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40"/>
  </p:notes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70" r:id="rId15"/>
    <p:sldId id="271" r:id="rId16"/>
    <p:sldId id="300" r:id="rId17"/>
    <p:sldId id="299" r:id="rId18"/>
    <p:sldId id="301" r:id="rId19"/>
    <p:sldId id="302" r:id="rId20"/>
    <p:sldId id="303" r:id="rId21"/>
    <p:sldId id="304" r:id="rId22"/>
    <p:sldId id="305" r:id="rId23"/>
    <p:sldId id="279" r:id="rId24"/>
    <p:sldId id="280" r:id="rId25"/>
    <p:sldId id="281" r:id="rId26"/>
    <p:sldId id="283" r:id="rId27"/>
    <p:sldId id="284" r:id="rId28"/>
    <p:sldId id="285" r:id="rId29"/>
    <p:sldId id="286" r:id="rId30"/>
    <p:sldId id="287" r:id="rId31"/>
    <p:sldId id="290" r:id="rId32"/>
    <p:sldId id="291" r:id="rId33"/>
    <p:sldId id="298" r:id="rId34"/>
    <p:sldId id="292" r:id="rId35"/>
    <p:sldId id="293" r:id="rId36"/>
    <p:sldId id="294" r:id="rId37"/>
    <p:sldId id="295" r:id="rId38"/>
    <p:sldId id="306"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37" autoAdjust="0"/>
  </p:normalViewPr>
  <p:slideViewPr>
    <p:cSldViewPr snapToGrid="0" snapToObjects="1">
      <p:cViewPr varScale="1">
        <p:scale>
          <a:sx n="93" d="100"/>
          <a:sy n="93" d="100"/>
        </p:scale>
        <p:origin x="1166" y="77"/>
      </p:cViewPr>
      <p:guideLst>
        <p:guide orient="horz" pos="2160"/>
        <p:guide pos="2880"/>
      </p:guideLst>
    </p:cSldViewPr>
  </p:slideViewPr>
  <p:outlineViewPr>
    <p:cViewPr>
      <p:scale>
        <a:sx n="33" d="100"/>
        <a:sy n="33" d="100"/>
      </p:scale>
      <p:origin x="0" y="1023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6CF94D-B8C5-C443-ABF6-3F99619DD378}" type="datetimeFigureOut">
              <a:rPr lang="en-US" smtClean="0"/>
              <a:t>4/30/2019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44C4BA-E421-2149-8B6D-24527C598A33}" type="slidenum">
              <a:rPr lang="en-US" smtClean="0"/>
              <a:t>‹#›</a:t>
            </a:fld>
            <a:endParaRPr lang="en-US"/>
          </a:p>
        </p:txBody>
      </p:sp>
    </p:spTree>
    <p:extLst>
      <p:ext uri="{BB962C8B-B14F-4D97-AF65-F5344CB8AC3E}">
        <p14:creationId xmlns:p14="http://schemas.microsoft.com/office/powerpoint/2010/main" val="2875131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44C4BA-E421-2149-8B6D-24527C598A33}" type="slidenum">
              <a:rPr lang="en-US" smtClean="0"/>
              <a:t>24</a:t>
            </a:fld>
            <a:endParaRPr lang="en-US"/>
          </a:p>
        </p:txBody>
      </p:sp>
    </p:spTree>
    <p:extLst>
      <p:ext uri="{BB962C8B-B14F-4D97-AF65-F5344CB8AC3E}">
        <p14:creationId xmlns:p14="http://schemas.microsoft.com/office/powerpoint/2010/main" val="2627607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05BE8A-22C8-F448-8C7F-B2A5CFE318B3}"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DD8A5-B618-CC49-83DA-8533B14462B9}"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216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5BE8A-22C8-F448-8C7F-B2A5CFE318B3}"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DD8A5-B618-CC49-83DA-8533B14462B9}" type="slidenum">
              <a:rPr lang="en-US" smtClean="0"/>
              <a:t>‹#›</a:t>
            </a:fld>
            <a:endParaRPr lang="en-US"/>
          </a:p>
        </p:txBody>
      </p:sp>
    </p:spTree>
    <p:extLst>
      <p:ext uri="{BB962C8B-B14F-4D97-AF65-F5344CB8AC3E}">
        <p14:creationId xmlns:p14="http://schemas.microsoft.com/office/powerpoint/2010/main" val="411677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5BE8A-22C8-F448-8C7F-B2A5CFE318B3}"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DD8A5-B618-CC49-83DA-8533B14462B9}" type="slidenum">
              <a:rPr lang="en-US" smtClean="0"/>
              <a:t>‹#›</a:t>
            </a:fld>
            <a:endParaRPr lang="en-US"/>
          </a:p>
        </p:txBody>
      </p:sp>
    </p:spTree>
    <p:extLst>
      <p:ext uri="{BB962C8B-B14F-4D97-AF65-F5344CB8AC3E}">
        <p14:creationId xmlns:p14="http://schemas.microsoft.com/office/powerpoint/2010/main" val="1995517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2699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xmlns:p14="http://schemas.microsoft.com/office/powerpoint/2010/mai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5BE8A-22C8-F448-8C7F-B2A5CFE318B3}"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DD8A5-B618-CC49-83DA-8533B14462B9}" type="slidenum">
              <a:rPr lang="en-US" smtClean="0"/>
              <a:t>‹#›</a:t>
            </a:fld>
            <a:endParaRPr lang="en-US"/>
          </a:p>
        </p:txBody>
      </p:sp>
    </p:spTree>
    <p:extLst>
      <p:ext uri="{BB962C8B-B14F-4D97-AF65-F5344CB8AC3E}">
        <p14:creationId xmlns:p14="http://schemas.microsoft.com/office/powerpoint/2010/main" val="2900369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5BE8A-22C8-F448-8C7F-B2A5CFE318B3}" type="datetimeFigureOut">
              <a:rPr lang="en-US" smtClean="0"/>
              <a:t>4/30/2019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DD8A5-B618-CC49-83DA-8533B14462B9}"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41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5BE8A-22C8-F448-8C7F-B2A5CFE318B3}"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DD8A5-B618-CC49-83DA-8533B14462B9}" type="slidenum">
              <a:rPr lang="en-US" smtClean="0"/>
              <a:t>‹#›</a:t>
            </a:fld>
            <a:endParaRPr lang="en-US"/>
          </a:p>
        </p:txBody>
      </p:sp>
    </p:spTree>
    <p:extLst>
      <p:ext uri="{BB962C8B-B14F-4D97-AF65-F5344CB8AC3E}">
        <p14:creationId xmlns:p14="http://schemas.microsoft.com/office/powerpoint/2010/main" val="837545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5BE8A-22C8-F448-8C7F-B2A5CFE318B3}" type="datetimeFigureOut">
              <a:rPr lang="en-US" smtClean="0"/>
              <a:t>4/30/2019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ADD8A5-B618-CC49-83DA-8533B14462B9}" type="slidenum">
              <a:rPr lang="en-US" smtClean="0"/>
              <a:t>‹#›</a:t>
            </a:fld>
            <a:endParaRPr lang="en-US"/>
          </a:p>
        </p:txBody>
      </p:sp>
    </p:spTree>
    <p:extLst>
      <p:ext uri="{BB962C8B-B14F-4D97-AF65-F5344CB8AC3E}">
        <p14:creationId xmlns:p14="http://schemas.microsoft.com/office/powerpoint/2010/main" val="410754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5BE8A-22C8-F448-8C7F-B2A5CFE318B3}" type="datetimeFigureOut">
              <a:rPr lang="en-US" smtClean="0"/>
              <a:t>4/30/2019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ADD8A5-B618-CC49-83DA-8533B14462B9}" type="slidenum">
              <a:rPr lang="en-US" smtClean="0"/>
              <a:t>‹#›</a:t>
            </a:fld>
            <a:endParaRPr lang="en-US"/>
          </a:p>
        </p:txBody>
      </p:sp>
    </p:spTree>
    <p:extLst>
      <p:ext uri="{BB962C8B-B14F-4D97-AF65-F5344CB8AC3E}">
        <p14:creationId xmlns:p14="http://schemas.microsoft.com/office/powerpoint/2010/main" val="102768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05BE8A-22C8-F448-8C7F-B2A5CFE318B3}" type="datetimeFigureOut">
              <a:rPr lang="en-US" smtClean="0"/>
              <a:t>4/30/2019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CADD8A5-B618-CC49-83DA-8533B14462B9}" type="slidenum">
              <a:rPr lang="en-US" smtClean="0"/>
              <a:t>‹#›</a:t>
            </a:fld>
            <a:endParaRPr lang="en-US"/>
          </a:p>
        </p:txBody>
      </p:sp>
    </p:spTree>
    <p:extLst>
      <p:ext uri="{BB962C8B-B14F-4D97-AF65-F5344CB8AC3E}">
        <p14:creationId xmlns:p14="http://schemas.microsoft.com/office/powerpoint/2010/main" val="371464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B05BE8A-22C8-F448-8C7F-B2A5CFE318B3}" type="datetimeFigureOut">
              <a:rPr lang="en-US" smtClean="0"/>
              <a:t>4/30/2019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CADD8A5-B618-CC49-83DA-8533B14462B9}" type="slidenum">
              <a:rPr lang="en-US" smtClean="0"/>
              <a:t>‹#›</a:t>
            </a:fld>
            <a:endParaRPr lang="en-US"/>
          </a:p>
        </p:txBody>
      </p:sp>
    </p:spTree>
    <p:extLst>
      <p:ext uri="{BB962C8B-B14F-4D97-AF65-F5344CB8AC3E}">
        <p14:creationId xmlns:p14="http://schemas.microsoft.com/office/powerpoint/2010/main" val="243014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5BE8A-22C8-F448-8C7F-B2A5CFE318B3}" type="datetimeFigureOut">
              <a:rPr lang="en-US" smtClean="0"/>
              <a:t>4/30/2019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DD8A5-B618-CC49-83DA-8533B14462B9}" type="slidenum">
              <a:rPr lang="en-US" smtClean="0"/>
              <a:t>‹#›</a:t>
            </a:fld>
            <a:endParaRPr lang="en-US"/>
          </a:p>
        </p:txBody>
      </p:sp>
    </p:spTree>
    <p:extLst>
      <p:ext uri="{BB962C8B-B14F-4D97-AF65-F5344CB8AC3E}">
        <p14:creationId xmlns:p14="http://schemas.microsoft.com/office/powerpoint/2010/main" val="985092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B05BE8A-22C8-F448-8C7F-B2A5CFE318B3}" type="datetimeFigureOut">
              <a:rPr lang="en-US" smtClean="0"/>
              <a:t>4/30/2019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CADD8A5-B618-CC49-83DA-8533B14462B9}"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2069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22960" y="758952"/>
            <a:ext cx="7543800" cy="3892168"/>
          </a:xfrm>
        </p:spPr>
        <p:txBody>
          <a:bodyPr>
            <a:normAutofit/>
          </a:bodyPr>
          <a:lstStyle/>
          <a:p>
            <a:r>
              <a:rPr lang="en-US" dirty="0" err="1"/>
              <a:t>IPoS</a:t>
            </a:r>
            <a:r>
              <a:rPr lang="en-US" dirty="0"/>
              <a:t>-Inventory and point of sale system</a:t>
            </a:r>
          </a:p>
        </p:txBody>
      </p:sp>
      <p:sp>
        <p:nvSpPr>
          <p:cNvPr id="17"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825038" y="5225240"/>
            <a:ext cx="7543800" cy="1143000"/>
          </a:xfrm>
        </p:spPr>
        <p:txBody>
          <a:bodyPr>
            <a:normAutofit/>
          </a:bodyPr>
          <a:lstStyle/>
          <a:p>
            <a:r>
              <a:rPr lang="en-US">
                <a:solidFill>
                  <a:srgbClr val="FFFFFF"/>
                </a:solidFill>
              </a:rPr>
              <a:t>Members: Marco Joaquin Po</a:t>
            </a:r>
          </a:p>
          <a:p>
            <a:r>
              <a:rPr lang="en-US">
                <a:solidFill>
                  <a:srgbClr val="FFFFFF"/>
                </a:solidFill>
              </a:rPr>
              <a:t>	      Joseph Alovera</a:t>
            </a:r>
          </a:p>
        </p:txBody>
      </p:sp>
      <p:sp>
        <p:nvSpPr>
          <p:cNvPr id="18"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1963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table</a:t>
            </a:r>
          </a:p>
        </p:txBody>
      </p:sp>
      <p:pic>
        <p:nvPicPr>
          <p:cNvPr id="4" name="Content Placeholder 3" descr="Screen_Shot_2018-10-24_at_3.01.30_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51339" r="1484" b="1823"/>
          <a:stretch/>
        </p:blipFill>
        <p:spPr>
          <a:xfrm>
            <a:off x="457200" y="1524000"/>
            <a:ext cx="8107523" cy="4684978"/>
          </a:xfrm>
        </p:spPr>
      </p:pic>
    </p:spTree>
    <p:extLst>
      <p:ext uri="{BB962C8B-B14F-4D97-AF65-F5344CB8AC3E}">
        <p14:creationId xmlns:p14="http://schemas.microsoft.com/office/powerpoint/2010/main" val="2177333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GAP Analysis</a:t>
            </a:r>
          </a:p>
        </p:txBody>
      </p:sp>
      <p:pic>
        <p:nvPicPr>
          <p:cNvPr id="4" name="Content Placeholder 3" descr="Screen Shot 2018-10-25 at 3.42.10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4088" r="-4974" b="35798"/>
          <a:stretch/>
        </p:blipFill>
        <p:spPr>
          <a:xfrm>
            <a:off x="0" y="1030288"/>
            <a:ext cx="9648825" cy="5446712"/>
          </a:xfrm>
        </p:spPr>
      </p:pic>
    </p:spTree>
    <p:extLst>
      <p:ext uri="{BB962C8B-B14F-4D97-AF65-F5344CB8AC3E}">
        <p14:creationId xmlns:p14="http://schemas.microsoft.com/office/powerpoint/2010/main" val="3211325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GAP Analysis</a:t>
            </a:r>
          </a:p>
        </p:txBody>
      </p:sp>
      <p:pic>
        <p:nvPicPr>
          <p:cNvPr id="4" name="Content Placeholder 3" descr="Screen Shot 2018-10-25 at 3.42.10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63712"/>
          <a:stretch/>
        </p:blipFill>
        <p:spPr>
          <a:xfrm>
            <a:off x="457200" y="1956364"/>
            <a:ext cx="8229600" cy="2591324"/>
          </a:xfrm>
        </p:spPr>
      </p:pic>
    </p:spTree>
    <p:extLst>
      <p:ext uri="{BB962C8B-B14F-4D97-AF65-F5344CB8AC3E}">
        <p14:creationId xmlns:p14="http://schemas.microsoft.com/office/powerpoint/2010/main" val="1064467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pic>
        <p:nvPicPr>
          <p:cNvPr id="5" name="Content Placeholder 4" descr="UseCase_Finals (1).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3934" y="1846263"/>
            <a:ext cx="4200582" cy="4022725"/>
          </a:xfrm>
        </p:spPr>
      </p:pic>
    </p:spTree>
    <p:extLst>
      <p:ext uri="{BB962C8B-B14F-4D97-AF65-F5344CB8AC3E}">
        <p14:creationId xmlns:p14="http://schemas.microsoft.com/office/powerpoint/2010/main" val="304152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Full Description</a:t>
            </a:r>
          </a:p>
        </p:txBody>
      </p:sp>
      <p:pic>
        <p:nvPicPr>
          <p:cNvPr id="5" name="Content Placeholder 4" descr="1.tif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3450" y="2024063"/>
            <a:ext cx="4781550" cy="3667125"/>
          </a:xfrm>
        </p:spPr>
      </p:pic>
    </p:spTree>
    <p:extLst>
      <p:ext uri="{BB962C8B-B14F-4D97-AF65-F5344CB8AC3E}">
        <p14:creationId xmlns:p14="http://schemas.microsoft.com/office/powerpoint/2010/main" val="3356905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Full Description</a:t>
            </a:r>
          </a:p>
        </p:txBody>
      </p:sp>
      <p:pic>
        <p:nvPicPr>
          <p:cNvPr id="6" name="Content Placeholder 5" descr="2.tiff"/>
          <p:cNvPicPr>
            <a:picLocks noGrp="1" noChangeAspect="1"/>
          </p:cNvPicPr>
          <p:nvPr>
            <p:ph idx="1"/>
          </p:nvPr>
        </p:nvPicPr>
        <p:blipFill rotWithShape="1">
          <a:blip r:embed="rId2">
            <a:extLst>
              <a:ext uri="{28A0092B-C50C-407E-A947-70E740481C1C}">
                <a14:useLocalDpi xmlns:a14="http://schemas.microsoft.com/office/drawing/2010/main" val="0"/>
              </a:ext>
            </a:extLst>
          </a:blip>
          <a:srcRect t="765" b="765"/>
          <a:stretch/>
        </p:blipFill>
        <p:spPr>
          <a:xfrm>
            <a:off x="338138" y="1589088"/>
            <a:ext cx="7820025" cy="3521075"/>
          </a:xfrm>
        </p:spPr>
      </p:pic>
      <p:pic>
        <p:nvPicPr>
          <p:cNvPr id="7" name="Picture 6" descr="2 part 2.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38" y="5109883"/>
            <a:ext cx="7819744" cy="1787634"/>
          </a:xfrm>
          <a:prstGeom prst="rect">
            <a:avLst/>
          </a:prstGeom>
        </p:spPr>
      </p:pic>
    </p:spTree>
    <p:extLst>
      <p:ext uri="{BB962C8B-B14F-4D97-AF65-F5344CB8AC3E}">
        <p14:creationId xmlns:p14="http://schemas.microsoft.com/office/powerpoint/2010/main" val="4027474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Full Description</a:t>
            </a:r>
          </a:p>
        </p:txBody>
      </p:sp>
      <p:pic>
        <p:nvPicPr>
          <p:cNvPr id="4" name="Content Placeholder 3" descr="3.tif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2975" y="2105025"/>
            <a:ext cx="4762500" cy="3505200"/>
          </a:xfrm>
        </p:spPr>
      </p:pic>
    </p:spTree>
    <p:extLst>
      <p:ext uri="{BB962C8B-B14F-4D97-AF65-F5344CB8AC3E}">
        <p14:creationId xmlns:p14="http://schemas.microsoft.com/office/powerpoint/2010/main" val="392050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Full Description</a:t>
            </a:r>
          </a:p>
        </p:txBody>
      </p:sp>
      <p:pic>
        <p:nvPicPr>
          <p:cNvPr id="4" name="Content Placeholder 3" descr="4.tiff"/>
          <p:cNvPicPr>
            <a:picLocks noGrp="1" noChangeAspect="1"/>
          </p:cNvPicPr>
          <p:nvPr>
            <p:ph idx="1"/>
          </p:nvPr>
        </p:nvPicPr>
        <p:blipFill rotWithShape="1">
          <a:blip r:embed="rId2">
            <a:extLst>
              <a:ext uri="{28A0092B-C50C-407E-A947-70E740481C1C}">
                <a14:useLocalDpi xmlns:a14="http://schemas.microsoft.com/office/drawing/2010/main" val="0"/>
              </a:ext>
            </a:extLst>
          </a:blip>
          <a:srcRect t="1" b="-1257"/>
          <a:stretch/>
        </p:blipFill>
        <p:spPr>
          <a:xfrm>
            <a:off x="457200" y="1524000"/>
            <a:ext cx="8229600" cy="3526117"/>
          </a:xfrm>
        </p:spPr>
      </p:pic>
      <p:pic>
        <p:nvPicPr>
          <p:cNvPr id="5" name="Picture 4" descr="4 part 2.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5050118"/>
            <a:ext cx="8229600" cy="1673412"/>
          </a:xfrm>
          <a:prstGeom prst="rect">
            <a:avLst/>
          </a:prstGeom>
        </p:spPr>
      </p:pic>
    </p:spTree>
    <p:extLst>
      <p:ext uri="{BB962C8B-B14F-4D97-AF65-F5344CB8AC3E}">
        <p14:creationId xmlns:p14="http://schemas.microsoft.com/office/powerpoint/2010/main" val="1425810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Full Description</a:t>
            </a:r>
          </a:p>
        </p:txBody>
      </p:sp>
      <p:pic>
        <p:nvPicPr>
          <p:cNvPr id="6" name="Content Placeholder 5" descr="5.tif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2975" y="2352675"/>
            <a:ext cx="4762500" cy="3009900"/>
          </a:xfrm>
        </p:spPr>
      </p:pic>
    </p:spTree>
    <p:extLst>
      <p:ext uri="{BB962C8B-B14F-4D97-AF65-F5344CB8AC3E}">
        <p14:creationId xmlns:p14="http://schemas.microsoft.com/office/powerpoint/2010/main" val="887001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Full Description</a:t>
            </a:r>
          </a:p>
        </p:txBody>
      </p:sp>
      <p:pic>
        <p:nvPicPr>
          <p:cNvPr id="4" name="Content Placeholder 3" descr="6.tiff"/>
          <p:cNvPicPr>
            <a:picLocks noGrp="1" noChangeAspect="1"/>
          </p:cNvPicPr>
          <p:nvPr>
            <p:ph idx="1"/>
          </p:nvPr>
        </p:nvPicPr>
        <p:blipFill rotWithShape="1">
          <a:blip r:embed="rId2">
            <a:extLst>
              <a:ext uri="{28A0092B-C50C-407E-A947-70E740481C1C}">
                <a14:useLocalDpi xmlns:a14="http://schemas.microsoft.com/office/drawing/2010/main" val="0"/>
              </a:ext>
            </a:extLst>
          </a:blip>
          <a:srcRect t="-197" b="712"/>
          <a:stretch/>
        </p:blipFill>
        <p:spPr>
          <a:xfrm>
            <a:off x="457200" y="1524000"/>
            <a:ext cx="8229600" cy="2614706"/>
          </a:xfrm>
        </p:spPr>
      </p:pic>
      <p:pic>
        <p:nvPicPr>
          <p:cNvPr id="5" name="Picture 4" descr="6 part 2.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138706"/>
            <a:ext cx="8229600" cy="2510118"/>
          </a:xfrm>
          <a:prstGeom prst="rect">
            <a:avLst/>
          </a:prstGeom>
        </p:spPr>
      </p:pic>
    </p:spTree>
    <p:extLst>
      <p:ext uri="{BB962C8B-B14F-4D97-AF65-F5344CB8AC3E}">
        <p14:creationId xmlns:p14="http://schemas.microsoft.com/office/powerpoint/2010/main" val="693160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411760" y="356659"/>
            <a:ext cx="6732240" cy="76808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b="1" dirty="0">
                <a:solidFill>
                  <a:schemeClr val="tx1">
                    <a:lumMod val="75000"/>
                    <a:lumOff val="25000"/>
                  </a:schemeClr>
                </a:solidFill>
                <a:cs typeface="Arial" pitchFamily="34" charset="0"/>
              </a:rPr>
              <a:t>AGENDA</a:t>
            </a:r>
          </a:p>
        </p:txBody>
      </p:sp>
      <p:grpSp>
        <p:nvGrpSpPr>
          <p:cNvPr id="30" name="Group 29"/>
          <p:cNvGrpSpPr/>
          <p:nvPr/>
        </p:nvGrpSpPr>
        <p:grpSpPr>
          <a:xfrm>
            <a:off x="3111258" y="1347262"/>
            <a:ext cx="2036807" cy="432095"/>
            <a:chOff x="3275856" y="1203567"/>
            <a:chExt cx="5320208" cy="432048"/>
          </a:xfrm>
        </p:grpSpPr>
        <p:sp>
          <p:nvSpPr>
            <p:cNvPr id="4" name="Round Same Side Corner Rectangle 3"/>
            <p:cNvSpPr/>
            <p:nvPr/>
          </p:nvSpPr>
          <p:spPr>
            <a:xfrm rot="5400000">
              <a:off x="5719936" y="-1240513"/>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TextBox 6"/>
            <p:cNvSpPr txBox="1"/>
            <p:nvPr/>
          </p:nvSpPr>
          <p:spPr bwMode="auto">
            <a:xfrm>
              <a:off x="3843537" y="1265702"/>
              <a:ext cx="4752527"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ABSTRACT</a:t>
              </a:r>
            </a:p>
          </p:txBody>
        </p:sp>
      </p:grpSp>
      <p:grpSp>
        <p:nvGrpSpPr>
          <p:cNvPr id="34" name="Group 33"/>
          <p:cNvGrpSpPr/>
          <p:nvPr/>
        </p:nvGrpSpPr>
        <p:grpSpPr>
          <a:xfrm>
            <a:off x="3110864" y="2145845"/>
            <a:ext cx="2613265" cy="432095"/>
            <a:chOff x="3275856" y="1203567"/>
            <a:chExt cx="5320208" cy="432048"/>
          </a:xfrm>
        </p:grpSpPr>
        <p:sp>
          <p:nvSpPr>
            <p:cNvPr id="35" name="Round Same Side Corner Rectangle 34"/>
            <p:cNvSpPr/>
            <p:nvPr/>
          </p:nvSpPr>
          <p:spPr>
            <a:xfrm rot="5400000">
              <a:off x="5719936" y="-1240513"/>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TextBox 37"/>
            <p:cNvSpPr txBox="1"/>
            <p:nvPr/>
          </p:nvSpPr>
          <p:spPr bwMode="auto">
            <a:xfrm>
              <a:off x="3667248" y="1265717"/>
              <a:ext cx="4752528" cy="307744"/>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INTRODUCTION</a:t>
              </a:r>
            </a:p>
          </p:txBody>
        </p:sp>
      </p:grpSp>
      <p:grpSp>
        <p:nvGrpSpPr>
          <p:cNvPr id="39" name="Group 38"/>
          <p:cNvGrpSpPr/>
          <p:nvPr/>
        </p:nvGrpSpPr>
        <p:grpSpPr>
          <a:xfrm>
            <a:off x="3125794" y="2937258"/>
            <a:ext cx="3102390" cy="432095"/>
            <a:chOff x="3275856" y="1203567"/>
            <a:chExt cx="5320208" cy="432048"/>
          </a:xfrm>
        </p:grpSpPr>
        <p:sp>
          <p:nvSpPr>
            <p:cNvPr id="40" name="Round Same Side Corner Rectangle 39"/>
            <p:cNvSpPr/>
            <p:nvPr/>
          </p:nvSpPr>
          <p:spPr>
            <a:xfrm rot="5400000">
              <a:off x="5719936" y="-1240513"/>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TextBox 42"/>
            <p:cNvSpPr txBox="1"/>
            <p:nvPr/>
          </p:nvSpPr>
          <p:spPr bwMode="auto">
            <a:xfrm>
              <a:off x="3667249" y="1265717"/>
              <a:ext cx="4752528" cy="307744"/>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SCOPE AND LIMITATION</a:t>
              </a:r>
            </a:p>
          </p:txBody>
        </p:sp>
      </p:grpSp>
      <p:grpSp>
        <p:nvGrpSpPr>
          <p:cNvPr id="54" name="Group 53"/>
          <p:cNvGrpSpPr/>
          <p:nvPr/>
        </p:nvGrpSpPr>
        <p:grpSpPr>
          <a:xfrm>
            <a:off x="3354028" y="3723592"/>
            <a:ext cx="4705733" cy="432095"/>
            <a:chOff x="3392739" y="-301855"/>
            <a:chExt cx="5320208" cy="432048"/>
          </a:xfrm>
        </p:grpSpPr>
        <p:sp>
          <p:nvSpPr>
            <p:cNvPr id="55" name="Round Same Side Corner Rectangle 54"/>
            <p:cNvSpPr/>
            <p:nvPr/>
          </p:nvSpPr>
          <p:spPr>
            <a:xfrm rot="5400000">
              <a:off x="5836819" y="-2745935"/>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TextBox 57"/>
            <p:cNvSpPr txBox="1"/>
            <p:nvPr/>
          </p:nvSpPr>
          <p:spPr bwMode="auto">
            <a:xfrm>
              <a:off x="3756338" y="-234588"/>
              <a:ext cx="4752528" cy="307744"/>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PROPOSED SOLUTION TO THE PROBLEM</a:t>
              </a:r>
            </a:p>
          </p:txBody>
        </p:sp>
      </p:grpSp>
      <p:grpSp>
        <p:nvGrpSpPr>
          <p:cNvPr id="59" name="Group 58"/>
          <p:cNvGrpSpPr/>
          <p:nvPr/>
        </p:nvGrpSpPr>
        <p:grpSpPr>
          <a:xfrm>
            <a:off x="3219432" y="4431043"/>
            <a:ext cx="5320208" cy="432095"/>
            <a:chOff x="3275856" y="1203567"/>
            <a:chExt cx="5320208" cy="432048"/>
          </a:xfrm>
        </p:grpSpPr>
        <p:sp>
          <p:nvSpPr>
            <p:cNvPr id="60" name="Round Same Side Corner Rectangle 59"/>
            <p:cNvSpPr/>
            <p:nvPr/>
          </p:nvSpPr>
          <p:spPr>
            <a:xfrm rot="5400000">
              <a:off x="5719936" y="-1240513"/>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3" name="TextBox 62"/>
            <p:cNvSpPr txBox="1"/>
            <p:nvPr/>
          </p:nvSpPr>
          <p:spPr bwMode="auto">
            <a:xfrm>
              <a:off x="3667248" y="1265717"/>
              <a:ext cx="4752528" cy="307744"/>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TABLES</a:t>
              </a:r>
            </a:p>
          </p:txBody>
        </p:sp>
      </p:grpSp>
      <p:sp>
        <p:nvSpPr>
          <p:cNvPr id="65" name="AutoShape 92"/>
          <p:cNvSpPr>
            <a:spLocks noChangeAspect="1" noChangeArrowheads="1"/>
          </p:cNvSpPr>
          <p:nvPr/>
        </p:nvSpPr>
        <p:spPr bwMode="auto">
          <a:xfrm rot="16200000" flipH="1">
            <a:off x="2864187" y="1332814"/>
            <a:ext cx="576063" cy="450338"/>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66" name="AutoShape 92"/>
          <p:cNvSpPr>
            <a:spLocks noChangeAspect="1" noChangeArrowheads="1"/>
          </p:cNvSpPr>
          <p:nvPr/>
        </p:nvSpPr>
        <p:spPr bwMode="auto">
          <a:xfrm rot="16200000" flipH="1">
            <a:off x="2852955" y="2147714"/>
            <a:ext cx="576063" cy="450338"/>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67" name="AutoShape 92"/>
          <p:cNvSpPr>
            <a:spLocks noChangeAspect="1" noChangeArrowheads="1"/>
          </p:cNvSpPr>
          <p:nvPr/>
        </p:nvSpPr>
        <p:spPr bwMode="auto">
          <a:xfrm rot="16200000" flipH="1">
            <a:off x="2852955" y="2915799"/>
            <a:ext cx="576063" cy="450338"/>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68" name="AutoShape 92"/>
          <p:cNvSpPr>
            <a:spLocks noChangeAspect="1" noChangeArrowheads="1"/>
          </p:cNvSpPr>
          <p:nvPr/>
        </p:nvSpPr>
        <p:spPr bwMode="auto">
          <a:xfrm rot="16200000" flipH="1">
            <a:off x="2852955" y="3683884"/>
            <a:ext cx="576063" cy="450338"/>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69" name="AutoShape 92"/>
          <p:cNvSpPr>
            <a:spLocks noChangeAspect="1" noChangeArrowheads="1"/>
          </p:cNvSpPr>
          <p:nvPr/>
        </p:nvSpPr>
        <p:spPr bwMode="auto">
          <a:xfrm rot="16200000" flipH="1">
            <a:off x="2852955" y="4451970"/>
            <a:ext cx="576063" cy="450338"/>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72" name="TextBox 71"/>
          <p:cNvSpPr txBox="1"/>
          <p:nvPr/>
        </p:nvSpPr>
        <p:spPr>
          <a:xfrm>
            <a:off x="2915816" y="1387807"/>
            <a:ext cx="445492"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1</a:t>
            </a:r>
          </a:p>
        </p:txBody>
      </p:sp>
      <p:sp>
        <p:nvSpPr>
          <p:cNvPr id="73" name="TextBox 72"/>
          <p:cNvSpPr txBox="1"/>
          <p:nvPr/>
        </p:nvSpPr>
        <p:spPr>
          <a:xfrm>
            <a:off x="2908536" y="2188216"/>
            <a:ext cx="445492"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2</a:t>
            </a:r>
          </a:p>
        </p:txBody>
      </p:sp>
      <p:sp>
        <p:nvSpPr>
          <p:cNvPr id="74" name="TextBox 73"/>
          <p:cNvSpPr txBox="1"/>
          <p:nvPr/>
        </p:nvSpPr>
        <p:spPr>
          <a:xfrm>
            <a:off x="2915816" y="2956302"/>
            <a:ext cx="445492"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3</a:t>
            </a:r>
          </a:p>
        </p:txBody>
      </p:sp>
      <p:sp>
        <p:nvSpPr>
          <p:cNvPr id="75" name="TextBox 74"/>
          <p:cNvSpPr txBox="1"/>
          <p:nvPr/>
        </p:nvSpPr>
        <p:spPr>
          <a:xfrm>
            <a:off x="2903048" y="3723592"/>
            <a:ext cx="445492"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4</a:t>
            </a:r>
          </a:p>
        </p:txBody>
      </p:sp>
      <p:sp>
        <p:nvSpPr>
          <p:cNvPr id="76" name="TextBox 75"/>
          <p:cNvSpPr txBox="1"/>
          <p:nvPr/>
        </p:nvSpPr>
        <p:spPr>
          <a:xfrm>
            <a:off x="2915816" y="4493806"/>
            <a:ext cx="445492"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5</a:t>
            </a:r>
          </a:p>
        </p:txBody>
      </p:sp>
    </p:spTree>
    <p:extLst>
      <p:ext uri="{BB962C8B-B14F-4D97-AF65-F5344CB8AC3E}">
        <p14:creationId xmlns:p14="http://schemas.microsoft.com/office/powerpoint/2010/main" val="2373229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xmlns:p14="http://schemas.microsoft.com/office/powerpoint/2010/mai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Full Description</a:t>
            </a:r>
          </a:p>
        </p:txBody>
      </p:sp>
      <p:pic>
        <p:nvPicPr>
          <p:cNvPr id="4" name="Content Placeholder 3" descr="7.tif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3450" y="2524125"/>
            <a:ext cx="4781550" cy="2667000"/>
          </a:xfrm>
        </p:spPr>
      </p:pic>
    </p:spTree>
    <p:extLst>
      <p:ext uri="{BB962C8B-B14F-4D97-AF65-F5344CB8AC3E}">
        <p14:creationId xmlns:p14="http://schemas.microsoft.com/office/powerpoint/2010/main" val="2543454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Full Description</a:t>
            </a:r>
          </a:p>
        </p:txBody>
      </p:sp>
      <p:pic>
        <p:nvPicPr>
          <p:cNvPr id="4" name="Content Placeholder 3" descr="8.tiff"/>
          <p:cNvPicPr>
            <a:picLocks noGrp="1" noChangeAspect="1"/>
          </p:cNvPicPr>
          <p:nvPr>
            <p:ph idx="1"/>
          </p:nvPr>
        </p:nvPicPr>
        <p:blipFill rotWithShape="1">
          <a:blip r:embed="rId2">
            <a:extLst>
              <a:ext uri="{28A0092B-C50C-407E-A947-70E740481C1C}">
                <a14:useLocalDpi xmlns:a14="http://schemas.microsoft.com/office/drawing/2010/main" val="0"/>
              </a:ext>
            </a:extLst>
          </a:blip>
          <a:srcRect t="-715" b="777"/>
          <a:stretch/>
        </p:blipFill>
        <p:spPr>
          <a:xfrm>
            <a:off x="457200" y="1524000"/>
            <a:ext cx="8229600" cy="2599765"/>
          </a:xfrm>
        </p:spPr>
      </p:pic>
      <p:pic>
        <p:nvPicPr>
          <p:cNvPr id="5" name="Picture 4" descr="8 part 2.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123765"/>
            <a:ext cx="8229600" cy="2032000"/>
          </a:xfrm>
          <a:prstGeom prst="rect">
            <a:avLst/>
          </a:prstGeom>
        </p:spPr>
      </p:pic>
    </p:spTree>
    <p:extLst>
      <p:ext uri="{BB962C8B-B14F-4D97-AF65-F5344CB8AC3E}">
        <p14:creationId xmlns:p14="http://schemas.microsoft.com/office/powerpoint/2010/main" val="48537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Full Description</a:t>
            </a:r>
          </a:p>
        </p:txBody>
      </p:sp>
      <p:pic>
        <p:nvPicPr>
          <p:cNvPr id="4" name="Content Placeholder 3" descr="9.tif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3450" y="2271713"/>
            <a:ext cx="4781550" cy="3171825"/>
          </a:xfrm>
        </p:spPr>
      </p:pic>
    </p:spTree>
    <p:extLst>
      <p:ext uri="{BB962C8B-B14F-4D97-AF65-F5344CB8AC3E}">
        <p14:creationId xmlns:p14="http://schemas.microsoft.com/office/powerpoint/2010/main" val="1436691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Flow Diagram</a:t>
            </a:r>
          </a:p>
        </p:txBody>
      </p:sp>
      <p:pic>
        <p:nvPicPr>
          <p:cNvPr id="5" name="Content Placeholder 4" descr="CFD finals.jpeg"/>
          <p:cNvPicPr>
            <a:picLocks noGrp="1" noChangeAspect="1"/>
          </p:cNvPicPr>
          <p:nvPr>
            <p:ph idx="1"/>
          </p:nvPr>
        </p:nvPicPr>
        <p:blipFill>
          <a:blip r:embed="rId2">
            <a:extLst>
              <a:ext uri="{28A0092B-C50C-407E-A947-70E740481C1C}">
                <a14:useLocalDpi xmlns:a14="http://schemas.microsoft.com/office/drawing/2010/main" val="0"/>
              </a:ext>
            </a:extLst>
          </a:blip>
          <a:srcRect l="164" r="164"/>
          <a:stretch>
            <a:fillRect/>
          </a:stretch>
        </p:blipFill>
        <p:spPr>
          <a:xfrm>
            <a:off x="457200" y="1321404"/>
            <a:ext cx="8229600" cy="5155596"/>
          </a:xfrm>
        </p:spPr>
      </p:pic>
    </p:spTree>
    <p:extLst>
      <p:ext uri="{BB962C8B-B14F-4D97-AF65-F5344CB8AC3E}">
        <p14:creationId xmlns:p14="http://schemas.microsoft.com/office/powerpoint/2010/main" val="1745282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13426"/>
          </a:xfrm>
        </p:spPr>
        <p:txBody>
          <a:bodyPr>
            <a:normAutofit fontScale="90000"/>
          </a:bodyPr>
          <a:lstStyle/>
          <a:p>
            <a:r>
              <a:rPr lang="en-US" dirty="0"/>
              <a:t>Data Flow Diagram 0</a:t>
            </a:r>
          </a:p>
        </p:txBody>
      </p:sp>
      <p:sp>
        <p:nvSpPr>
          <p:cNvPr id="11" name="Content Placeholder 10"/>
          <p:cNvSpPr>
            <a:spLocks noGrp="1"/>
          </p:cNvSpPr>
          <p:nvPr>
            <p:ph idx="1"/>
          </p:nvPr>
        </p:nvSpPr>
        <p:spPr/>
        <p:txBody>
          <a:bodyPr/>
          <a:lstStyle/>
          <a:p>
            <a:endParaRPr lang="en-US"/>
          </a:p>
        </p:txBody>
      </p:sp>
      <p:pic>
        <p:nvPicPr>
          <p:cNvPr id="12" name="Content Placeholder 4" descr="DFD0.jpeg"/>
          <p:cNvPicPr>
            <a:picLocks noChangeAspect="1"/>
          </p:cNvPicPr>
          <p:nvPr/>
        </p:nvPicPr>
        <p:blipFill>
          <a:blip r:embed="rId3">
            <a:extLst>
              <a:ext uri="{28A0092B-C50C-407E-A947-70E740481C1C}">
                <a14:useLocalDpi xmlns:a14="http://schemas.microsoft.com/office/drawing/2010/main" val="0"/>
              </a:ext>
            </a:extLst>
          </a:blip>
          <a:srcRect l="-25857" r="-25857"/>
          <a:stretch>
            <a:fillRect/>
          </a:stretch>
        </p:blipFill>
        <p:spPr>
          <a:xfrm>
            <a:off x="-309394" y="1046826"/>
            <a:ext cx="9806356" cy="5811174"/>
          </a:xfrm>
          <a:prstGeom prst="rect">
            <a:avLst/>
          </a:prstGeom>
        </p:spPr>
      </p:pic>
    </p:spTree>
    <p:extLst>
      <p:ext uri="{BB962C8B-B14F-4D97-AF65-F5344CB8AC3E}">
        <p14:creationId xmlns:p14="http://schemas.microsoft.com/office/powerpoint/2010/main" val="3232011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 1</a:t>
            </a:r>
          </a:p>
        </p:txBody>
      </p:sp>
      <p:pic>
        <p:nvPicPr>
          <p:cNvPr id="7" name="Content Placeholder 6" descr="47689301_557629181316020_7506444210145329152_n.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325" y="2064501"/>
            <a:ext cx="7543800" cy="3586248"/>
          </a:xfrm>
        </p:spPr>
      </p:pic>
    </p:spTree>
    <p:extLst>
      <p:ext uri="{BB962C8B-B14F-4D97-AF65-F5344CB8AC3E}">
        <p14:creationId xmlns:p14="http://schemas.microsoft.com/office/powerpoint/2010/main" val="3644351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5" name="Content Placeholder 4" descr="class.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7756" y="1846263"/>
            <a:ext cx="5652938" cy="4022725"/>
          </a:xfrm>
        </p:spPr>
      </p:pic>
    </p:spTree>
    <p:extLst>
      <p:ext uri="{BB962C8B-B14F-4D97-AF65-F5344CB8AC3E}">
        <p14:creationId xmlns:p14="http://schemas.microsoft.com/office/powerpoint/2010/main" val="2850576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30236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69258" y="1524000"/>
            <a:ext cx="7439211" cy="4876800"/>
          </a:xfrm>
          <a:prstGeom prst="rect">
            <a:avLst/>
          </a:prstGeom>
        </p:spPr>
      </p:pic>
    </p:spTree>
    <p:extLst>
      <p:ext uri="{BB962C8B-B14F-4D97-AF65-F5344CB8AC3E}">
        <p14:creationId xmlns:p14="http://schemas.microsoft.com/office/powerpoint/2010/main" val="690787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descr="MACINTOSH:Users:jovenalmartinez:Downloads:Replenish_Act12.jpg"/>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29600" cy="4735195"/>
          </a:xfrm>
          <a:prstGeom prst="rect">
            <a:avLst/>
          </a:prstGeom>
          <a:noFill/>
          <a:ln>
            <a:noFill/>
          </a:ln>
        </p:spPr>
      </p:pic>
    </p:spTree>
    <p:extLst>
      <p:ext uri="{BB962C8B-B14F-4D97-AF65-F5344CB8AC3E}">
        <p14:creationId xmlns:p14="http://schemas.microsoft.com/office/powerpoint/2010/main" val="3631283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of the problem</a:t>
            </a:r>
          </a:p>
        </p:txBody>
      </p:sp>
      <p:sp>
        <p:nvSpPr>
          <p:cNvPr id="3" name="Content Placeholder 2"/>
          <p:cNvSpPr>
            <a:spLocks noGrp="1"/>
          </p:cNvSpPr>
          <p:nvPr>
            <p:ph idx="1"/>
          </p:nvPr>
        </p:nvSpPr>
        <p:spPr/>
        <p:txBody>
          <a:bodyPr/>
          <a:lstStyle/>
          <a:p>
            <a:r>
              <a:rPr lang="en-US" dirty="0"/>
              <a:t>The 7th of May trading hardware store manually records every process of the store they do not have any computerized or automated system that can record the transaction, products, and their daily sale, monthly sale, top selling product or even the least selling product at the store. </a:t>
            </a:r>
          </a:p>
        </p:txBody>
      </p:sp>
    </p:spTree>
    <p:extLst>
      <p:ext uri="{BB962C8B-B14F-4D97-AF65-F5344CB8AC3E}">
        <p14:creationId xmlns:p14="http://schemas.microsoft.com/office/powerpoint/2010/main" val="746939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57200" y="1600200"/>
            <a:ext cx="8229599" cy="4876800"/>
          </a:xfrm>
          <a:prstGeom prst="rect">
            <a:avLst/>
          </a:prstGeom>
        </p:spPr>
      </p:pic>
    </p:spTree>
    <p:extLst>
      <p:ext uri="{BB962C8B-B14F-4D97-AF65-F5344CB8AC3E}">
        <p14:creationId xmlns:p14="http://schemas.microsoft.com/office/powerpoint/2010/main" val="2000478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81494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130341" y="394705"/>
            <a:ext cx="6198589" cy="6587572"/>
          </a:xfrm>
          <a:prstGeom prst="rect">
            <a:avLst/>
          </a:prstGeom>
        </p:spPr>
      </p:pic>
    </p:spTree>
    <p:extLst>
      <p:ext uri="{BB962C8B-B14F-4D97-AF65-F5344CB8AC3E}">
        <p14:creationId xmlns:p14="http://schemas.microsoft.com/office/powerpoint/2010/main" val="3721592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57200" y="1600200"/>
            <a:ext cx="8029388" cy="4876800"/>
          </a:xfrm>
          <a:prstGeom prst="rect">
            <a:avLst/>
          </a:prstGeom>
        </p:spPr>
      </p:pic>
    </p:spTree>
    <p:extLst>
      <p:ext uri="{BB962C8B-B14F-4D97-AF65-F5344CB8AC3E}">
        <p14:creationId xmlns:p14="http://schemas.microsoft.com/office/powerpoint/2010/main" val="875171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05772" y="1033968"/>
            <a:ext cx="5816600" cy="5105400"/>
          </a:xfrm>
          <a:prstGeom prst="rect">
            <a:avLst/>
          </a:prstGeom>
        </p:spPr>
      </p:pic>
    </p:spTree>
    <p:extLst>
      <p:ext uri="{BB962C8B-B14F-4D97-AF65-F5344CB8AC3E}">
        <p14:creationId xmlns:p14="http://schemas.microsoft.com/office/powerpoint/2010/main" val="3234545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74191" y="533400"/>
            <a:ext cx="4851400" cy="7010400"/>
          </a:xfrm>
          <a:prstGeom prst="rect">
            <a:avLst/>
          </a:prstGeom>
        </p:spPr>
      </p:pic>
    </p:spTree>
    <p:extLst>
      <p:ext uri="{BB962C8B-B14F-4D97-AF65-F5344CB8AC3E}">
        <p14:creationId xmlns:p14="http://schemas.microsoft.com/office/powerpoint/2010/main" val="1379664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 State Machine Diagram</a:t>
            </a:r>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67000" y="1524000"/>
            <a:ext cx="7162800" cy="5257800"/>
          </a:xfrm>
          <a:prstGeom prst="rect">
            <a:avLst/>
          </a:prstGeom>
        </p:spPr>
      </p:pic>
    </p:spTree>
    <p:extLst>
      <p:ext uri="{BB962C8B-B14F-4D97-AF65-F5344CB8AC3E}">
        <p14:creationId xmlns:p14="http://schemas.microsoft.com/office/powerpoint/2010/main" val="2610725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Relationship Diagram</a:t>
            </a:r>
          </a:p>
        </p:txBody>
      </p:sp>
      <p:pic>
        <p:nvPicPr>
          <p:cNvPr id="7" name="Content Placeholder 6" descr="updated erd 1.png"/>
          <p:cNvPicPr>
            <a:picLocks noGrp="1" noChangeAspect="1"/>
          </p:cNvPicPr>
          <p:nvPr>
            <p:ph idx="1"/>
          </p:nvPr>
        </p:nvPicPr>
        <p:blipFill>
          <a:blip r:embed="rId2">
            <a:extLst>
              <a:ext uri="{28A0092B-C50C-407E-A947-70E740481C1C}">
                <a14:useLocalDpi xmlns:a14="http://schemas.microsoft.com/office/drawing/2010/main" val="0"/>
              </a:ext>
            </a:extLst>
          </a:blip>
          <a:srcRect l="-23389" r="-23389"/>
          <a:stretch>
            <a:fillRect/>
          </a:stretch>
        </p:blipFill>
        <p:spPr>
          <a:xfrm>
            <a:off x="-185738" y="1347628"/>
            <a:ext cx="9101340" cy="5510372"/>
          </a:xfrm>
        </p:spPr>
      </p:pic>
    </p:spTree>
    <p:extLst>
      <p:ext uri="{BB962C8B-B14F-4D97-AF65-F5344CB8AC3E}">
        <p14:creationId xmlns:p14="http://schemas.microsoft.com/office/powerpoint/2010/main" val="3402443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dirty="0"/>
          </a:p>
          <a:p>
            <a:pPr algn="ctr"/>
            <a:endParaRPr lang="en-US" dirty="0"/>
          </a:p>
          <a:p>
            <a:pPr algn="ctr"/>
            <a:endParaRPr lang="en-US" dirty="0"/>
          </a:p>
          <a:p>
            <a:pPr algn="ctr"/>
            <a:endParaRPr lang="en-US" dirty="0"/>
          </a:p>
          <a:p>
            <a:pPr marL="0" indent="0" algn="ctr">
              <a:buNone/>
            </a:pPr>
            <a:r>
              <a:rPr lang="en-US" sz="4000" spc="-100" dirty="0">
                <a:solidFill>
                  <a:srgbClr val="D2533C"/>
                </a:solidFill>
                <a:ea typeface="+mj-ea"/>
                <a:cs typeface="+mj-cs"/>
              </a:rPr>
              <a:t>Prototype</a:t>
            </a:r>
            <a:endParaRPr lang="en-US" dirty="0"/>
          </a:p>
        </p:txBody>
      </p:sp>
    </p:spTree>
    <p:extLst>
      <p:ext uri="{BB962C8B-B14F-4D97-AF65-F5344CB8AC3E}">
        <p14:creationId xmlns:p14="http://schemas.microsoft.com/office/powerpoint/2010/main" val="331658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Statement of the problem</a:t>
            </a:r>
            <a:br>
              <a:rPr lang="en-SG" b="1" dirty="0"/>
            </a:br>
            <a:endParaRPr lang="en-US" dirty="0"/>
          </a:p>
        </p:txBody>
      </p:sp>
      <p:sp>
        <p:nvSpPr>
          <p:cNvPr id="3" name="Content Placeholder 2"/>
          <p:cNvSpPr>
            <a:spLocks noGrp="1"/>
          </p:cNvSpPr>
          <p:nvPr>
            <p:ph idx="1"/>
          </p:nvPr>
        </p:nvSpPr>
        <p:spPr/>
        <p:txBody>
          <a:bodyPr/>
          <a:lstStyle/>
          <a:p>
            <a:pPr marL="0" indent="0">
              <a:buNone/>
            </a:pPr>
            <a:r>
              <a:rPr lang="en-US" dirty="0"/>
              <a:t>The specific problems of the 7th of May Trading's are:</a:t>
            </a:r>
          </a:p>
          <a:p>
            <a:pPr marL="0" indent="0">
              <a:buNone/>
            </a:pPr>
            <a:r>
              <a:rPr lang="en-US" dirty="0"/>
              <a:t>-Replenishing the product.</a:t>
            </a:r>
          </a:p>
          <a:p>
            <a:pPr marL="0" indent="0">
              <a:buNone/>
            </a:pPr>
            <a:r>
              <a:rPr lang="en-US" dirty="0"/>
              <a:t>-Problem in producing of reports.</a:t>
            </a:r>
          </a:p>
          <a:p>
            <a:pPr marL="0" indent="0">
              <a:buNone/>
            </a:pPr>
            <a:r>
              <a:rPr lang="en-US" dirty="0"/>
              <a:t>-recording transactions.</a:t>
            </a:r>
          </a:p>
          <a:p>
            <a:pPr marL="0" indent="0">
              <a:buNone/>
            </a:pPr>
            <a:endParaRPr lang="en-US" sz="2000" dirty="0"/>
          </a:p>
          <a:p>
            <a:endParaRPr lang="en-US" dirty="0"/>
          </a:p>
        </p:txBody>
      </p:sp>
    </p:spTree>
    <p:extLst>
      <p:ext uri="{BB962C8B-B14F-4D97-AF65-F5344CB8AC3E}">
        <p14:creationId xmlns:p14="http://schemas.microsoft.com/office/powerpoint/2010/main" val="130528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pPr marL="0" indent="0">
              <a:buNone/>
            </a:pPr>
            <a:r>
              <a:rPr lang="en-US" dirty="0"/>
              <a:t>The specific objective will include the following features:</a:t>
            </a:r>
          </a:p>
          <a:p>
            <a:pPr marL="0" indent="0">
              <a:buNone/>
            </a:pPr>
            <a:endParaRPr lang="en-SG" sz="2000" dirty="0"/>
          </a:p>
          <a:p>
            <a:r>
              <a:rPr lang="en-US" sz="2000" dirty="0"/>
              <a:t>To lessen redundancy of recording transactions.</a:t>
            </a:r>
          </a:p>
          <a:p>
            <a:endParaRPr lang="en-SG" sz="2000" dirty="0"/>
          </a:p>
          <a:p>
            <a:r>
              <a:rPr lang="en-US" sz="2000" dirty="0"/>
              <a:t>To generate reports.</a:t>
            </a:r>
          </a:p>
          <a:p>
            <a:endParaRPr lang="en-SG" sz="2000" dirty="0"/>
          </a:p>
          <a:p>
            <a:r>
              <a:rPr lang="en-US" sz="2000" dirty="0"/>
              <a:t>To keep track items</a:t>
            </a:r>
          </a:p>
          <a:p>
            <a:endParaRPr lang="en-US" sz="2000" dirty="0"/>
          </a:p>
          <a:p>
            <a:r>
              <a:rPr lang="en-US" dirty="0"/>
              <a:t>To provide service for product replenishment</a:t>
            </a:r>
          </a:p>
        </p:txBody>
      </p:sp>
    </p:spTree>
    <p:extLst>
      <p:ext uri="{BB962C8B-B14F-4D97-AF65-F5344CB8AC3E}">
        <p14:creationId xmlns:p14="http://schemas.microsoft.com/office/powerpoint/2010/main" val="2637131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Significance of the study</a:t>
            </a:r>
          </a:p>
        </p:txBody>
      </p:sp>
      <p:sp>
        <p:nvSpPr>
          <p:cNvPr id="3" name="Content Placeholder 2"/>
          <p:cNvSpPr>
            <a:spLocks noGrp="1"/>
          </p:cNvSpPr>
          <p:nvPr>
            <p:ph idx="1"/>
          </p:nvPr>
        </p:nvSpPr>
        <p:spPr/>
        <p:txBody>
          <a:bodyPr>
            <a:normAutofit/>
          </a:bodyPr>
          <a:lstStyle/>
          <a:p>
            <a:r>
              <a:rPr lang="en-US" sz="2000" dirty="0"/>
              <a:t>The purpose of this study is to help the 7th of May “hardware store” have a web app inventory system and point of sale that can help them keep track of the data regarding all the needed materials or equipment for the business. </a:t>
            </a:r>
          </a:p>
          <a:p>
            <a:endParaRPr lang="en-US" sz="2000" dirty="0"/>
          </a:p>
          <a:p>
            <a:r>
              <a:rPr lang="en-US" sz="2000" dirty="0"/>
              <a:t>the owner will benefit from the system because they can check the sale and inventory of their hardware store. </a:t>
            </a:r>
          </a:p>
          <a:p>
            <a:endParaRPr lang="en-US" sz="2000" dirty="0"/>
          </a:p>
          <a:p>
            <a:r>
              <a:rPr lang="en-US" sz="2000" dirty="0"/>
              <a:t>The admin staff would easily access or record transactions and check, update and delete items in the inventory and also the staff will able to view the product availability and record the transaction. </a:t>
            </a:r>
          </a:p>
          <a:p>
            <a:endParaRPr lang="en-US" dirty="0"/>
          </a:p>
          <a:p>
            <a:endParaRPr lang="en-US" dirty="0"/>
          </a:p>
        </p:txBody>
      </p:sp>
    </p:spTree>
    <p:extLst>
      <p:ext uri="{BB962C8B-B14F-4D97-AF65-F5344CB8AC3E}">
        <p14:creationId xmlns:p14="http://schemas.microsoft.com/office/powerpoint/2010/main" val="49911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limitations</a:t>
            </a:r>
          </a:p>
        </p:txBody>
      </p:sp>
      <p:sp>
        <p:nvSpPr>
          <p:cNvPr id="3" name="Content Placeholder 2"/>
          <p:cNvSpPr>
            <a:spLocks noGrp="1"/>
          </p:cNvSpPr>
          <p:nvPr>
            <p:ph idx="1"/>
          </p:nvPr>
        </p:nvSpPr>
        <p:spPr/>
        <p:txBody>
          <a:bodyPr>
            <a:normAutofit/>
          </a:bodyPr>
          <a:lstStyle/>
          <a:p>
            <a:r>
              <a:rPr lang="en-US" sz="2000" dirty="0"/>
              <a:t>This Web application aims to provide an automated inventory system and point of sale where the system can inventory all the product in the storage room of the hardware store. It should have the capabilities in generating a report like daily sale, monthly sale, top selling product and least selling product. </a:t>
            </a:r>
          </a:p>
        </p:txBody>
      </p:sp>
    </p:spTree>
    <p:extLst>
      <p:ext uri="{BB962C8B-B14F-4D97-AF65-F5344CB8AC3E}">
        <p14:creationId xmlns:p14="http://schemas.microsoft.com/office/powerpoint/2010/main" val="167411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limitations</a:t>
            </a:r>
          </a:p>
        </p:txBody>
      </p:sp>
      <p:sp>
        <p:nvSpPr>
          <p:cNvPr id="3" name="Content Placeholder 2"/>
          <p:cNvSpPr>
            <a:spLocks noGrp="1"/>
          </p:cNvSpPr>
          <p:nvPr>
            <p:ph idx="1"/>
          </p:nvPr>
        </p:nvSpPr>
        <p:spPr/>
        <p:txBody>
          <a:bodyPr>
            <a:normAutofit/>
          </a:bodyPr>
          <a:lstStyle/>
          <a:p>
            <a:pPr marL="0" indent="0">
              <a:buNone/>
            </a:pPr>
            <a:r>
              <a:rPr lang="en-US" dirty="0"/>
              <a:t>The 7</a:t>
            </a:r>
            <a:r>
              <a:rPr lang="en-US" baseline="30000" dirty="0"/>
              <a:t>th</a:t>
            </a:r>
            <a:r>
              <a:rPr lang="en-US" dirty="0"/>
              <a:t> of May Trading’s Hardware store inventory and point of sale system will only limit to the following:</a:t>
            </a:r>
          </a:p>
          <a:p>
            <a:endParaRPr lang="en-US" dirty="0"/>
          </a:p>
          <a:p>
            <a:r>
              <a:rPr lang="en-SG" dirty="0"/>
              <a:t>Two separate account for the staff and the admin staff.</a:t>
            </a:r>
          </a:p>
          <a:p>
            <a:r>
              <a:rPr lang="en-SG" dirty="0"/>
              <a:t>No credit card transaction.</a:t>
            </a:r>
          </a:p>
          <a:p>
            <a:r>
              <a:rPr lang="en-SG" dirty="0"/>
              <a:t>Admin can view the product and process the order.</a:t>
            </a:r>
          </a:p>
          <a:p>
            <a:r>
              <a:rPr lang="en-SG" dirty="0"/>
              <a:t>Staff can add product in the inventory.</a:t>
            </a:r>
            <a:endParaRPr lang="en-US" dirty="0"/>
          </a:p>
        </p:txBody>
      </p:sp>
    </p:spTree>
    <p:extLst>
      <p:ext uri="{BB962C8B-B14F-4D97-AF65-F5344CB8AC3E}">
        <p14:creationId xmlns:p14="http://schemas.microsoft.com/office/powerpoint/2010/main" val="77250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table</a:t>
            </a:r>
          </a:p>
        </p:txBody>
      </p:sp>
      <p:pic>
        <p:nvPicPr>
          <p:cNvPr id="4" name="Content Placeholder 3" descr="Screen_Shot_2018-10-24_at_3.01.30_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809" t="5810" r="3411" b="48635"/>
          <a:stretch/>
        </p:blipFill>
        <p:spPr>
          <a:xfrm>
            <a:off x="457200" y="1973525"/>
            <a:ext cx="8107523" cy="4736462"/>
          </a:xfrm>
        </p:spPr>
      </p:pic>
    </p:spTree>
    <p:extLst>
      <p:ext uri="{BB962C8B-B14F-4D97-AF65-F5344CB8AC3E}">
        <p14:creationId xmlns:p14="http://schemas.microsoft.com/office/powerpoint/2010/main" val="335505602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26311</TotalTime>
  <Words>430</Words>
  <Application>Microsoft Office PowerPoint</Application>
  <PresentationFormat>On-screen Show (4:3)</PresentationFormat>
  <Paragraphs>74</Paragraphs>
  <Slides>38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Calibri</vt:lpstr>
      <vt:lpstr>Calibri Light</vt:lpstr>
      <vt:lpstr>Retrospect</vt:lpstr>
      <vt:lpstr>IPoS-Inventory and point of sale system</vt:lpstr>
      <vt:lpstr>PowerPoint Presentation</vt:lpstr>
      <vt:lpstr>Background of the problem</vt:lpstr>
      <vt:lpstr>Statement of the problem </vt:lpstr>
      <vt:lpstr>Objectives</vt:lpstr>
      <vt:lpstr>Significance of the study</vt:lpstr>
      <vt:lpstr>Scope and limitations</vt:lpstr>
      <vt:lpstr>Scope and limitations</vt:lpstr>
      <vt:lpstr>Event table</vt:lpstr>
      <vt:lpstr>Event table</vt:lpstr>
      <vt:lpstr>GAP Analysis</vt:lpstr>
      <vt:lpstr>GAP Analysis</vt:lpstr>
      <vt:lpstr>Use Case Diagram</vt:lpstr>
      <vt:lpstr>Use Full Description</vt:lpstr>
      <vt:lpstr>Use Full Description</vt:lpstr>
      <vt:lpstr>Use Full Description</vt:lpstr>
      <vt:lpstr>Use Full Description</vt:lpstr>
      <vt:lpstr>Use Full Description</vt:lpstr>
      <vt:lpstr>Use Full Description</vt:lpstr>
      <vt:lpstr>Use Full Description</vt:lpstr>
      <vt:lpstr>Use Full Description</vt:lpstr>
      <vt:lpstr>Use Full Description</vt:lpstr>
      <vt:lpstr>Context Flow Diagram</vt:lpstr>
      <vt:lpstr>Data Flow Diagram 0</vt:lpstr>
      <vt:lpstr>Data Flow Diagram 1</vt:lpstr>
      <vt:lpstr>Class Diagram</vt:lpstr>
      <vt:lpstr>Activity Diagram</vt:lpstr>
      <vt:lpstr>PowerPoint Presentation</vt:lpstr>
      <vt:lpstr>PowerPoint Presentation</vt:lpstr>
      <vt:lpstr>PowerPoint Presentation</vt:lpstr>
      <vt:lpstr>Sequence Diagram</vt:lpstr>
      <vt:lpstr>PowerPoint Presentation</vt:lpstr>
      <vt:lpstr>PowerPoint Presentation</vt:lpstr>
      <vt:lpstr>PowerPoint Presentation</vt:lpstr>
      <vt:lpstr>PowerPoint Presentation</vt:lpstr>
      <vt:lpstr>Finite State Machine Diagram</vt:lpstr>
      <vt:lpstr>Entity Relationship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PO</dc:creator>
  <cp:lastModifiedBy>Marco Joaquin Po</cp:lastModifiedBy>
  <cp:revision>24</cp:revision>
  <dcterms:created xsi:type="dcterms:W3CDTF">2018-10-24T19:18:39Z</dcterms:created>
  <dcterms:modified xsi:type="dcterms:W3CDTF">2019-04-30T06:33:06Z</dcterms:modified>
</cp:coreProperties>
</file>