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99"/>
  </p:notesMasterIdLst>
  <p:sldIdLst>
    <p:sldId id="256" r:id="rId2"/>
    <p:sldId id="260" r:id="rId3"/>
    <p:sldId id="257" r:id="rId4"/>
    <p:sldId id="258" r:id="rId5"/>
    <p:sldId id="259" r:id="rId6"/>
    <p:sldId id="264" r:id="rId7"/>
    <p:sldId id="265" r:id="rId8"/>
    <p:sldId id="363" r:id="rId9"/>
    <p:sldId id="261" r:id="rId10"/>
    <p:sldId id="263" r:id="rId11"/>
    <p:sldId id="262" r:id="rId12"/>
    <p:sldId id="266" r:id="rId13"/>
    <p:sldId id="267" r:id="rId14"/>
    <p:sldId id="269" r:id="rId15"/>
    <p:sldId id="270" r:id="rId16"/>
    <p:sldId id="268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76" r:id="rId26"/>
    <p:sldId id="280" r:id="rId27"/>
    <p:sldId id="282" r:id="rId28"/>
    <p:sldId id="283" r:id="rId29"/>
    <p:sldId id="285" r:id="rId30"/>
    <p:sldId id="287" r:id="rId31"/>
    <p:sldId id="289" r:id="rId32"/>
    <p:sldId id="290" r:id="rId33"/>
    <p:sldId id="292" r:id="rId34"/>
    <p:sldId id="293" r:id="rId35"/>
    <p:sldId id="294" r:id="rId36"/>
    <p:sldId id="297" r:id="rId37"/>
    <p:sldId id="296" r:id="rId38"/>
    <p:sldId id="298" r:id="rId39"/>
    <p:sldId id="299" r:id="rId40"/>
    <p:sldId id="301" r:id="rId41"/>
    <p:sldId id="302" r:id="rId42"/>
    <p:sldId id="303" r:id="rId43"/>
    <p:sldId id="305" r:id="rId44"/>
    <p:sldId id="306" r:id="rId45"/>
    <p:sldId id="304" r:id="rId46"/>
    <p:sldId id="307" r:id="rId47"/>
    <p:sldId id="308" r:id="rId48"/>
    <p:sldId id="310" r:id="rId49"/>
    <p:sldId id="311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2" r:id="rId69"/>
    <p:sldId id="331" r:id="rId70"/>
    <p:sldId id="333" r:id="rId71"/>
    <p:sldId id="334" r:id="rId72"/>
    <p:sldId id="335" r:id="rId73"/>
    <p:sldId id="336" r:id="rId74"/>
    <p:sldId id="337" r:id="rId75"/>
    <p:sldId id="338" r:id="rId76"/>
    <p:sldId id="339" r:id="rId77"/>
    <p:sldId id="340" r:id="rId78"/>
    <p:sldId id="341" r:id="rId79"/>
    <p:sldId id="342" r:id="rId80"/>
    <p:sldId id="343" r:id="rId81"/>
    <p:sldId id="344" r:id="rId82"/>
    <p:sldId id="346" r:id="rId83"/>
    <p:sldId id="347" r:id="rId84"/>
    <p:sldId id="348" r:id="rId85"/>
    <p:sldId id="349" r:id="rId86"/>
    <p:sldId id="351" r:id="rId87"/>
    <p:sldId id="352" r:id="rId88"/>
    <p:sldId id="353" r:id="rId89"/>
    <p:sldId id="354" r:id="rId90"/>
    <p:sldId id="355" r:id="rId91"/>
    <p:sldId id="356" r:id="rId92"/>
    <p:sldId id="357" r:id="rId93"/>
    <p:sldId id="358" r:id="rId94"/>
    <p:sldId id="359" r:id="rId95"/>
    <p:sldId id="361" r:id="rId96"/>
    <p:sldId id="360" r:id="rId97"/>
    <p:sldId id="362" r:id="rId9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15" autoAdjust="0"/>
    <p:restoredTop sz="67145" autoAdjust="0"/>
  </p:normalViewPr>
  <p:slideViewPr>
    <p:cSldViewPr snapToGrid="0">
      <p:cViewPr varScale="1">
        <p:scale>
          <a:sx n="47" d="100"/>
          <a:sy n="47" d="100"/>
        </p:scale>
        <p:origin x="16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A17F8-DE2A-49C0-A036-B86A223D683D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81D54-D9CE-49BE-AA57-468800BFB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90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81D54-D9CE-49BE-AA57-468800BFBA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02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81D54-D9CE-49BE-AA57-468800BFBA6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7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81D54-D9CE-49BE-AA57-468800BFBA6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58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81D54-D9CE-49BE-AA57-468800BFBA6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61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81D54-D9CE-49BE-AA57-468800BFBA6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38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81D54-D9CE-49BE-AA57-468800BFBA6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30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81D54-D9CE-49BE-AA57-468800BFBA6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5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81D54-D9CE-49BE-AA57-468800BFBA6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65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Because of this</a:t>
            </a:r>
            <a:r>
              <a:rPr lang="en-US" baseline="0" dirty="0" smtClean="0"/>
              <a:t> </a:t>
            </a:r>
            <a:r>
              <a:rPr lang="en-US" dirty="0" smtClean="0"/>
              <a:t>the</a:t>
            </a:r>
            <a:r>
              <a:rPr lang="en-US" baseline="0" dirty="0" smtClean="0"/>
              <a:t> purpose of the project is  to provide a </a:t>
            </a:r>
            <a:r>
              <a:rPr lang="en-US" b="1" baseline="0" dirty="0" smtClean="0"/>
              <a:t>Human Resource Management System, </a:t>
            </a:r>
            <a:r>
              <a:rPr lang="en-US" b="0" baseline="0" dirty="0" smtClean="0"/>
              <a:t>That will minimize the afore mentioned issues.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81D54-D9CE-49BE-AA57-468800BFBA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86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81D54-D9CE-49BE-AA57-468800BFBA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83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Client Opportunity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-This benefit may occur because of faster employment process or endorsement highly qualified applicants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Increase of Applicants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-This benefit occurs because of faster application process.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 Payroll System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-Faster computation of payroll of employees.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81D54-D9CE-49BE-AA57-468800BFBA6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02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81D54-D9CE-49BE-AA57-468800BFBA6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16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81D54-D9CE-49BE-AA57-468800BFBA6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74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81D54-D9CE-49BE-AA57-468800BFBA6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22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81D54-D9CE-49BE-AA57-468800BFBA6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6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81D54-D9CE-49BE-AA57-468800BFBA6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43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ACAE-CFC6-45FB-BE47-B3E3341E1F1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54F3-43C1-4455-8DA1-FA43299B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960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ACAE-CFC6-45FB-BE47-B3E3341E1F1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54F3-43C1-4455-8DA1-FA43299B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4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ACAE-CFC6-45FB-BE47-B3E3341E1F1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54F3-43C1-4455-8DA1-FA43299B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19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ACAE-CFC6-45FB-BE47-B3E3341E1F1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54F3-43C1-4455-8DA1-FA43299B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52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ACAE-CFC6-45FB-BE47-B3E3341E1F1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54F3-43C1-4455-8DA1-FA43299B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71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ACAE-CFC6-45FB-BE47-B3E3341E1F1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54F3-43C1-4455-8DA1-FA43299B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03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ACAE-CFC6-45FB-BE47-B3E3341E1F1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54F3-43C1-4455-8DA1-FA43299B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36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ACAE-CFC6-45FB-BE47-B3E3341E1F1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54F3-43C1-4455-8DA1-FA43299B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41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ACAE-CFC6-45FB-BE47-B3E3341E1F1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54F3-43C1-4455-8DA1-FA43299B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719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ACAE-CFC6-45FB-BE47-B3E3341E1F1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CC654F3-43C1-4455-8DA1-FA43299B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5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ACAE-CFC6-45FB-BE47-B3E3341E1F1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54F3-43C1-4455-8DA1-FA43299B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506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ACAE-CFC6-45FB-BE47-B3E3341E1F1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54F3-43C1-4455-8DA1-FA43299B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ACAE-CFC6-45FB-BE47-B3E3341E1F1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54F3-43C1-4455-8DA1-FA43299B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9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ACAE-CFC6-45FB-BE47-B3E3341E1F1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54F3-43C1-4455-8DA1-FA43299B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7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ACAE-CFC6-45FB-BE47-B3E3341E1F1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54F3-43C1-4455-8DA1-FA43299B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02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ACAE-CFC6-45FB-BE47-B3E3341E1F1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54F3-43C1-4455-8DA1-FA43299B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504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ACAE-CFC6-45FB-BE47-B3E3341E1F1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54F3-43C1-4455-8DA1-FA43299B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19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F0ACAE-CFC6-45FB-BE47-B3E3341E1F1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CC654F3-43C1-4455-8DA1-FA43299B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7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g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7" Type="http://schemas.openxmlformats.org/officeDocument/2006/relationships/image" Target="../media/image3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g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g"/><Relationship Id="rId3" Type="http://schemas.openxmlformats.org/officeDocument/2006/relationships/image" Target="../media/image35.jpg"/><Relationship Id="rId7" Type="http://schemas.openxmlformats.org/officeDocument/2006/relationships/image" Target="../media/image3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g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g"/><Relationship Id="rId3" Type="http://schemas.openxmlformats.org/officeDocument/2006/relationships/image" Target="../media/image35.jpg"/><Relationship Id="rId7" Type="http://schemas.openxmlformats.org/officeDocument/2006/relationships/image" Target="../media/image3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g"/><Relationship Id="rId5" Type="http://schemas.openxmlformats.org/officeDocument/2006/relationships/image" Target="../media/image37.jpg"/><Relationship Id="rId4" Type="http://schemas.openxmlformats.org/officeDocument/2006/relationships/image" Target="../media/image36.jpg"/><Relationship Id="rId9" Type="http://schemas.openxmlformats.org/officeDocument/2006/relationships/image" Target="../media/image41.jp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g"/><Relationship Id="rId3" Type="http://schemas.openxmlformats.org/officeDocument/2006/relationships/image" Target="../media/image35.jpg"/><Relationship Id="rId7" Type="http://schemas.openxmlformats.org/officeDocument/2006/relationships/image" Target="../media/image3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g"/><Relationship Id="rId5" Type="http://schemas.openxmlformats.org/officeDocument/2006/relationships/image" Target="../media/image37.jpg"/><Relationship Id="rId10" Type="http://schemas.openxmlformats.org/officeDocument/2006/relationships/image" Target="../media/image42.jpg"/><Relationship Id="rId4" Type="http://schemas.openxmlformats.org/officeDocument/2006/relationships/image" Target="../media/image36.jpg"/><Relationship Id="rId9" Type="http://schemas.openxmlformats.org/officeDocument/2006/relationships/image" Target="../media/image41.jp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g"/><Relationship Id="rId3" Type="http://schemas.openxmlformats.org/officeDocument/2006/relationships/image" Target="../media/image35.jpg"/><Relationship Id="rId7" Type="http://schemas.openxmlformats.org/officeDocument/2006/relationships/image" Target="../media/image3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g"/><Relationship Id="rId5" Type="http://schemas.openxmlformats.org/officeDocument/2006/relationships/image" Target="../media/image37.jpg"/><Relationship Id="rId10" Type="http://schemas.openxmlformats.org/officeDocument/2006/relationships/image" Target="../media/image43.jpg"/><Relationship Id="rId4" Type="http://schemas.openxmlformats.org/officeDocument/2006/relationships/image" Target="../media/image36.jpg"/><Relationship Id="rId9" Type="http://schemas.openxmlformats.org/officeDocument/2006/relationships/image" Target="../media/image41.jp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g"/><Relationship Id="rId3" Type="http://schemas.openxmlformats.org/officeDocument/2006/relationships/image" Target="../media/image35.jpg"/><Relationship Id="rId7" Type="http://schemas.openxmlformats.org/officeDocument/2006/relationships/image" Target="../media/image3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g"/><Relationship Id="rId5" Type="http://schemas.openxmlformats.org/officeDocument/2006/relationships/image" Target="../media/image37.jpg"/><Relationship Id="rId10" Type="http://schemas.openxmlformats.org/officeDocument/2006/relationships/image" Target="../media/image43.jpg"/><Relationship Id="rId4" Type="http://schemas.openxmlformats.org/officeDocument/2006/relationships/image" Target="../media/image36.jpg"/><Relationship Id="rId9" Type="http://schemas.openxmlformats.org/officeDocument/2006/relationships/image" Target="../media/image41.jp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g"/><Relationship Id="rId3" Type="http://schemas.openxmlformats.org/officeDocument/2006/relationships/image" Target="../media/image35.jpg"/><Relationship Id="rId7" Type="http://schemas.openxmlformats.org/officeDocument/2006/relationships/image" Target="../media/image3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g"/><Relationship Id="rId11" Type="http://schemas.openxmlformats.org/officeDocument/2006/relationships/image" Target="../media/image44.jpg"/><Relationship Id="rId5" Type="http://schemas.openxmlformats.org/officeDocument/2006/relationships/image" Target="../media/image37.jpg"/><Relationship Id="rId10" Type="http://schemas.openxmlformats.org/officeDocument/2006/relationships/image" Target="../media/image43.jpg"/><Relationship Id="rId4" Type="http://schemas.openxmlformats.org/officeDocument/2006/relationships/image" Target="../media/image36.jpg"/><Relationship Id="rId9" Type="http://schemas.openxmlformats.org/officeDocument/2006/relationships/image" Target="../media/image41.jp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g"/><Relationship Id="rId3" Type="http://schemas.openxmlformats.org/officeDocument/2006/relationships/image" Target="../media/image35.jpg"/><Relationship Id="rId7" Type="http://schemas.openxmlformats.org/officeDocument/2006/relationships/image" Target="../media/image39.jpg"/><Relationship Id="rId12" Type="http://schemas.openxmlformats.org/officeDocument/2006/relationships/image" Target="../media/image4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g"/><Relationship Id="rId11" Type="http://schemas.openxmlformats.org/officeDocument/2006/relationships/image" Target="../media/image44.jpg"/><Relationship Id="rId5" Type="http://schemas.openxmlformats.org/officeDocument/2006/relationships/image" Target="../media/image37.jpg"/><Relationship Id="rId10" Type="http://schemas.openxmlformats.org/officeDocument/2006/relationships/image" Target="../media/image43.jpg"/><Relationship Id="rId4" Type="http://schemas.openxmlformats.org/officeDocument/2006/relationships/image" Target="../media/image36.jpg"/><Relationship Id="rId9" Type="http://schemas.openxmlformats.org/officeDocument/2006/relationships/image" Target="../media/image41.jp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g"/><Relationship Id="rId3" Type="http://schemas.openxmlformats.org/officeDocument/2006/relationships/image" Target="../media/image35.jpg"/><Relationship Id="rId7" Type="http://schemas.openxmlformats.org/officeDocument/2006/relationships/image" Target="../media/image39.jpg"/><Relationship Id="rId12" Type="http://schemas.openxmlformats.org/officeDocument/2006/relationships/image" Target="../media/image4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g"/><Relationship Id="rId11" Type="http://schemas.openxmlformats.org/officeDocument/2006/relationships/image" Target="../media/image44.jpg"/><Relationship Id="rId5" Type="http://schemas.openxmlformats.org/officeDocument/2006/relationships/image" Target="../media/image37.jpg"/><Relationship Id="rId10" Type="http://schemas.openxmlformats.org/officeDocument/2006/relationships/image" Target="../media/image43.jpg"/><Relationship Id="rId4" Type="http://schemas.openxmlformats.org/officeDocument/2006/relationships/image" Target="../media/image36.jpg"/><Relationship Id="rId9" Type="http://schemas.openxmlformats.org/officeDocument/2006/relationships/image" Target="../media/image41.jp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64.PNG"/><Relationship Id="rId16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64.PNG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64.PNG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1797" y="1311829"/>
            <a:ext cx="8574622" cy="2616199"/>
          </a:xfrm>
        </p:spPr>
        <p:txBody>
          <a:bodyPr>
            <a:noAutofit/>
          </a:bodyPr>
          <a:lstStyle/>
          <a:p>
            <a:r>
              <a:rPr lang="en-US" sz="8000" b="1" dirty="0" smtClean="0"/>
              <a:t>PROJECT A5MMS</a:t>
            </a:r>
            <a:endParaRPr lang="en-US" sz="8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8774" y="4200983"/>
            <a:ext cx="6987645" cy="138853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Prepared by: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Lopez, </a:t>
            </a:r>
            <a:r>
              <a:rPr lang="en-US" dirty="0" err="1" smtClean="0"/>
              <a:t>Carlucenne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Dela</a:t>
            </a:r>
            <a:r>
              <a:rPr lang="en-US" dirty="0" smtClean="0"/>
              <a:t> </a:t>
            </a:r>
            <a:r>
              <a:rPr lang="en-US" dirty="0" err="1" smtClean="0"/>
              <a:t>Custa</a:t>
            </a:r>
            <a:r>
              <a:rPr lang="en-US" dirty="0" smtClean="0"/>
              <a:t>, Georgette</a:t>
            </a:r>
            <a:br>
              <a:rPr lang="en-US" dirty="0" smtClean="0"/>
            </a:br>
            <a:r>
              <a:rPr lang="en-US" dirty="0" err="1" smtClean="0"/>
              <a:t>Naperi</a:t>
            </a:r>
            <a:r>
              <a:rPr lang="en-US" dirty="0" smtClean="0"/>
              <a:t>, Jayson</a:t>
            </a:r>
            <a:br>
              <a:rPr lang="en-US" dirty="0" smtClean="0"/>
            </a:br>
            <a:r>
              <a:rPr lang="en-US" dirty="0" smtClean="0"/>
              <a:t>Rocero, Earl Jerome</a:t>
            </a:r>
          </a:p>
        </p:txBody>
      </p:sp>
    </p:spTree>
    <p:extLst>
      <p:ext uri="{BB962C8B-B14F-4D97-AF65-F5344CB8AC3E}">
        <p14:creationId xmlns:p14="http://schemas.microsoft.com/office/powerpoint/2010/main" val="126772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7437" y="1130250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sz="3200" dirty="0" smtClean="0"/>
              <a:t>Team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4309" y="514350"/>
            <a:ext cx="10018713" cy="1752599"/>
          </a:xfrm>
        </p:spPr>
        <p:txBody>
          <a:bodyPr>
            <a:normAutofit/>
          </a:bodyPr>
          <a:lstStyle/>
          <a:p>
            <a:r>
              <a:rPr lang="en-US" sz="6000" dirty="0" smtClean="0"/>
              <a:t>Organizational Charts</a:t>
            </a:r>
            <a:endParaRPr lang="en-US" sz="6000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3116531"/>
            <a:ext cx="8801100" cy="275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5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95250"/>
            <a:ext cx="10018713" cy="1752599"/>
          </a:xfrm>
        </p:spPr>
        <p:txBody>
          <a:bodyPr/>
          <a:lstStyle/>
          <a:p>
            <a:r>
              <a:rPr lang="en-US" dirty="0" smtClean="0"/>
              <a:t>Work Breakdown Structure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0" y="1440180"/>
            <a:ext cx="8362950" cy="517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5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061" y="285750"/>
            <a:ext cx="10018713" cy="1752599"/>
          </a:xfrm>
        </p:spPr>
        <p:txBody>
          <a:bodyPr>
            <a:normAutofit/>
          </a:bodyPr>
          <a:lstStyle/>
          <a:p>
            <a:r>
              <a:rPr lang="en-US" sz="8800" dirty="0" smtClean="0"/>
              <a:t>Benefits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3" cy="3124201"/>
          </a:xfrm>
        </p:spPr>
        <p:txBody>
          <a:bodyPr>
            <a:noAutofit/>
          </a:bodyPr>
          <a:lstStyle/>
          <a:p>
            <a:r>
              <a:rPr lang="en-US" sz="4800" dirty="0" smtClean="0"/>
              <a:t>New Client Opportunity </a:t>
            </a:r>
          </a:p>
          <a:p>
            <a:r>
              <a:rPr lang="en-US" sz="4800" dirty="0" smtClean="0"/>
              <a:t>Increase of Applicants</a:t>
            </a:r>
          </a:p>
          <a:p>
            <a:r>
              <a:rPr lang="en-US" sz="4800" dirty="0" smtClean="0"/>
              <a:t>Automated Payroll System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5583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711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8000" dirty="0" smtClean="0"/>
              <a:t>Costs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6210" y="190498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Operational Cost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17" y="2424112"/>
            <a:ext cx="7222333" cy="2885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77150" y="2516838"/>
            <a:ext cx="45148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Prices are based on:</a:t>
            </a:r>
          </a:p>
          <a:p>
            <a:r>
              <a:rPr lang="en-US" b="1" dirty="0" smtClean="0"/>
              <a:t>Servers:</a:t>
            </a:r>
          </a:p>
          <a:p>
            <a:r>
              <a:rPr lang="en-US" dirty="0" smtClean="0"/>
              <a:t>www.asianic.com.ph/product_list/servers</a:t>
            </a:r>
          </a:p>
          <a:p>
            <a:r>
              <a:rPr lang="en-US" b="1" dirty="0" smtClean="0"/>
              <a:t>Website Hosting:</a:t>
            </a:r>
            <a:endParaRPr lang="en-US" b="1" dirty="0"/>
          </a:p>
          <a:p>
            <a:r>
              <a:rPr lang="en-US" dirty="0" smtClean="0"/>
              <a:t>www.domainwink.com/hosting</a:t>
            </a:r>
          </a:p>
          <a:p>
            <a:r>
              <a:rPr lang="en-US" b="1" dirty="0" smtClean="0"/>
              <a:t>Desktop:</a:t>
            </a:r>
            <a:endParaRPr lang="en-US" b="1" dirty="0"/>
          </a:p>
          <a:p>
            <a:r>
              <a:rPr lang="en-US" dirty="0" smtClean="0"/>
              <a:t>www.ph.priceprice.com/desktops/</a:t>
            </a:r>
          </a:p>
          <a:p>
            <a:r>
              <a:rPr lang="en-US" b="1" dirty="0" smtClean="0"/>
              <a:t>Printers</a:t>
            </a:r>
            <a:endParaRPr lang="en-US" b="1" dirty="0"/>
          </a:p>
          <a:p>
            <a:r>
              <a:rPr lang="en-US" dirty="0" smtClean="0"/>
              <a:t>www.canon.com.ph/PRODUCTS/PRINTERSFACSIMILES/PrinterPrices.aspx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69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5372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8000" dirty="0" smtClean="0"/>
              <a:t>Costs </a:t>
            </a:r>
            <a:r>
              <a:rPr lang="en-US" sz="6600" dirty="0" smtClean="0"/>
              <a:t>(continuation)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6210" y="190498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Labor Cost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709" y="2029404"/>
            <a:ext cx="9530479" cy="31409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76668" y="5635690"/>
            <a:ext cx="4404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Based on: </a:t>
            </a:r>
            <a:r>
              <a:rPr lang="en-US" dirty="0"/>
              <a:t> www.payscale.com/research/salary</a:t>
            </a:r>
          </a:p>
        </p:txBody>
      </p:sp>
    </p:spTree>
    <p:extLst>
      <p:ext uri="{BB962C8B-B14F-4D97-AF65-F5344CB8AC3E}">
        <p14:creationId xmlns:p14="http://schemas.microsoft.com/office/powerpoint/2010/main" val="354738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711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8000" dirty="0" smtClean="0"/>
              <a:t>Costs </a:t>
            </a:r>
            <a:r>
              <a:rPr lang="en-US" sz="6600" dirty="0" smtClean="0"/>
              <a:t>(continuation)</a:t>
            </a:r>
            <a:endParaRPr lang="en-US" sz="8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985845"/>
              </p:ext>
            </p:extLst>
          </p:nvPr>
        </p:nvGraphicFramePr>
        <p:xfrm>
          <a:off x="5329791" y="1455571"/>
          <a:ext cx="2327756" cy="5131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8818"/>
                <a:gridCol w="264979"/>
                <a:gridCol w="399409"/>
                <a:gridCol w="246949"/>
                <a:gridCol w="321125"/>
                <a:gridCol w="296476"/>
              </a:tblGrid>
              <a:tr h="186092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STAGE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NO. OF PERSONEL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MAN DAYS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DAILY SALARY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LABOR COST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</a:tr>
              <a:tr h="111530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PLANNING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609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TOTAL COST(STAGE):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Project Manager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1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5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           3,731.63 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       18,658.15 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</a:tr>
              <a:tr h="18609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                  34,559.25 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Developer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1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3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           1,048.43 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         3,145.29 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</a:tr>
              <a:tr h="18609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Analyst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1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3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           1,754.07 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         5,262.21 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</a:tr>
              <a:tr h="18609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Technical Writer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1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5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           1,498.72 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         7,493.60 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</a:tr>
              <a:tr h="90961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DESIGN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609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TOTAL COST(STAGE):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Project Manager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1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5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           3,731.63 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       18,658.15 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</a:tr>
              <a:tr h="18609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                  40,164.25 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Developer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1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5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           1,048.43 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         5,242.15 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</a:tr>
              <a:tr h="18609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Analyst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1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5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           1,754.07 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         8,770.35 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</a:tr>
              <a:tr h="18609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Technical Writer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1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5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           1,498.72 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         7,493.60 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</a:tr>
              <a:tr h="90961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DEVELOPMENT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609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TOTAL COST(STAGE):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Project Manager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1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4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           3,731.63 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       14,926.52 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</a:tr>
              <a:tr h="18609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                127,238.79 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Developer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1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90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           1,048.43 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       94,358.70 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</a:tr>
              <a:tr h="18609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Analyst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1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3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           1,754.07 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         5,262.21 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</a:tr>
              <a:tr h="18609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Technical Writer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1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7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           1,498.72 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       10,491.04 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</a:tr>
              <a:tr h="28122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Quality Assurance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1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2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           1,100.16 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         2,200.32 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</a:tr>
              <a:tr h="90961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TESTING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609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TOTAL COST(STAGE):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Project Manager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1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2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           3,731.63 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         7,463.26 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</a:tr>
              <a:tr h="18609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                  14,757.88 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Developer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1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2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           1,048.43 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         2,096.86 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</a:tr>
              <a:tr h="18609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Analyst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0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0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           1,754.07 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                  -   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</a:tr>
              <a:tr h="18609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Technical Writer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1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2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           1,498.72 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         2,997.44 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</a:tr>
              <a:tr h="28122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Quality Assurance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1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2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           1,100.16 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         2,200.32 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</a:tr>
              <a:tr h="90961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DEPLOYMENT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609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TOTAL COST(STAGE):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Project Manager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1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1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           3,731.63 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         3,731.63 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</a:tr>
              <a:tr h="18609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6278.78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Developer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1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1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           1,048.43 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         1,048.43 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</a:tr>
              <a:tr h="18609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Analyst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0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0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           1,754.07 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                  -   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</a:tr>
              <a:tr h="18609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Technical Writer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1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1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           1,498.72 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         1,498.72 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</a:tr>
              <a:tr h="186092">
                <a:tc>
                  <a:txBody>
                    <a:bodyPr/>
                    <a:lstStyle/>
                    <a:p>
                      <a:pPr algn="l"/>
                      <a:endParaRPr lang="en-US" sz="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US" sz="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US" sz="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US" sz="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TOTAL</a:t>
                      </a:r>
                      <a:endParaRPr lang="en-US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     222,998.95 </a:t>
                      </a:r>
                      <a:endParaRPr lang="en-US" sz="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649" marR="24649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71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8000" dirty="0" smtClean="0"/>
              <a:t>Scope and Limitations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2382416"/>
            <a:ext cx="10018713" cy="3124201"/>
          </a:xfrm>
        </p:spPr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lang="en-US" sz="8600" b="1" dirty="0" smtClean="0"/>
              <a:t>Scope</a:t>
            </a:r>
          </a:p>
          <a:p>
            <a:pPr lvl="0"/>
            <a:r>
              <a:rPr lang="en-US" sz="4000" dirty="0" smtClean="0"/>
              <a:t>Vacant </a:t>
            </a:r>
            <a:r>
              <a:rPr lang="en-US" sz="4000" dirty="0"/>
              <a:t>jobs provided by the A5MMS’ clients shall be posted to the system.</a:t>
            </a:r>
          </a:p>
          <a:p>
            <a:pPr lvl="0"/>
            <a:r>
              <a:rPr lang="en-US" sz="4000" dirty="0"/>
              <a:t>Accomplished application form, employee details and client details shall be stored in the systems database.</a:t>
            </a:r>
          </a:p>
          <a:p>
            <a:pPr lvl="0"/>
            <a:r>
              <a:rPr lang="en-US" sz="4000" dirty="0"/>
              <a:t>Attendance, payroll and pay slip details shall be processed in the system. 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7819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8" y="648478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Scope and Limitations (continuation)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2382416"/>
            <a:ext cx="10018713" cy="3124201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sz="5800" b="1" dirty="0" smtClean="0"/>
              <a:t>Limitations</a:t>
            </a:r>
          </a:p>
          <a:p>
            <a:pPr lvl="0"/>
            <a:r>
              <a:rPr lang="en-US" sz="2600" dirty="0"/>
              <a:t>Client details will be managed, if the client approved contract agreement.</a:t>
            </a:r>
          </a:p>
          <a:p>
            <a:pPr lvl="0"/>
            <a:r>
              <a:rPr lang="en-US" sz="2600" dirty="0"/>
              <a:t>Employee details will be managed, if the applicant has been already hired.</a:t>
            </a:r>
          </a:p>
          <a:p>
            <a:pPr lvl="0"/>
            <a:r>
              <a:rPr lang="en-US" sz="2600" dirty="0"/>
              <a:t>Attendance details will be managed every payroll or cut – off period.</a:t>
            </a:r>
          </a:p>
        </p:txBody>
      </p:sp>
    </p:spTree>
    <p:extLst>
      <p:ext uri="{BB962C8B-B14F-4D97-AF65-F5344CB8AC3E}">
        <p14:creationId xmlns:p14="http://schemas.microsoft.com/office/powerpoint/2010/main" val="357607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536510"/>
            <a:ext cx="10018713" cy="1752599"/>
          </a:xfrm>
        </p:spPr>
        <p:txBody>
          <a:bodyPr>
            <a:normAutofit/>
          </a:bodyPr>
          <a:lstStyle/>
          <a:p>
            <a:r>
              <a:rPr lang="en-US" sz="8000" dirty="0" smtClean="0"/>
              <a:t>Risk Management</a:t>
            </a:r>
            <a:endParaRPr lang="en-US" sz="8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6074053"/>
              </p:ext>
            </p:extLst>
          </p:nvPr>
        </p:nvGraphicFramePr>
        <p:xfrm>
          <a:off x="2444620" y="2090058"/>
          <a:ext cx="8117632" cy="42734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3455"/>
                <a:gridCol w="1370881"/>
                <a:gridCol w="1334417"/>
                <a:gridCol w="1328340"/>
                <a:gridCol w="1348309"/>
                <a:gridCol w="1342230"/>
              </a:tblGrid>
              <a:tr h="2249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Risk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2" marR="6286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2" marR="6286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Probability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2" marR="6286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Impact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2" marR="6286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Category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2" marR="6286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Contingency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2" marR="62862" marT="0" marB="0"/>
                </a:tc>
              </a:tr>
              <a:tr h="11245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INFORMATION LEAK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2" marR="628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Chances of system information going to be leaked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2" marR="6286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40%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2" marR="6286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HIGH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2" marR="628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Information Security Risk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2" marR="628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Integrate and study more on securing the system further.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2" marR="62862" marT="0" marB="0"/>
                </a:tc>
              </a:tr>
              <a:tr h="11245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USER PARTICIPATION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2" marR="628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Users are not intimately involved in planning the project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2" marR="6286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10%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2" marR="6286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MEDIUM-HIGH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2" marR="6286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Schedule Risk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2" marR="628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Early involvement and manage the user’s expectation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2" marR="62862" marT="0" marB="0"/>
                </a:tc>
              </a:tr>
              <a:tr h="17993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MID-PROJECT SCOPE CHANGES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2" marR="628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Scope of the project changing due to client demand or business process change/update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2" marR="6286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30%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2" marR="6286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MEDIUM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2" marR="6286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Operational Risk/Schedule Risk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2" marR="628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Adjust the schedule and adapt to the new scope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2" marR="6286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9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87221"/>
            <a:ext cx="10018713" cy="1752599"/>
          </a:xfrm>
        </p:spPr>
        <p:txBody>
          <a:bodyPr>
            <a:normAutofit/>
          </a:bodyPr>
          <a:lstStyle/>
          <a:p>
            <a:r>
              <a:rPr lang="en-US" sz="8000" dirty="0" smtClean="0"/>
              <a:t>Success Factor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8" y="2139820"/>
            <a:ext cx="10018713" cy="3813111"/>
          </a:xfrm>
        </p:spPr>
        <p:txBody>
          <a:bodyPr>
            <a:normAutofit fontScale="92500" lnSpcReduction="10000"/>
          </a:bodyPr>
          <a:lstStyle/>
          <a:p>
            <a:r>
              <a:rPr lang="en-US" sz="3900" dirty="0"/>
              <a:t>20% increase in number of applicants applying in annual </a:t>
            </a:r>
            <a:r>
              <a:rPr lang="en-US" sz="3900" dirty="0" smtClean="0"/>
              <a:t>basis. </a:t>
            </a:r>
          </a:p>
          <a:p>
            <a:r>
              <a:rPr lang="en-US" sz="3900" dirty="0" smtClean="0"/>
              <a:t>100 </a:t>
            </a:r>
            <a:r>
              <a:rPr lang="en-US" sz="3900" dirty="0"/>
              <a:t>– 120 applicants applying jobs in the agency </a:t>
            </a:r>
            <a:r>
              <a:rPr lang="en-US" sz="3900" dirty="0" smtClean="0"/>
              <a:t>annually.</a:t>
            </a:r>
          </a:p>
          <a:p>
            <a:r>
              <a:rPr lang="en-US" sz="3900" dirty="0"/>
              <a:t>M</a:t>
            </a:r>
            <a:r>
              <a:rPr lang="en-US" sz="3900" dirty="0" smtClean="0"/>
              <a:t>eet </a:t>
            </a:r>
            <a:r>
              <a:rPr lang="en-US" sz="3900" dirty="0"/>
              <a:t>the 20% increase of applying applicants through the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6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228850"/>
            <a:ext cx="10018713" cy="1752599"/>
          </a:xfrm>
        </p:spPr>
        <p:txBody>
          <a:bodyPr>
            <a:noAutofit/>
          </a:bodyPr>
          <a:lstStyle/>
          <a:p>
            <a:r>
              <a:rPr lang="en-US" sz="8000" dirty="0" smtClean="0"/>
              <a:t>PROJECT OVERVIEW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2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00608"/>
            <a:ext cx="10018713" cy="1752599"/>
          </a:xfrm>
        </p:spPr>
        <p:txBody>
          <a:bodyPr/>
          <a:lstStyle/>
          <a:p>
            <a:r>
              <a:rPr lang="en-US" dirty="0" smtClean="0"/>
              <a:t>Functional Decomposition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024" y="1709737"/>
            <a:ext cx="8472196" cy="474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1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00608"/>
            <a:ext cx="10018713" cy="1752599"/>
          </a:xfrm>
        </p:spPr>
        <p:txBody>
          <a:bodyPr/>
          <a:lstStyle/>
          <a:p>
            <a:r>
              <a:rPr lang="en-US" dirty="0" smtClean="0"/>
              <a:t>Context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624" y="1953207"/>
            <a:ext cx="8864081" cy="420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8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011" y="19050"/>
            <a:ext cx="8402640" cy="895350"/>
          </a:xfrm>
        </p:spPr>
        <p:txBody>
          <a:bodyPr/>
          <a:lstStyle/>
          <a:p>
            <a:r>
              <a:rPr lang="en-US" dirty="0" smtClean="0"/>
              <a:t>Data Flow Diagram (Diagram 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531" y="777556"/>
            <a:ext cx="5943600" cy="591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61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49" y="0"/>
            <a:ext cx="6897691" cy="6096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Entity Relationship Diagram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294" y="563880"/>
            <a:ext cx="5943600" cy="629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9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3225" y="-82337"/>
            <a:ext cx="6800850" cy="1342442"/>
          </a:xfrm>
        </p:spPr>
        <p:txBody>
          <a:bodyPr/>
          <a:lstStyle/>
          <a:p>
            <a:r>
              <a:rPr lang="en-US" dirty="0" smtClean="0"/>
              <a:t>Use Case 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986102"/>
            <a:ext cx="5943600" cy="557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1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1" y="0"/>
            <a:ext cx="7888289" cy="857250"/>
          </a:xfrm>
        </p:spPr>
        <p:txBody>
          <a:bodyPr/>
          <a:lstStyle/>
          <a:p>
            <a:r>
              <a:rPr lang="en-US" dirty="0" smtClean="0"/>
              <a:t>Use Case Narrative Description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799" y="857250"/>
            <a:ext cx="7731915" cy="563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8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1" y="0"/>
            <a:ext cx="7888289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 Narrative Description  (continuation)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391" y="1181100"/>
            <a:ext cx="7668419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8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1" y="0"/>
            <a:ext cx="7888289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 Narrative Description  (continuation)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521" y="895349"/>
            <a:ext cx="8302622" cy="571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2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1" y="0"/>
            <a:ext cx="7888289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 Narrative Description  (continuation)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822" y="1143000"/>
            <a:ext cx="7519988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54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1" y="0"/>
            <a:ext cx="7888289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 Narrative Description  (continuation)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991" y="1104900"/>
            <a:ext cx="6737348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0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354" y="876869"/>
            <a:ext cx="10018713" cy="1752599"/>
          </a:xfrm>
        </p:spPr>
        <p:txBody>
          <a:bodyPr>
            <a:normAutofit/>
          </a:bodyPr>
          <a:lstStyle/>
          <a:p>
            <a:r>
              <a:rPr lang="en-US" sz="8000" dirty="0" smtClean="0"/>
              <a:t>What is A5MMS? 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1354" y="3131592"/>
            <a:ext cx="10018713" cy="23622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5800" dirty="0" smtClean="0"/>
              <a:t>-It is a corporation that manages on </a:t>
            </a:r>
            <a:r>
              <a:rPr lang="en-US" sz="5800" b="1" dirty="0" smtClean="0"/>
              <a:t>manpower</a:t>
            </a:r>
            <a:r>
              <a:rPr lang="en-US" sz="5800" dirty="0" smtClean="0"/>
              <a:t>/</a:t>
            </a:r>
            <a:r>
              <a:rPr lang="en-US" sz="5800" b="1" dirty="0" smtClean="0"/>
              <a:t>janitorial</a:t>
            </a:r>
            <a:r>
              <a:rPr lang="en-US" sz="5800" dirty="0" smtClean="0"/>
              <a:t> Services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900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1" y="0"/>
            <a:ext cx="7888289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 Narrative Description  (continuation)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46" y="1457324"/>
            <a:ext cx="6624638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34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1" y="0"/>
            <a:ext cx="7888289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 Narrative Description  (continuation)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521" y="952500"/>
            <a:ext cx="7585079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93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1" y="0"/>
            <a:ext cx="7888289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 Narrative Description  (continuation)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995362"/>
            <a:ext cx="7315199" cy="572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1" y="0"/>
            <a:ext cx="7888289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 Narrative Description  (continuation)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0" y="1071562"/>
            <a:ext cx="6153149" cy="565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33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1" y="0"/>
            <a:ext cx="7888289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 Narrative Description  (continuation)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040" y="962025"/>
            <a:ext cx="771525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1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1" y="0"/>
            <a:ext cx="7888289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 Narrative Description  (continuation)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610" y="1023937"/>
            <a:ext cx="7504110" cy="566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7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1" y="0"/>
            <a:ext cx="7888289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 Narrative Description  (continuation)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0" y="1090612"/>
            <a:ext cx="7008810" cy="563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70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1" y="0"/>
            <a:ext cx="7888289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 Narrative Description  (continuation)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1" y="1057274"/>
            <a:ext cx="7275509" cy="561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1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1" y="0"/>
            <a:ext cx="7888289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 Narrative Description  (continuation)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1114424"/>
            <a:ext cx="668655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49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3225" y="-82337"/>
            <a:ext cx="6800850" cy="67122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Class Diagram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28" y="550783"/>
            <a:ext cx="6543675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22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185" y="562970"/>
            <a:ext cx="10018713" cy="1752599"/>
          </a:xfrm>
        </p:spPr>
        <p:txBody>
          <a:bodyPr>
            <a:normAutofit/>
          </a:bodyPr>
          <a:lstStyle/>
          <a:p>
            <a:r>
              <a:rPr lang="en-US" sz="8000" dirty="0" smtClean="0"/>
              <a:t>Issues of A5MMS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0913" y="3169123"/>
            <a:ext cx="10018713" cy="3124201"/>
          </a:xfrm>
        </p:spPr>
        <p:txBody>
          <a:bodyPr>
            <a:noAutofit/>
          </a:bodyPr>
          <a:lstStyle/>
          <a:p>
            <a:r>
              <a:rPr lang="en-US" sz="4400" dirty="0" smtClean="0"/>
              <a:t>Highly qualified employees</a:t>
            </a:r>
          </a:p>
          <a:p>
            <a:r>
              <a:rPr lang="en-US" sz="4400" dirty="0" smtClean="0"/>
              <a:t>Accessible information on available jobs</a:t>
            </a:r>
          </a:p>
          <a:p>
            <a:r>
              <a:rPr lang="en-US" sz="4400" dirty="0" smtClean="0"/>
              <a:t>Manual, Time-consuming application and employment processes</a:t>
            </a:r>
          </a:p>
          <a:p>
            <a:r>
              <a:rPr lang="en-US" sz="4400" dirty="0" smtClean="0"/>
              <a:t>Secured and automated payroll system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8496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00608"/>
            <a:ext cx="10018713" cy="1752599"/>
          </a:xfrm>
        </p:spPr>
        <p:txBody>
          <a:bodyPr/>
          <a:lstStyle/>
          <a:p>
            <a:r>
              <a:rPr lang="en-US" dirty="0" smtClean="0"/>
              <a:t>State Transition Diagrams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52650" y="1753152"/>
            <a:ext cx="3486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Employee Account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981200" y="2153261"/>
            <a:ext cx="6267450" cy="13524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52650" y="3771900"/>
            <a:ext cx="2228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Attendance </a:t>
            </a:r>
            <a:endParaRPr lang="en-US" sz="2000" dirty="0"/>
          </a:p>
        </p:txBody>
      </p:sp>
      <p:pic>
        <p:nvPicPr>
          <p:cNvPr id="8" name="Picture 7" descr="C:\Users\student\Downloads\wqerr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4172010"/>
            <a:ext cx="8553450" cy="1923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767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00608"/>
            <a:ext cx="10018713" cy="1752599"/>
          </a:xfrm>
        </p:spPr>
        <p:txBody>
          <a:bodyPr/>
          <a:lstStyle/>
          <a:p>
            <a:r>
              <a:rPr lang="en-US" dirty="0" smtClean="0"/>
              <a:t>State Transition Diagrams (continuation)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52650" y="1753152"/>
            <a:ext cx="3486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Applicant List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2650" y="4172010"/>
            <a:ext cx="2228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Attendance </a:t>
            </a:r>
            <a:endParaRPr lang="en-US" sz="2000" dirty="0"/>
          </a:p>
        </p:txBody>
      </p:sp>
      <p:pic>
        <p:nvPicPr>
          <p:cNvPr id="9" name="Picture 8" descr="C:\Users\Rocero\Documents\wew3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2223153"/>
            <a:ext cx="8591550" cy="32632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878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00608"/>
            <a:ext cx="10018713" cy="1752599"/>
          </a:xfrm>
        </p:spPr>
        <p:txBody>
          <a:bodyPr/>
          <a:lstStyle/>
          <a:p>
            <a:r>
              <a:rPr lang="en-US" dirty="0" smtClean="0"/>
              <a:t>State Transition Diagrams (continuation)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52650" y="1753152"/>
            <a:ext cx="3486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Payslip</a:t>
            </a:r>
            <a:endParaRPr lang="en-US" sz="2000" dirty="0" smtClean="0"/>
          </a:p>
        </p:txBody>
      </p:sp>
      <p:pic>
        <p:nvPicPr>
          <p:cNvPr id="9" name="Picture 8" descr="C:\Users\student\Downloads\qweqw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2153262"/>
            <a:ext cx="8267700" cy="21710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050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00608"/>
            <a:ext cx="10018713" cy="1752599"/>
          </a:xfrm>
        </p:spPr>
        <p:txBody>
          <a:bodyPr/>
          <a:lstStyle/>
          <a:p>
            <a:r>
              <a:rPr lang="en-US" dirty="0" smtClean="0"/>
              <a:t>State Transition Diagrams (continuation)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52650" y="1753152"/>
            <a:ext cx="3486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Job</a:t>
            </a:r>
          </a:p>
        </p:txBody>
      </p:sp>
      <p:pic>
        <p:nvPicPr>
          <p:cNvPr id="6" name="Picture 5" descr="C:\Users\student\Downloads\Untitled Diagr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09" y="2220212"/>
            <a:ext cx="9582150" cy="29711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020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00608"/>
            <a:ext cx="10018713" cy="1752599"/>
          </a:xfrm>
        </p:spPr>
        <p:txBody>
          <a:bodyPr/>
          <a:lstStyle/>
          <a:p>
            <a:r>
              <a:rPr lang="en-US" dirty="0" smtClean="0"/>
              <a:t>State Transition Diagrams (continuation)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52650" y="1753152"/>
            <a:ext cx="3486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Employee Details</a:t>
            </a:r>
          </a:p>
        </p:txBody>
      </p:sp>
      <p:pic>
        <p:nvPicPr>
          <p:cNvPr id="7" name="Picture 6" descr="C:\Users\student\Downloads\State-Chart Diagram (Employee Details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2414587"/>
            <a:ext cx="8134350" cy="28432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815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-342900"/>
            <a:ext cx="10018713" cy="1752599"/>
          </a:xfrm>
        </p:spPr>
        <p:txBody>
          <a:bodyPr/>
          <a:lstStyle/>
          <a:p>
            <a:r>
              <a:rPr lang="en-US" dirty="0" smtClean="0"/>
              <a:t>Sequence Diagrams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0700" y="116205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Applicant View Vacant Jobs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1942147"/>
            <a:ext cx="5943600" cy="354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14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-342900"/>
            <a:ext cx="10018713" cy="1752599"/>
          </a:xfrm>
        </p:spPr>
        <p:txBody>
          <a:bodyPr/>
          <a:lstStyle/>
          <a:p>
            <a:r>
              <a:rPr lang="en-US" dirty="0" smtClean="0"/>
              <a:t>Sequence Diagrams (continuation)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0700" y="116205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Applicant Fill up Application Form 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1942147"/>
            <a:ext cx="5943600" cy="354520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2063830"/>
            <a:ext cx="5943600" cy="342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6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-342900"/>
            <a:ext cx="10018713" cy="1752599"/>
          </a:xfrm>
        </p:spPr>
        <p:txBody>
          <a:bodyPr/>
          <a:lstStyle/>
          <a:p>
            <a:r>
              <a:rPr lang="en-US" dirty="0" smtClean="0"/>
              <a:t>Sequence Diagrams (continuation)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0700" y="116205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Applicant View Announcements 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1942147"/>
            <a:ext cx="5943600" cy="354520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2063830"/>
            <a:ext cx="5943600" cy="342352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1942147"/>
            <a:ext cx="5943600" cy="354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6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-342900"/>
            <a:ext cx="10018713" cy="1752599"/>
          </a:xfrm>
        </p:spPr>
        <p:txBody>
          <a:bodyPr/>
          <a:lstStyle/>
          <a:p>
            <a:r>
              <a:rPr lang="en-US" dirty="0" smtClean="0"/>
              <a:t>Sequence Diagrams (continuation)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0700" y="1162050"/>
            <a:ext cx="497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HR Admin, Accounting Admin, Employee Log In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1942147"/>
            <a:ext cx="5943600" cy="354520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2063830"/>
            <a:ext cx="5943600" cy="342352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1942147"/>
            <a:ext cx="5943600" cy="354520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1942146"/>
            <a:ext cx="5848350" cy="354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72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-342900"/>
            <a:ext cx="10018713" cy="1752599"/>
          </a:xfrm>
        </p:spPr>
        <p:txBody>
          <a:bodyPr/>
          <a:lstStyle/>
          <a:p>
            <a:r>
              <a:rPr lang="en-US" dirty="0" smtClean="0"/>
              <a:t>Sequence Diagrams (continuation)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0700" y="1162050"/>
            <a:ext cx="497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View Employee Details</a:t>
            </a: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1942147"/>
            <a:ext cx="5943600" cy="354520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2063830"/>
            <a:ext cx="5943600" cy="342352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1942147"/>
            <a:ext cx="5943600" cy="354520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1942146"/>
            <a:ext cx="5848350" cy="354520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75" y="1942145"/>
            <a:ext cx="5943600" cy="354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77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890" y="262719"/>
            <a:ext cx="10018713" cy="1752599"/>
          </a:xfrm>
        </p:spPr>
        <p:txBody>
          <a:bodyPr>
            <a:noAutofit/>
          </a:bodyPr>
          <a:lstStyle/>
          <a:p>
            <a:r>
              <a:rPr lang="en-US" sz="6600" dirty="0" smtClean="0"/>
              <a:t>Process of application and employment 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9719" y="2333767"/>
            <a:ext cx="10018713" cy="4694829"/>
          </a:xfrm>
        </p:spPr>
        <p:txBody>
          <a:bodyPr>
            <a:noAutofit/>
          </a:bodyPr>
          <a:lstStyle/>
          <a:p>
            <a:pPr lvl="1"/>
            <a:r>
              <a:rPr lang="en-US" sz="2800" dirty="0"/>
              <a:t>Applicant personally inquires for a job.</a:t>
            </a:r>
          </a:p>
          <a:p>
            <a:pPr lvl="1"/>
            <a:r>
              <a:rPr lang="en-US" sz="2800" dirty="0"/>
              <a:t>Applicant applies and submits requirements to the agency.</a:t>
            </a:r>
          </a:p>
          <a:p>
            <a:pPr lvl="1"/>
            <a:r>
              <a:rPr lang="en-US" sz="2800" dirty="0"/>
              <a:t>Agency process and file submitted requirements.</a:t>
            </a:r>
          </a:p>
          <a:p>
            <a:pPr lvl="1"/>
            <a:r>
              <a:rPr lang="en-US" sz="2800" dirty="0"/>
              <a:t>Agency conducts initial interview then training.</a:t>
            </a:r>
          </a:p>
          <a:p>
            <a:pPr lvl="1"/>
            <a:r>
              <a:rPr lang="en-US" sz="2800" dirty="0"/>
              <a:t>Agency endorses qualified applicants to the A5MMS’ clients.</a:t>
            </a:r>
          </a:p>
          <a:p>
            <a:pPr lvl="1"/>
            <a:r>
              <a:rPr lang="en-US" sz="2800" dirty="0"/>
              <a:t>A5MMS’ client conducts final interview to the qualified applicant and hires qualified applicants.</a:t>
            </a:r>
          </a:p>
          <a:p>
            <a:pPr marL="0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5720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-342900"/>
            <a:ext cx="10018713" cy="1752599"/>
          </a:xfrm>
        </p:spPr>
        <p:txBody>
          <a:bodyPr/>
          <a:lstStyle/>
          <a:p>
            <a:r>
              <a:rPr lang="en-US" dirty="0" smtClean="0"/>
              <a:t>Sequence Diagrams (continuation)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0700" y="1162050"/>
            <a:ext cx="497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View Pay Slip</a:t>
            </a: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1942147"/>
            <a:ext cx="5943600" cy="354520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2063830"/>
            <a:ext cx="5943600" cy="342352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1942147"/>
            <a:ext cx="5943600" cy="354520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1942146"/>
            <a:ext cx="5848350" cy="354520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75" y="1942145"/>
            <a:ext cx="5943600" cy="3545206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49" y="1942144"/>
            <a:ext cx="59912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0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-342900"/>
            <a:ext cx="10018713" cy="1752599"/>
          </a:xfrm>
        </p:spPr>
        <p:txBody>
          <a:bodyPr/>
          <a:lstStyle/>
          <a:p>
            <a:r>
              <a:rPr lang="en-US" dirty="0" smtClean="0"/>
              <a:t>Sequence Diagrams (continuation)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0700" y="1162050"/>
            <a:ext cx="497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 Manage Client Details</a:t>
            </a: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1942147"/>
            <a:ext cx="5943600" cy="354520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2063830"/>
            <a:ext cx="5943600" cy="342352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1942147"/>
            <a:ext cx="5943600" cy="354520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1942146"/>
            <a:ext cx="5848350" cy="354520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75" y="1942145"/>
            <a:ext cx="5943600" cy="3545206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49" y="1942144"/>
            <a:ext cx="5991225" cy="3895725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1942143"/>
            <a:ext cx="6629400" cy="389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4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-342900"/>
            <a:ext cx="10018713" cy="1752599"/>
          </a:xfrm>
        </p:spPr>
        <p:txBody>
          <a:bodyPr/>
          <a:lstStyle/>
          <a:p>
            <a:r>
              <a:rPr lang="en-US" dirty="0" smtClean="0"/>
              <a:t>Sequence Diagrams (continuation)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0700" y="1162050"/>
            <a:ext cx="497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 Manage Job Details</a:t>
            </a: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1942147"/>
            <a:ext cx="5943600" cy="354520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2063830"/>
            <a:ext cx="5943600" cy="342352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1942147"/>
            <a:ext cx="5943600" cy="354520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1942146"/>
            <a:ext cx="5848350" cy="354520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75" y="1942145"/>
            <a:ext cx="5943600" cy="3545206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49" y="1942144"/>
            <a:ext cx="5991225" cy="3895725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1942143"/>
            <a:ext cx="6629400" cy="3895726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460" y="1942141"/>
            <a:ext cx="6605589" cy="389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8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-342900"/>
            <a:ext cx="10018713" cy="1752599"/>
          </a:xfrm>
        </p:spPr>
        <p:txBody>
          <a:bodyPr/>
          <a:lstStyle/>
          <a:p>
            <a:r>
              <a:rPr lang="en-US" dirty="0" smtClean="0"/>
              <a:t>Sequence Diagrams (continuation)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0700" y="1162050"/>
            <a:ext cx="497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 Manage Applicant Details</a:t>
            </a: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1942147"/>
            <a:ext cx="5943600" cy="354520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2063830"/>
            <a:ext cx="5943600" cy="342352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1942147"/>
            <a:ext cx="5943600" cy="354520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1942146"/>
            <a:ext cx="5848350" cy="354520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75" y="1942145"/>
            <a:ext cx="5943600" cy="3545206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49" y="1942144"/>
            <a:ext cx="5991225" cy="3895725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1942143"/>
            <a:ext cx="6629400" cy="3895726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48" y="1942142"/>
            <a:ext cx="6629401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4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-342900"/>
            <a:ext cx="10018713" cy="1752599"/>
          </a:xfrm>
        </p:spPr>
        <p:txBody>
          <a:bodyPr/>
          <a:lstStyle/>
          <a:p>
            <a:r>
              <a:rPr lang="en-US" dirty="0" smtClean="0"/>
              <a:t>Sequence Diagrams (continuation)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0700" y="1162050"/>
            <a:ext cx="497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 Manage Applicant Details</a:t>
            </a: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1942147"/>
            <a:ext cx="5943600" cy="354520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2063830"/>
            <a:ext cx="5943600" cy="342352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1942147"/>
            <a:ext cx="5943600" cy="354520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1942146"/>
            <a:ext cx="5848350" cy="354520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75" y="1942145"/>
            <a:ext cx="5943600" cy="3545206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49" y="1942144"/>
            <a:ext cx="5991225" cy="3895725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1942143"/>
            <a:ext cx="6629400" cy="3895726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48" y="1942142"/>
            <a:ext cx="6629401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-342900"/>
            <a:ext cx="10018713" cy="1752599"/>
          </a:xfrm>
        </p:spPr>
        <p:txBody>
          <a:bodyPr/>
          <a:lstStyle/>
          <a:p>
            <a:r>
              <a:rPr lang="en-US" dirty="0" smtClean="0"/>
              <a:t>Sequence Diagrams (continuation)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0700" y="1162050"/>
            <a:ext cx="497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Accounting Manage Attendance Details</a:t>
            </a: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1942147"/>
            <a:ext cx="5943600" cy="354520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2063830"/>
            <a:ext cx="5943600" cy="342352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1942147"/>
            <a:ext cx="5943600" cy="354520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1942146"/>
            <a:ext cx="5848350" cy="354520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75" y="1942145"/>
            <a:ext cx="5943600" cy="3545206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49" y="1942144"/>
            <a:ext cx="5991225" cy="3895725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1942143"/>
            <a:ext cx="6629400" cy="3895726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48" y="1942142"/>
            <a:ext cx="6629401" cy="4486275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026" y="1942141"/>
            <a:ext cx="6677023" cy="448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5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-342900"/>
            <a:ext cx="10018713" cy="1752599"/>
          </a:xfrm>
        </p:spPr>
        <p:txBody>
          <a:bodyPr/>
          <a:lstStyle/>
          <a:p>
            <a:r>
              <a:rPr lang="en-US" dirty="0" smtClean="0"/>
              <a:t>Sequence Diagrams (continuation)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0700" y="1162050"/>
            <a:ext cx="497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Accounting View Payroll</a:t>
            </a: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1942147"/>
            <a:ext cx="5943600" cy="354520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2063830"/>
            <a:ext cx="5943600" cy="342352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1942147"/>
            <a:ext cx="5943600" cy="354520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1942146"/>
            <a:ext cx="5848350" cy="354520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75" y="1942145"/>
            <a:ext cx="5943600" cy="3545206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49" y="1942144"/>
            <a:ext cx="5991225" cy="3895725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1942143"/>
            <a:ext cx="6629400" cy="3895726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48" y="1942142"/>
            <a:ext cx="6629401" cy="4486275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026" y="1942141"/>
            <a:ext cx="6677023" cy="4486276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025" y="1942139"/>
            <a:ext cx="6677024" cy="448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60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-342900"/>
            <a:ext cx="10018713" cy="1752599"/>
          </a:xfrm>
        </p:spPr>
        <p:txBody>
          <a:bodyPr/>
          <a:lstStyle/>
          <a:p>
            <a:r>
              <a:rPr lang="en-US" dirty="0" smtClean="0"/>
              <a:t>Sequence Diagrams (continuation)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0700" y="1162050"/>
            <a:ext cx="497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Accounting View Pay Slip</a:t>
            </a: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1942147"/>
            <a:ext cx="5943600" cy="354520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2063830"/>
            <a:ext cx="5943600" cy="342352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1942147"/>
            <a:ext cx="5943600" cy="354520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1942146"/>
            <a:ext cx="5848350" cy="354520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75" y="1942145"/>
            <a:ext cx="5943600" cy="3545206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49" y="1942144"/>
            <a:ext cx="5991225" cy="3895725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1942143"/>
            <a:ext cx="6629400" cy="3895726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48" y="1942142"/>
            <a:ext cx="6629401" cy="4486275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026" y="1942141"/>
            <a:ext cx="6677023" cy="4486276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025" y="1942139"/>
            <a:ext cx="6677024" cy="4486277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47" y="1956904"/>
            <a:ext cx="6629402" cy="447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Activity Diagrams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84309" y="683557"/>
            <a:ext cx="232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Applicant</a:t>
            </a:r>
            <a:endParaRPr lang="en-US" sz="24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09" y="533401"/>
            <a:ext cx="5943600" cy="612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Activity Diagrams (continuation)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84309" y="683557"/>
            <a:ext cx="232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Employee</a:t>
            </a:r>
            <a:endParaRPr lang="en-US" sz="24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09" y="533401"/>
            <a:ext cx="5943600" cy="612965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08" y="533401"/>
            <a:ext cx="6630991" cy="612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34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3359" y="133350"/>
            <a:ext cx="10018713" cy="1752599"/>
          </a:xfrm>
        </p:spPr>
        <p:txBody>
          <a:bodyPr>
            <a:normAutofit/>
          </a:bodyPr>
          <a:lstStyle/>
          <a:p>
            <a:r>
              <a:rPr lang="en-US" sz="6600" dirty="0" smtClean="0"/>
              <a:t>Objectives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6759" y="3219449"/>
            <a:ext cx="10018713" cy="27051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General Objective</a:t>
            </a:r>
          </a:p>
          <a:p>
            <a:r>
              <a:rPr lang="en-US" dirty="0" smtClean="0"/>
              <a:t>To be able to design and develop a web – based Human Resource Management System for the Area 5 Manpower Management Services (A5MMS).</a:t>
            </a:r>
          </a:p>
          <a:p>
            <a:pPr marL="0" indent="0">
              <a:buNone/>
            </a:pPr>
            <a:r>
              <a:rPr lang="en-US" sz="3200" dirty="0" smtClean="0"/>
              <a:t>Specific Objectives</a:t>
            </a:r>
          </a:p>
          <a:p>
            <a:pPr lvl="0"/>
            <a:r>
              <a:rPr lang="en-US" dirty="0" smtClean="0"/>
              <a:t>To increase the number of qualified applicants assessed by the agency by 20% in annual basis.</a:t>
            </a:r>
          </a:p>
          <a:p>
            <a:pPr lvl="0"/>
            <a:r>
              <a:rPr lang="en-US" dirty="0" smtClean="0"/>
              <a:t>To provide faster transaction on application process of applicants by less than a day.</a:t>
            </a:r>
          </a:p>
          <a:p>
            <a:pPr lvl="0"/>
            <a:r>
              <a:rPr lang="en-US" dirty="0" smtClean="0"/>
              <a:t>To provide faster and more secured payroll computation and distribution of pay slip to the employees by 50% every cut - off period.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85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Activity Diagrams (continuation)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84309" y="683557"/>
            <a:ext cx="232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Employee</a:t>
            </a:r>
            <a:endParaRPr lang="en-US" sz="24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09" y="533401"/>
            <a:ext cx="5943600" cy="612965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08" y="533401"/>
            <a:ext cx="6630991" cy="612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3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Activity Diagrams (continuation)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84306" y="605136"/>
            <a:ext cx="3581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HR Admin</a:t>
            </a:r>
            <a:br>
              <a:rPr lang="en-US" sz="2400" dirty="0" smtClean="0"/>
            </a:br>
            <a:r>
              <a:rPr lang="en-US" sz="2400" dirty="0" smtClean="0"/>
              <a:t>Accounting Admin </a:t>
            </a:r>
            <a:br>
              <a:rPr lang="en-US" sz="2400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830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661" y="190500"/>
            <a:ext cx="10018713" cy="1752599"/>
          </a:xfrm>
        </p:spPr>
        <p:txBody>
          <a:bodyPr/>
          <a:lstStyle/>
          <a:p>
            <a:r>
              <a:rPr lang="en-US" dirty="0" smtClean="0"/>
              <a:t>Component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444" y="1943099"/>
            <a:ext cx="8658446" cy="354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6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661" y="190500"/>
            <a:ext cx="10018713" cy="1752599"/>
          </a:xfrm>
        </p:spPr>
        <p:txBody>
          <a:bodyPr/>
          <a:lstStyle/>
          <a:p>
            <a:r>
              <a:rPr lang="en-US" dirty="0" smtClean="0"/>
              <a:t>Deployment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917" y="1752599"/>
            <a:ext cx="8458200" cy="455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9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6700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dirty="0"/>
              <a:t>SOFTWARE REQUIREMENTS SPECIFICATION CHECKLIST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169" y="1928811"/>
            <a:ext cx="8916991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5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6700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dirty="0"/>
              <a:t>SOFTWARE REQUIREMENTS SPECIFICATION </a:t>
            </a:r>
            <a:r>
              <a:rPr lang="en-US" dirty="0" smtClean="0"/>
              <a:t>CHECKLIST (continuation)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4" y="1866900"/>
            <a:ext cx="732472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8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6700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dirty="0"/>
              <a:t>SOFTWARE REQUIREMENTS SPECIFICATION </a:t>
            </a:r>
            <a:r>
              <a:rPr lang="en-US" dirty="0" smtClean="0"/>
              <a:t>CHECKLIST (continuation)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1754980"/>
            <a:ext cx="6438900" cy="494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5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6700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dirty="0"/>
              <a:t>SOFTWARE REQUIREMENTS SPECIFICATION </a:t>
            </a:r>
            <a:r>
              <a:rPr lang="en-US" dirty="0" smtClean="0"/>
              <a:t>CHECKLIST (continuation)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515" y="2181223"/>
            <a:ext cx="6972300" cy="409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1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66700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dirty="0"/>
              <a:t>SOFTWARE REQUIREMENTS SPECIFICATION </a:t>
            </a:r>
            <a:r>
              <a:rPr lang="en-US" dirty="0" smtClean="0"/>
              <a:t>CHECKLIST (continuation)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237" y="2095498"/>
            <a:ext cx="7281863" cy="443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4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711" y="2419350"/>
            <a:ext cx="10018713" cy="1752599"/>
          </a:xfrm>
        </p:spPr>
        <p:txBody>
          <a:bodyPr/>
          <a:lstStyle/>
          <a:p>
            <a:r>
              <a:rPr lang="en-US" dirty="0" smtClean="0"/>
              <a:t>Screen Layouts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69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5905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Review of Related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847724"/>
            <a:ext cx="9120188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37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 smtClean="0"/>
              <a:t>Homepage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708" y="1295398"/>
            <a:ext cx="6069917" cy="508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3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 smtClean="0"/>
              <a:t>Application Form 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1264284"/>
            <a:ext cx="5943600" cy="511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6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 smtClean="0"/>
              <a:t>Application Form (continuation)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1264284"/>
            <a:ext cx="5943600" cy="5117465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1288095"/>
            <a:ext cx="6705600" cy="509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6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 smtClean="0"/>
              <a:t>Application Form (continuation)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1264284"/>
            <a:ext cx="5943600" cy="5117465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1288095"/>
            <a:ext cx="6705600" cy="509365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1264283"/>
            <a:ext cx="6705600" cy="511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1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 smtClean="0"/>
              <a:t>Application Form (continuation)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1264284"/>
            <a:ext cx="5943600" cy="5117465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1288095"/>
            <a:ext cx="6705600" cy="509365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1264283"/>
            <a:ext cx="6705600" cy="511746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1238248"/>
            <a:ext cx="67056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76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 smtClean="0"/>
              <a:t>Application Form (continuation)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1264284"/>
            <a:ext cx="5943600" cy="5117465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1288095"/>
            <a:ext cx="6705600" cy="509365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1264283"/>
            <a:ext cx="6705600" cy="511746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1238248"/>
            <a:ext cx="6705600" cy="5143499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1238247"/>
            <a:ext cx="67056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0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 smtClean="0"/>
              <a:t>Application Form (continuation)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1264284"/>
            <a:ext cx="5943600" cy="5117465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1288095"/>
            <a:ext cx="6705600" cy="509365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1264283"/>
            <a:ext cx="6705600" cy="511746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1238248"/>
            <a:ext cx="6705600" cy="5143499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1238247"/>
            <a:ext cx="6705600" cy="514350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1238245"/>
            <a:ext cx="6705600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0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 smtClean="0"/>
              <a:t>Employee Log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1752598"/>
            <a:ext cx="7296150" cy="461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87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 smtClean="0"/>
              <a:t>Employee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1752598"/>
            <a:ext cx="7296150" cy="4610101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1752597"/>
            <a:ext cx="7296150" cy="461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9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 smtClean="0"/>
              <a:t>Employee View Profile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1752598"/>
            <a:ext cx="7296150" cy="461010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1752597"/>
            <a:ext cx="7296150" cy="4610102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1466850"/>
            <a:ext cx="8020049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7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5905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Review of Related Software (continuation)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847724"/>
            <a:ext cx="9120188" cy="5095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412" y="847723"/>
            <a:ext cx="9120188" cy="535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4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 smtClean="0"/>
              <a:t>Employee View Pay Slip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66850"/>
            <a:ext cx="7412040" cy="432435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09699"/>
            <a:ext cx="7620000" cy="472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 smtClean="0"/>
              <a:t>Employee View Pay Slip (continuation)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66850"/>
            <a:ext cx="7412040" cy="432435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09699"/>
            <a:ext cx="7620000" cy="4729162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09699"/>
            <a:ext cx="7620000" cy="472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 smtClean="0"/>
              <a:t>HR Admin / Accounting Admin Log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66850"/>
            <a:ext cx="7412040" cy="432435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09699"/>
            <a:ext cx="7620000" cy="4729162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09699"/>
            <a:ext cx="7620000" cy="4729162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09699"/>
            <a:ext cx="7620000" cy="472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4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 smtClean="0"/>
              <a:t>HR Manage Applicant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66850"/>
            <a:ext cx="7412040" cy="432435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09699"/>
            <a:ext cx="7620000" cy="4729162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09699"/>
            <a:ext cx="7620000" cy="4729162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09699"/>
            <a:ext cx="7620000" cy="4729162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09699"/>
            <a:ext cx="7620000" cy="472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7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 smtClean="0"/>
              <a:t>View Applicants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66850"/>
            <a:ext cx="7412040" cy="432435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09699"/>
            <a:ext cx="7620000" cy="4729162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09699"/>
            <a:ext cx="7620000" cy="4729162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09699"/>
            <a:ext cx="7620000" cy="4729162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09699"/>
            <a:ext cx="7620000" cy="4729162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09699"/>
            <a:ext cx="7620000" cy="472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 smtClean="0"/>
              <a:t>Add Applicants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66850"/>
            <a:ext cx="7412040" cy="432435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09699"/>
            <a:ext cx="7620000" cy="4729162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09699"/>
            <a:ext cx="7620000" cy="4729162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09699"/>
            <a:ext cx="7620000" cy="4729162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09699"/>
            <a:ext cx="7620000" cy="4729162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09699"/>
            <a:ext cx="7620000" cy="4729162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371598"/>
            <a:ext cx="7620000" cy="476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8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 smtClean="0"/>
              <a:t>Archive Applicants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66850"/>
            <a:ext cx="7412040" cy="432435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09699"/>
            <a:ext cx="7620000" cy="4729162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09699"/>
            <a:ext cx="7620000" cy="4729162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09699"/>
            <a:ext cx="7620000" cy="4729162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09699"/>
            <a:ext cx="7620000" cy="4729162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09699"/>
            <a:ext cx="7620000" cy="4729162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371598"/>
            <a:ext cx="7620000" cy="4767263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371598"/>
            <a:ext cx="7620000" cy="476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4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 smtClean="0"/>
              <a:t>HR Manage Announcements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66850"/>
            <a:ext cx="7412040" cy="432435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09699"/>
            <a:ext cx="7620000" cy="4729162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09699"/>
            <a:ext cx="7620000" cy="4729162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09699"/>
            <a:ext cx="7620000" cy="4729162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09699"/>
            <a:ext cx="7620000" cy="4729162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09699"/>
            <a:ext cx="7620000" cy="4729162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371598"/>
            <a:ext cx="7620000" cy="4767263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371598"/>
            <a:ext cx="7620000" cy="4767263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263491"/>
            <a:ext cx="7620000" cy="487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6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 smtClean="0"/>
              <a:t>HR Manage Job Page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66850"/>
            <a:ext cx="7412040" cy="432435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09699"/>
            <a:ext cx="7620000" cy="4729162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09699"/>
            <a:ext cx="7620000" cy="4729162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09699"/>
            <a:ext cx="7620000" cy="4729162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09699"/>
            <a:ext cx="7620000" cy="4729162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09699"/>
            <a:ext cx="7620000" cy="4729162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371598"/>
            <a:ext cx="7620000" cy="4767263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371598"/>
            <a:ext cx="7620000" cy="4767263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263491"/>
            <a:ext cx="7620000" cy="4875370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264442"/>
            <a:ext cx="7620000" cy="487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9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 smtClean="0"/>
              <a:t>HR View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66850"/>
            <a:ext cx="7412040" cy="432435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09699"/>
            <a:ext cx="7620000" cy="4729162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09699"/>
            <a:ext cx="7620000" cy="4729162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09699"/>
            <a:ext cx="7620000" cy="4729162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09699"/>
            <a:ext cx="7620000" cy="4729162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09699"/>
            <a:ext cx="7620000" cy="4729162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371598"/>
            <a:ext cx="7620000" cy="4767263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371598"/>
            <a:ext cx="7620000" cy="4767263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263491"/>
            <a:ext cx="7620000" cy="4875370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264442"/>
            <a:ext cx="7620000" cy="4874419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263491"/>
            <a:ext cx="7620000" cy="487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4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7437" y="1130250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sz="3200" dirty="0" smtClean="0"/>
              <a:t>Agency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4309" y="514350"/>
            <a:ext cx="10018713" cy="1752599"/>
          </a:xfrm>
        </p:spPr>
        <p:txBody>
          <a:bodyPr>
            <a:normAutofit/>
          </a:bodyPr>
          <a:lstStyle/>
          <a:p>
            <a:r>
              <a:rPr lang="en-US" sz="6000" dirty="0" smtClean="0"/>
              <a:t>Organizational Charts</a:t>
            </a:r>
            <a:endParaRPr lang="en-US" sz="60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0" y="3079652"/>
            <a:ext cx="7943850" cy="320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9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 smtClean="0"/>
              <a:t>HR Post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66850"/>
            <a:ext cx="7412040" cy="432435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09699"/>
            <a:ext cx="7620000" cy="4729162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09699"/>
            <a:ext cx="7620000" cy="4729162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09699"/>
            <a:ext cx="7620000" cy="4729162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09699"/>
            <a:ext cx="7620000" cy="4729162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09699"/>
            <a:ext cx="7620000" cy="4729162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371598"/>
            <a:ext cx="7620000" cy="4767263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371598"/>
            <a:ext cx="7620000" cy="4767263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263491"/>
            <a:ext cx="7620000" cy="4875370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264442"/>
            <a:ext cx="7620000" cy="4874419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263491"/>
            <a:ext cx="7620000" cy="4875370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192052"/>
            <a:ext cx="7620000" cy="494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34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 smtClean="0"/>
              <a:t>HR Manage Employee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66850"/>
            <a:ext cx="7412040" cy="432435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09699"/>
            <a:ext cx="7620000" cy="4729162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09699"/>
            <a:ext cx="7620000" cy="4729162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09699"/>
            <a:ext cx="7620000" cy="4729162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09699"/>
            <a:ext cx="7620000" cy="4729162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09699"/>
            <a:ext cx="7620000" cy="4729162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371598"/>
            <a:ext cx="7620000" cy="4767263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371598"/>
            <a:ext cx="7620000" cy="4767263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263491"/>
            <a:ext cx="7620000" cy="4875370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264442"/>
            <a:ext cx="7620000" cy="4874419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263491"/>
            <a:ext cx="7620000" cy="4875370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192052"/>
            <a:ext cx="7620000" cy="4946809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227771"/>
            <a:ext cx="7620000" cy="487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1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 smtClean="0"/>
              <a:t>HR View Employees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66850"/>
            <a:ext cx="7412040" cy="432435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09699"/>
            <a:ext cx="7620000" cy="4729162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09699"/>
            <a:ext cx="7620000" cy="4729162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09699"/>
            <a:ext cx="7620000" cy="4729162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09699"/>
            <a:ext cx="7620000" cy="4729162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09699"/>
            <a:ext cx="7620000" cy="4729162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371598"/>
            <a:ext cx="7620000" cy="4767263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371598"/>
            <a:ext cx="7620000" cy="4767263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263491"/>
            <a:ext cx="7620000" cy="4875370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264442"/>
            <a:ext cx="7620000" cy="4874419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263491"/>
            <a:ext cx="7620000" cy="4875370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192052"/>
            <a:ext cx="7620000" cy="4946809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227771"/>
            <a:ext cx="7620000" cy="4875370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192051"/>
            <a:ext cx="7620000" cy="494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9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HR Add Employee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66850"/>
            <a:ext cx="7412040" cy="432435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09699"/>
            <a:ext cx="7620000" cy="4729162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09699"/>
            <a:ext cx="7620000" cy="4729162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09699"/>
            <a:ext cx="7620000" cy="4729162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09699"/>
            <a:ext cx="7620000" cy="4729162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09699"/>
            <a:ext cx="7620000" cy="4729162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371598"/>
            <a:ext cx="7620000" cy="4767263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371598"/>
            <a:ext cx="7620000" cy="4767263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263491"/>
            <a:ext cx="7620000" cy="4875370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264442"/>
            <a:ext cx="7620000" cy="4874419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263491"/>
            <a:ext cx="7620000" cy="4875370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192052"/>
            <a:ext cx="7620000" cy="4946809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227771"/>
            <a:ext cx="7620000" cy="4875370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192051"/>
            <a:ext cx="7620000" cy="4946810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533400"/>
            <a:ext cx="762000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3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/>
              <a:t>Accounting Admin Manage Attendance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66850"/>
            <a:ext cx="7412040" cy="432435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09699"/>
            <a:ext cx="7620000" cy="4729162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09699"/>
            <a:ext cx="7620000" cy="4729162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09699"/>
            <a:ext cx="7620000" cy="4729162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09699"/>
            <a:ext cx="7620000" cy="4729162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09699"/>
            <a:ext cx="7620000" cy="4729162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371598"/>
            <a:ext cx="7620000" cy="4767263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371598"/>
            <a:ext cx="7620000" cy="4767263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263491"/>
            <a:ext cx="7620000" cy="4875370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264442"/>
            <a:ext cx="7620000" cy="4874419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263491"/>
            <a:ext cx="7620000" cy="4875370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192052"/>
            <a:ext cx="7620000" cy="4946809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227771"/>
            <a:ext cx="7620000" cy="4875370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192051"/>
            <a:ext cx="7620000" cy="4946810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156331"/>
            <a:ext cx="7620000" cy="518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65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/>
              <a:t>Accounting Admin Manage Attendance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66850"/>
            <a:ext cx="7412040" cy="432435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09699"/>
            <a:ext cx="7620000" cy="4729162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09699"/>
            <a:ext cx="7620000" cy="4729162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09699"/>
            <a:ext cx="7620000" cy="4729162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09699"/>
            <a:ext cx="7620000" cy="4729162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409699"/>
            <a:ext cx="7620000" cy="4729162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371598"/>
            <a:ext cx="7620000" cy="4767263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371598"/>
            <a:ext cx="7620000" cy="4767263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263491"/>
            <a:ext cx="7620000" cy="4875370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264442"/>
            <a:ext cx="7620000" cy="4874419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263491"/>
            <a:ext cx="7620000" cy="4875370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192052"/>
            <a:ext cx="7620000" cy="4946809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227771"/>
            <a:ext cx="7620000" cy="4875370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192051"/>
            <a:ext cx="7620000" cy="4946810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1" y="1156331"/>
            <a:ext cx="7620000" cy="518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4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Accounting Admin View Payroll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804" y="2438399"/>
            <a:ext cx="84677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0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Accounting View Pay Slips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504" y="2033587"/>
            <a:ext cx="7779546" cy="411956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5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171</TotalTime>
  <Words>1192</Words>
  <Application>Microsoft Office PowerPoint</Application>
  <PresentationFormat>Widescreen</PresentationFormat>
  <Paragraphs>360</Paragraphs>
  <Slides>97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2" baseType="lpstr">
      <vt:lpstr>Arial</vt:lpstr>
      <vt:lpstr>Calibri</vt:lpstr>
      <vt:lpstr>Corbel</vt:lpstr>
      <vt:lpstr>Times New Roman</vt:lpstr>
      <vt:lpstr>Parallax</vt:lpstr>
      <vt:lpstr>PROJECT A5MMS</vt:lpstr>
      <vt:lpstr>PROJECT OVERVIEW</vt:lpstr>
      <vt:lpstr>What is A5MMS? </vt:lpstr>
      <vt:lpstr>Issues of A5MMS</vt:lpstr>
      <vt:lpstr>Process of application and employment </vt:lpstr>
      <vt:lpstr>Objectives</vt:lpstr>
      <vt:lpstr>Review of Related Software</vt:lpstr>
      <vt:lpstr>Review of Related Software (continuation)</vt:lpstr>
      <vt:lpstr>Organizational Charts</vt:lpstr>
      <vt:lpstr>Organizational Charts</vt:lpstr>
      <vt:lpstr>Work Breakdown Structure </vt:lpstr>
      <vt:lpstr>Benefits</vt:lpstr>
      <vt:lpstr>Costs</vt:lpstr>
      <vt:lpstr>Costs (continuation)</vt:lpstr>
      <vt:lpstr>Costs (continuation)</vt:lpstr>
      <vt:lpstr>Scope and Limitations</vt:lpstr>
      <vt:lpstr>Scope and Limitations (continuation)</vt:lpstr>
      <vt:lpstr>Risk Management</vt:lpstr>
      <vt:lpstr>Success Factor</vt:lpstr>
      <vt:lpstr>Functional Decomposition Diagram</vt:lpstr>
      <vt:lpstr>Context Diagram</vt:lpstr>
      <vt:lpstr>Data Flow Diagram (Diagram 0)</vt:lpstr>
      <vt:lpstr>Entity Relationship Diagram</vt:lpstr>
      <vt:lpstr>Use Case  Diagram</vt:lpstr>
      <vt:lpstr>Use Case Narrative Description  </vt:lpstr>
      <vt:lpstr>Use Case Narrative Description  (continuation)</vt:lpstr>
      <vt:lpstr>Use Case Narrative Description  (continuation)</vt:lpstr>
      <vt:lpstr>Use Case Narrative Description  (continuation)</vt:lpstr>
      <vt:lpstr>Use Case Narrative Description  (continuation)</vt:lpstr>
      <vt:lpstr>Use Case Narrative Description  (continuation)</vt:lpstr>
      <vt:lpstr>Use Case Narrative Description  (continuation)</vt:lpstr>
      <vt:lpstr>Use Case Narrative Description  (continuation)</vt:lpstr>
      <vt:lpstr>Use Case Narrative Description  (continuation)</vt:lpstr>
      <vt:lpstr>Use Case Narrative Description  (continuation)</vt:lpstr>
      <vt:lpstr>Use Case Narrative Description  (continuation)</vt:lpstr>
      <vt:lpstr>Use Case Narrative Description  (continuation)</vt:lpstr>
      <vt:lpstr>Use Case Narrative Description  (continuation)</vt:lpstr>
      <vt:lpstr>Use Case Narrative Description  (continuation)</vt:lpstr>
      <vt:lpstr>Class Diagram</vt:lpstr>
      <vt:lpstr>State Transition Diagrams</vt:lpstr>
      <vt:lpstr>State Transition Diagrams (continuation)</vt:lpstr>
      <vt:lpstr>State Transition Diagrams (continuation)</vt:lpstr>
      <vt:lpstr>State Transition Diagrams (continuation)</vt:lpstr>
      <vt:lpstr>State Transition Diagrams (continuation)</vt:lpstr>
      <vt:lpstr>Sequence Diagrams </vt:lpstr>
      <vt:lpstr>Sequence Diagrams (continuation) </vt:lpstr>
      <vt:lpstr>Sequence Diagrams (continuation) </vt:lpstr>
      <vt:lpstr>Sequence Diagrams (continuation) </vt:lpstr>
      <vt:lpstr>Sequence Diagrams (continuation) </vt:lpstr>
      <vt:lpstr>Sequence Diagrams (continuation) </vt:lpstr>
      <vt:lpstr>Sequence Diagrams (continuation) </vt:lpstr>
      <vt:lpstr>Sequence Diagrams (continuation) </vt:lpstr>
      <vt:lpstr>Sequence Diagrams (continuation) </vt:lpstr>
      <vt:lpstr>Sequence Diagrams (continuation) </vt:lpstr>
      <vt:lpstr>Sequence Diagrams (continuation) </vt:lpstr>
      <vt:lpstr>Sequence Diagrams (continuation) </vt:lpstr>
      <vt:lpstr>Sequence Diagrams (continuation) </vt:lpstr>
      <vt:lpstr>Activity Diagrams</vt:lpstr>
      <vt:lpstr>Activity Diagrams (continuation)</vt:lpstr>
      <vt:lpstr>Activity Diagrams (continuation)</vt:lpstr>
      <vt:lpstr>Activity Diagrams (continuation)</vt:lpstr>
      <vt:lpstr>Component Diagram</vt:lpstr>
      <vt:lpstr>Deployment Diagram</vt:lpstr>
      <vt:lpstr>SOFTWARE REQUIREMENTS SPECIFICATION CHECKLIST </vt:lpstr>
      <vt:lpstr>SOFTWARE REQUIREMENTS SPECIFICATION CHECKLIST (continuation) </vt:lpstr>
      <vt:lpstr>SOFTWARE REQUIREMENTS SPECIFICATION CHECKLIST (continuation) </vt:lpstr>
      <vt:lpstr>SOFTWARE REQUIREMENTS SPECIFICATION CHECKLIST (continuation) </vt:lpstr>
      <vt:lpstr>SOFTWARE REQUIREMENTS SPECIFICATION CHECKLIST (continuation) </vt:lpstr>
      <vt:lpstr>Screen Layouts</vt:lpstr>
      <vt:lpstr>Homepage</vt:lpstr>
      <vt:lpstr>Application Form </vt:lpstr>
      <vt:lpstr>Application Form (continuation)</vt:lpstr>
      <vt:lpstr>Application Form (continuation)</vt:lpstr>
      <vt:lpstr>Application Form (continuation)</vt:lpstr>
      <vt:lpstr>Application Form (continuation)</vt:lpstr>
      <vt:lpstr>Application Form (continuation)</vt:lpstr>
      <vt:lpstr>Employee Log In</vt:lpstr>
      <vt:lpstr>Employee Page</vt:lpstr>
      <vt:lpstr>Employee View Profile </vt:lpstr>
      <vt:lpstr>Employee View Pay Slip</vt:lpstr>
      <vt:lpstr>Employee View Pay Slip (continuation)</vt:lpstr>
      <vt:lpstr>HR Admin / Accounting Admin Log In</vt:lpstr>
      <vt:lpstr>HR Manage Applicant Page</vt:lpstr>
      <vt:lpstr>View Applicants</vt:lpstr>
      <vt:lpstr>Add Applicants</vt:lpstr>
      <vt:lpstr>Archive Applicants</vt:lpstr>
      <vt:lpstr>HR Manage Announcements </vt:lpstr>
      <vt:lpstr>HR Manage Job Page  </vt:lpstr>
      <vt:lpstr>HR View Job</vt:lpstr>
      <vt:lpstr>HR Post Job</vt:lpstr>
      <vt:lpstr>HR Manage Employee Page</vt:lpstr>
      <vt:lpstr>HR View Employees </vt:lpstr>
      <vt:lpstr>HR Add Employee</vt:lpstr>
      <vt:lpstr>Accounting Admin Manage Attendance</vt:lpstr>
      <vt:lpstr>Accounting Admin Manage Attendance</vt:lpstr>
      <vt:lpstr>Accounting Admin View Payroll</vt:lpstr>
      <vt:lpstr>Accounting View Pay Slips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A5MMS</dc:title>
  <dc:creator>Earl Jerome Rocero</dc:creator>
  <cp:lastModifiedBy>Earl Jerome Rocero</cp:lastModifiedBy>
  <cp:revision>17</cp:revision>
  <dcterms:created xsi:type="dcterms:W3CDTF">2016-12-13T11:57:48Z</dcterms:created>
  <dcterms:modified xsi:type="dcterms:W3CDTF">2016-12-13T14:59:08Z</dcterms:modified>
</cp:coreProperties>
</file>