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6" r:id="rId24"/>
    <p:sldId id="278" r:id="rId25"/>
    <p:sldId id="279" r:id="rId26"/>
    <p:sldId id="280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81" r:id="rId36"/>
    <p:sldId id="282" r:id="rId37"/>
    <p:sldId id="296" r:id="rId38"/>
    <p:sldId id="297" r:id="rId39"/>
    <p:sldId id="298" r:id="rId40"/>
    <p:sldId id="299" r:id="rId41"/>
    <p:sldId id="304" r:id="rId42"/>
    <p:sldId id="305" r:id="rId43"/>
    <p:sldId id="283" r:id="rId44"/>
    <p:sldId id="306" r:id="rId45"/>
    <p:sldId id="307" r:id="rId46"/>
    <p:sldId id="287" r:id="rId47"/>
    <p:sldId id="285" r:id="rId48"/>
    <p:sldId id="300" r:id="rId49"/>
    <p:sldId id="302" r:id="rId50"/>
    <p:sldId id="301" r:id="rId51"/>
    <p:sldId id="30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F5F4-7406-4DA3-89DA-425395C0C0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936-9E32-4CB8-98F9-5C9D26F4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0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F5F4-7406-4DA3-89DA-425395C0C0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936-9E32-4CB8-98F9-5C9D26F4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F5F4-7406-4DA3-89DA-425395C0C0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936-9E32-4CB8-98F9-5C9D26F4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F5F4-7406-4DA3-89DA-425395C0C0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936-9E32-4CB8-98F9-5C9D26F4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F5F4-7406-4DA3-89DA-425395C0C0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936-9E32-4CB8-98F9-5C9D26F4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8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F5F4-7406-4DA3-89DA-425395C0C0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936-9E32-4CB8-98F9-5C9D26F4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1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F5F4-7406-4DA3-89DA-425395C0C0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936-9E32-4CB8-98F9-5C9D26F4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F5F4-7406-4DA3-89DA-425395C0C0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936-9E32-4CB8-98F9-5C9D26F4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F5F4-7406-4DA3-89DA-425395C0C0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936-9E32-4CB8-98F9-5C9D26F4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5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F5F4-7406-4DA3-89DA-425395C0C0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936-9E32-4CB8-98F9-5C9D26F4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4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F5F4-7406-4DA3-89DA-425395C0C0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936-9E32-4CB8-98F9-5C9D26F4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F5F4-7406-4DA3-89DA-425395C0C0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936-9E32-4CB8-98F9-5C9D26F4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F5F4-7406-4DA3-89DA-425395C0C0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E936-9E32-4CB8-98F9-5C9D26F4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D5EF5F4-7406-4DA3-89DA-425395C0C0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D4E936-9E32-4CB8-98F9-5C9D26F4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8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D5EF5F4-7406-4DA3-89DA-425395C0C0E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D4E936-9E32-4CB8-98F9-5C9D26F4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78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A5MMS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090984"/>
            <a:ext cx="10572000" cy="17670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 err="1"/>
              <a:t>Carlucenne</a:t>
            </a:r>
            <a:r>
              <a:rPr lang="en-US" dirty="0"/>
              <a:t> Lopez</a:t>
            </a:r>
          </a:p>
          <a:p>
            <a:r>
              <a:rPr lang="en-US" dirty="0"/>
              <a:t>Jayson </a:t>
            </a:r>
            <a:r>
              <a:rPr lang="en-US" dirty="0" err="1"/>
              <a:t>Naperi</a:t>
            </a:r>
            <a:endParaRPr lang="en-US" dirty="0"/>
          </a:p>
          <a:p>
            <a:r>
              <a:rPr lang="en-US" dirty="0"/>
              <a:t>Georgette Dela Cuesta</a:t>
            </a:r>
          </a:p>
          <a:p>
            <a:r>
              <a:rPr lang="en-US" dirty="0"/>
              <a:t>Earl Jerome </a:t>
            </a:r>
            <a:r>
              <a:rPr lang="en-US" dirty="0" err="1"/>
              <a:t>Rocero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395277"/>
              </p:ext>
            </p:extLst>
          </p:nvPr>
        </p:nvGraphicFramePr>
        <p:xfrm>
          <a:off x="819149" y="2704413"/>
          <a:ext cx="10553700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947638864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1249085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429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1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Identify</a:t>
                      </a:r>
                      <a:r>
                        <a:rPr lang="en-US" baseline="0" dirty="0"/>
                        <a:t> team members and roles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Client Meeting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Identify the Business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Identify the Business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Build 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</a:t>
                      </a:r>
                      <a:r>
                        <a:rPr lang="en-US" baseline="0" dirty="0"/>
                        <a:t>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1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1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1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3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83117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86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Analyze</a:t>
                      </a:r>
                      <a:r>
                        <a:rPr lang="en-US" baseline="0" dirty="0"/>
                        <a:t> Business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Analyze Business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Analyze Project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 days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</a:t>
                      </a:r>
                      <a:r>
                        <a:rPr lang="en-US" baseline="0" dirty="0"/>
                        <a:t> days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5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3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64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472769"/>
              </p:ext>
            </p:extLst>
          </p:nvPr>
        </p:nvGraphicFramePr>
        <p:xfrm>
          <a:off x="810000" y="1950651"/>
          <a:ext cx="1055370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947638864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1249085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429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1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Design Planning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Analyzing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Draft of Screen Layout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Prototype Designing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Design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</a:t>
                      </a:r>
                      <a:r>
                        <a:rPr lang="en-US" baseline="0" dirty="0"/>
                        <a:t>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1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2 days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7 days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2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83117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86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Understanding</a:t>
                      </a:r>
                      <a:r>
                        <a:rPr lang="en-US" baseline="0" dirty="0"/>
                        <a:t> the Project Plan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Prototype Development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Development 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7 days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2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3718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6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</a:t>
                      </a:r>
                      <a:r>
                        <a:rPr lang="en-US" baseline="0" dirty="0"/>
                        <a:t> Test Plan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Execute Testing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Build Test 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 day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</a:t>
                      </a:r>
                      <a:r>
                        <a:rPr lang="en-US" baseline="0" dirty="0"/>
                        <a:t> day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2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9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86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&amp; 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81717"/>
              </p:ext>
            </p:extLst>
          </p:nvPr>
        </p:nvGraphicFramePr>
        <p:xfrm>
          <a:off x="2031999" y="3435178"/>
          <a:ext cx="8128000" cy="2582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608643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9551302"/>
                    </a:ext>
                  </a:extLst>
                </a:gridCol>
              </a:tblGrid>
              <a:tr h="860855">
                <a:tc>
                  <a:txBody>
                    <a:bodyPr/>
                    <a:lstStyle/>
                    <a:p>
                      <a:r>
                        <a:rPr lang="en-US" dirty="0"/>
                        <a:t>TANGIBLE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INTANGIBLE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36460"/>
                  </a:ext>
                </a:extLst>
              </a:tr>
              <a:tr h="860855"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Client Opportunity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1130"/>
                  </a:ext>
                </a:extLst>
              </a:tr>
              <a:tr h="860855">
                <a:tc>
                  <a:txBody>
                    <a:bodyPr/>
                    <a:lstStyle/>
                    <a:p>
                      <a:r>
                        <a:rPr lang="en-US" dirty="0"/>
                        <a:t>Increase of</a:t>
                      </a:r>
                      <a:r>
                        <a:rPr lang="en-US" baseline="0" dirty="0"/>
                        <a:t> Applicants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Efficiency</a:t>
                      </a:r>
                      <a:r>
                        <a:rPr lang="en-US" baseline="0" dirty="0"/>
                        <a:t> of information storage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0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15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&amp; 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LABOR COST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75686"/>
              </p:ext>
            </p:extLst>
          </p:nvPr>
        </p:nvGraphicFramePr>
        <p:xfrm>
          <a:off x="2031999" y="2742604"/>
          <a:ext cx="8128000" cy="334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214982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38624844"/>
                    </a:ext>
                  </a:extLst>
                </a:gridCol>
              </a:tblGrid>
              <a:tr h="478468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 (</a:t>
                      </a:r>
                      <a:r>
                        <a:rPr lang="en-US" baseline="0" dirty="0"/>
                        <a:t>4 Months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652655"/>
                  </a:ext>
                </a:extLst>
              </a:tr>
              <a:tr h="478468">
                <a:tc>
                  <a:txBody>
                    <a:bodyPr/>
                    <a:lstStyle/>
                    <a:p>
                      <a:r>
                        <a:rPr lang="en-US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200,000</a:t>
                      </a:r>
                      <a:r>
                        <a:rPr lang="en-US" baseline="0" dirty="0"/>
                        <a:t> pesos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05915"/>
                  </a:ext>
                </a:extLst>
              </a:tr>
              <a:tr h="478468">
                <a:tc>
                  <a:txBody>
                    <a:bodyPr/>
                    <a:lstStyle/>
                    <a:p>
                      <a:r>
                        <a:rPr lang="en-US" dirty="0"/>
                        <a:t>System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160,000 pesos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25776"/>
                  </a:ext>
                </a:extLst>
              </a:tr>
              <a:tr h="478468"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r>
                        <a:rPr lang="en-US" baseline="0" dirty="0"/>
                        <a:t> 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148,000 pesos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434467"/>
                  </a:ext>
                </a:extLst>
              </a:tr>
              <a:tr h="478468">
                <a:tc>
                  <a:txBody>
                    <a:bodyPr/>
                    <a:lstStyle/>
                    <a:p>
                      <a:r>
                        <a:rPr lang="en-US" dirty="0"/>
                        <a:t>System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132,000</a:t>
                      </a:r>
                      <a:r>
                        <a:rPr lang="en-US" baseline="0" dirty="0"/>
                        <a:t> pesos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114150"/>
                  </a:ext>
                </a:extLst>
              </a:tr>
              <a:tr h="478468"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r>
                        <a:rPr lang="en-US" baseline="0" dirty="0"/>
                        <a:t> Documenter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  <a:r>
                        <a:rPr lang="en-US" baseline="0" dirty="0"/>
                        <a:t> pesos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00442"/>
                  </a:ext>
                </a:extLst>
              </a:tr>
              <a:tr h="478468">
                <a:tc>
                  <a:txBody>
                    <a:bodyPr/>
                    <a:lstStyle/>
                    <a:p>
                      <a:r>
                        <a:rPr lang="en-US" dirty="0"/>
                        <a:t>Quality Assurance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120,000 pesos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4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5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&amp; 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COST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19443"/>
              </p:ext>
            </p:extLst>
          </p:nvPr>
        </p:nvGraphicFramePr>
        <p:xfrm>
          <a:off x="2031999" y="3083606"/>
          <a:ext cx="8128000" cy="2637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214982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38624844"/>
                    </a:ext>
                  </a:extLst>
                </a:gridCol>
              </a:tblGrid>
              <a:tr h="659393"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  <a:r>
                        <a:rPr lang="en-US" baseline="0" dirty="0"/>
                        <a:t> (PC)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15,000</a:t>
                      </a:r>
                      <a:r>
                        <a:rPr lang="en-US" baseline="0" dirty="0"/>
                        <a:t> pesos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652655"/>
                  </a:ext>
                </a:extLst>
              </a:tr>
              <a:tr h="659393"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05915"/>
                  </a:ext>
                </a:extLst>
              </a:tr>
              <a:tr h="659393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25776"/>
                  </a:ext>
                </a:extLst>
              </a:tr>
              <a:tr h="659393">
                <a:tc>
                  <a:txBody>
                    <a:bodyPr/>
                    <a:lstStyle/>
                    <a:p>
                      <a:r>
                        <a:rPr lang="en-US" dirty="0"/>
                        <a:t>Office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43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86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&amp; 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OPERATIONAL COST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24553"/>
              </p:ext>
            </p:extLst>
          </p:nvPr>
        </p:nvGraphicFramePr>
        <p:xfrm>
          <a:off x="2031999" y="3083604"/>
          <a:ext cx="8128000" cy="257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214982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38624844"/>
                    </a:ext>
                  </a:extLst>
                </a:gridCol>
              </a:tblGrid>
              <a:tr h="515795"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  <a:r>
                        <a:rPr lang="en-US" baseline="0" dirty="0"/>
                        <a:t> (PC)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15,000</a:t>
                      </a:r>
                      <a:r>
                        <a:rPr lang="en-US" baseline="0" dirty="0"/>
                        <a:t> pesos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652655"/>
                  </a:ext>
                </a:extLst>
              </a:tr>
              <a:tr h="515795"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05915"/>
                  </a:ext>
                </a:extLst>
              </a:tr>
              <a:tr h="515795">
                <a:tc>
                  <a:txBody>
                    <a:bodyPr/>
                    <a:lstStyle/>
                    <a:p>
                      <a:r>
                        <a:rPr lang="en-US" dirty="0"/>
                        <a:t>Domain /Hosting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pesos</a:t>
                      </a:r>
                      <a:r>
                        <a:rPr lang="en-US" baseline="0" dirty="0"/>
                        <a:t> / per 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25776"/>
                  </a:ext>
                </a:extLst>
              </a:tr>
              <a:tr h="515795">
                <a:tc>
                  <a:txBody>
                    <a:bodyPr/>
                    <a:lstStyle/>
                    <a:p>
                      <a:r>
                        <a:rPr lang="en-US" dirty="0"/>
                        <a:t>Internet</a:t>
                      </a:r>
                      <a:r>
                        <a:rPr lang="en-US" baseline="0" dirty="0"/>
                        <a:t> Charges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  <a:r>
                        <a:rPr lang="en-US" baseline="0" dirty="0"/>
                        <a:t> pesos / per 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434467"/>
                  </a:ext>
                </a:extLst>
              </a:tr>
              <a:tr h="515795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73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969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System integrated to 3 parts:</a:t>
            </a:r>
          </a:p>
          <a:p>
            <a:pPr lvl="2"/>
            <a:r>
              <a:rPr lang="en-US" sz="3200" dirty="0"/>
              <a:t>HR Module</a:t>
            </a:r>
          </a:p>
          <a:p>
            <a:pPr lvl="2"/>
            <a:r>
              <a:rPr lang="en-US" sz="3200" dirty="0"/>
              <a:t>Payroll Module</a:t>
            </a:r>
          </a:p>
          <a:p>
            <a:pPr lvl="2"/>
            <a:r>
              <a:rPr lang="en-US" sz="3200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03440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11160"/>
              </p:ext>
            </p:extLst>
          </p:nvPr>
        </p:nvGraphicFramePr>
        <p:xfrm>
          <a:off x="810000" y="2222499"/>
          <a:ext cx="1055370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62694491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4136053857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3727537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security disturbance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of a security incident during the project. Chances of information going to be leaked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 and study more on securing the system further.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6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Technological components are not fit for purpose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of technological components are low quality.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of system requirement to the project would be necessary to adjust to the client’s resources.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 matching the organization’s culture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of the system not being culturally fit in the business process of the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the project develops, it should be made sure that the system still follows the business process of the client.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 have inaccurate expectations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of the project where the clients may not understand the project that’s coming their way</a:t>
                      </a:r>
                      <a:endParaRPr lang="en-US" sz="1600" b="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project status reports to the client, setup meetings with the client pertaining to the development of the system.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2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4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33" y="2366667"/>
            <a:ext cx="10554574" cy="3636511"/>
          </a:xfrm>
        </p:spPr>
        <p:txBody>
          <a:bodyPr>
            <a:noAutofit/>
          </a:bodyPr>
          <a:lstStyle/>
          <a:p>
            <a:r>
              <a:rPr lang="en-US" sz="2800" dirty="0"/>
              <a:t>Successfully view the available job details</a:t>
            </a:r>
          </a:p>
          <a:p>
            <a:r>
              <a:rPr lang="en-US" sz="2800" dirty="0"/>
              <a:t>Successfully inputted information and uploaded resume</a:t>
            </a:r>
          </a:p>
          <a:p>
            <a:r>
              <a:rPr lang="en-US" sz="2800" dirty="0"/>
              <a:t>Successfully login to the system</a:t>
            </a:r>
          </a:p>
          <a:p>
            <a:r>
              <a:rPr lang="en-US" sz="2800" dirty="0"/>
              <a:t>Successfully manages the HR Module appropriately</a:t>
            </a:r>
          </a:p>
          <a:p>
            <a:r>
              <a:rPr lang="en-US" sz="2800" dirty="0"/>
              <a:t>Successfully generates and computes payroll</a:t>
            </a:r>
          </a:p>
        </p:txBody>
      </p:sp>
    </p:spTree>
    <p:extLst>
      <p:ext uri="{BB962C8B-B14F-4D97-AF65-F5344CB8AC3E}">
        <p14:creationId xmlns:p14="http://schemas.microsoft.com/office/powerpoint/2010/main" val="108217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81779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FUNCTIONAL DECOMPOSITION DIAGRAMS</a:t>
            </a:r>
          </a:p>
          <a:p>
            <a:r>
              <a:rPr lang="en-US" dirty="0"/>
              <a:t>CONTEXT DIAGRAM</a:t>
            </a:r>
          </a:p>
          <a:p>
            <a:r>
              <a:rPr lang="en-US" dirty="0"/>
              <a:t>DATA FLOW DIAGRAM (DIAGRAM 0)</a:t>
            </a:r>
          </a:p>
          <a:p>
            <a:r>
              <a:rPr lang="en-US" dirty="0"/>
              <a:t>ENTITY – RELATIONSHIP DIAGRAM</a:t>
            </a:r>
          </a:p>
          <a:p>
            <a:r>
              <a:rPr lang="en-US" dirty="0"/>
              <a:t>USE CASE DIAGRAM</a:t>
            </a:r>
          </a:p>
          <a:p>
            <a:r>
              <a:rPr lang="en-US" dirty="0"/>
              <a:t>USE CASE NARRATIVE</a:t>
            </a:r>
          </a:p>
          <a:p>
            <a:r>
              <a:rPr lang="en-US" dirty="0"/>
              <a:t>OBJECT DIAGRAM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STATE TRANSITION DIAGRAM</a:t>
            </a:r>
          </a:p>
          <a:p>
            <a:r>
              <a:rPr lang="en-US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24264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803054"/>
            <a:ext cx="10554574" cy="3636511"/>
          </a:xfrm>
        </p:spPr>
        <p:txBody>
          <a:bodyPr>
            <a:noAutofit/>
          </a:bodyPr>
          <a:lstStyle/>
          <a:p>
            <a:r>
              <a:rPr lang="en-US" dirty="0"/>
              <a:t>PURPOSE</a:t>
            </a:r>
          </a:p>
          <a:p>
            <a:r>
              <a:rPr lang="en-US" dirty="0"/>
              <a:t>PROJECT OVERVIEW </a:t>
            </a:r>
          </a:p>
          <a:p>
            <a:r>
              <a:rPr lang="en-US" dirty="0"/>
              <a:t>OBJECTIVES OF THE PROPOSED SYSTEM</a:t>
            </a:r>
          </a:p>
          <a:p>
            <a:r>
              <a:rPr lang="en-US" dirty="0"/>
              <a:t>REVIEW OF RELATED STUDY / SOFTWARE</a:t>
            </a:r>
          </a:p>
          <a:p>
            <a:r>
              <a:rPr lang="en-US" dirty="0"/>
              <a:t>ORGANIZATIONAL CHART</a:t>
            </a:r>
          </a:p>
          <a:p>
            <a:r>
              <a:rPr lang="en-US" dirty="0"/>
              <a:t>ROLES &amp; RESPONSIBILITIES</a:t>
            </a:r>
          </a:p>
          <a:p>
            <a:r>
              <a:rPr lang="en-US" dirty="0"/>
              <a:t>GANTT CHART</a:t>
            </a:r>
          </a:p>
          <a:p>
            <a:r>
              <a:rPr lang="en-US" dirty="0"/>
              <a:t>COST &amp; BENEFIT</a:t>
            </a:r>
          </a:p>
          <a:p>
            <a:r>
              <a:rPr lang="en-US"/>
              <a:t>SCOPE </a:t>
            </a:r>
            <a:r>
              <a:rPr lang="en-US" dirty="0"/>
              <a:t>&amp; LIMITATIONS</a:t>
            </a:r>
          </a:p>
          <a:p>
            <a:r>
              <a:rPr lang="en-US" dirty="0"/>
              <a:t>RISK MANAGEMENT</a:t>
            </a:r>
          </a:p>
          <a:p>
            <a:r>
              <a:rPr lang="en-US" dirty="0"/>
              <a:t>SUCCESS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55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8" y="2086575"/>
            <a:ext cx="10571998" cy="4376008"/>
          </a:xfrm>
        </p:spPr>
      </p:pic>
    </p:spTree>
    <p:extLst>
      <p:ext uri="{BB962C8B-B14F-4D97-AF65-F5344CB8AC3E}">
        <p14:creationId xmlns:p14="http://schemas.microsoft.com/office/powerpoint/2010/main" val="351520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22500"/>
            <a:ext cx="10571998" cy="4474862"/>
          </a:xfrm>
        </p:spPr>
      </p:pic>
    </p:spTree>
    <p:extLst>
      <p:ext uri="{BB962C8B-B14F-4D97-AF65-F5344CB8AC3E}">
        <p14:creationId xmlns:p14="http://schemas.microsoft.com/office/powerpoint/2010/main" val="1830988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(DIAGRAM 0)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22500"/>
            <a:ext cx="10571997" cy="4499576"/>
          </a:xfrm>
        </p:spPr>
      </p:pic>
    </p:spTree>
    <p:extLst>
      <p:ext uri="{BB962C8B-B14F-4D97-AF65-F5344CB8AC3E}">
        <p14:creationId xmlns:p14="http://schemas.microsoft.com/office/powerpoint/2010/main" val="1172276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– RELATIONSHIP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77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6912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22500"/>
            <a:ext cx="10571998" cy="4524289"/>
          </a:xfrm>
        </p:spPr>
      </p:pic>
    </p:spTree>
    <p:extLst>
      <p:ext uri="{BB962C8B-B14F-4D97-AF65-F5344CB8AC3E}">
        <p14:creationId xmlns:p14="http://schemas.microsoft.com/office/powerpoint/2010/main" val="1591294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NARRATIVE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595182"/>
              </p:ext>
            </p:extLst>
          </p:nvPr>
        </p:nvGraphicFramePr>
        <p:xfrm>
          <a:off x="819150" y="2222500"/>
          <a:ext cx="105537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433056848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46492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</a:t>
                      </a:r>
                      <a:r>
                        <a:rPr lang="en-US" baseline="0" dirty="0"/>
                        <a:t> Available Job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4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90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Describes</a:t>
                      </a:r>
                      <a:r>
                        <a:rPr lang="en-US" baseline="0" dirty="0"/>
                        <a:t> the process in viewing the list of the job in the website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4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SUCCESSFUL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Applicant search for a job online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Applicant found website’s list of jobs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Applicant views</a:t>
                      </a:r>
                      <a:r>
                        <a:rPr lang="en-US" baseline="0" dirty="0"/>
                        <a:t> job list in the system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/>
                        <a:t>Applicant selects job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08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 Applicant search for</a:t>
                      </a:r>
                      <a:r>
                        <a:rPr lang="en-US" baseline="0" dirty="0"/>
                        <a:t> another job online or wait for the availability of job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5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–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Applicant</a:t>
                      </a:r>
                      <a:r>
                        <a:rPr lang="en-US" baseline="0" dirty="0"/>
                        <a:t> searching for available job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1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 –</a:t>
                      </a:r>
                      <a:r>
                        <a:rPr lang="en-US" baseline="0" dirty="0"/>
                        <a:t>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Found</a:t>
                      </a:r>
                      <a:r>
                        <a:rPr lang="en-US" baseline="0" dirty="0"/>
                        <a:t> job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0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Available job list posted online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4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084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NARRATIVE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487373"/>
              </p:ext>
            </p:extLst>
          </p:nvPr>
        </p:nvGraphicFramePr>
        <p:xfrm>
          <a:off x="819149" y="2136003"/>
          <a:ext cx="10553700" cy="44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433056848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46492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</a:t>
                      </a:r>
                      <a:r>
                        <a:rPr lang="en-US" sz="1400" baseline="0" dirty="0"/>
                        <a:t> CASE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Upload</a:t>
                      </a:r>
                      <a:r>
                        <a:rPr lang="en-US" sz="1400" baseline="0" dirty="0"/>
                        <a:t> resume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4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90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Describes</a:t>
                      </a:r>
                      <a:r>
                        <a:rPr lang="en-US" sz="1400" baseline="0" dirty="0"/>
                        <a:t> the process of submitting resume online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4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SUCCESSFUL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Applicant input</a:t>
                      </a:r>
                      <a:r>
                        <a:rPr lang="en-US" sz="1400" baseline="0" dirty="0"/>
                        <a:t> personal information and </a:t>
                      </a:r>
                      <a:r>
                        <a:rPr lang="en-US" sz="1400" dirty="0"/>
                        <a:t>uploads resume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Applicant clicks upload button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Applicant successful</a:t>
                      </a:r>
                      <a:r>
                        <a:rPr lang="en-US" sz="1400" baseline="0" dirty="0"/>
                        <a:t>ly submits resume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08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Applicant submits resume through e-mail</a:t>
                      </a:r>
                    </a:p>
                    <a:p>
                      <a:r>
                        <a:rPr lang="en-US" sz="1400" dirty="0"/>
                        <a:t>3.2</a:t>
                      </a:r>
                      <a:r>
                        <a:rPr lang="en-US" sz="1400" baseline="0" dirty="0"/>
                        <a:t> Through e-mail the HR Admin manually input the applicant information in the system</a:t>
                      </a:r>
                    </a:p>
                    <a:p>
                      <a:r>
                        <a:rPr lang="en-US" sz="1400" baseline="0" dirty="0"/>
                        <a:t>3.3 Applicant will walk-in directly to the agency, HR Admin manually input information in the system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5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 –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Selecting</a:t>
                      </a:r>
                      <a:r>
                        <a:rPr lang="en-US" sz="1400" baseline="0" dirty="0"/>
                        <a:t> a job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1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POST –</a:t>
                      </a:r>
                      <a:r>
                        <a:rPr lang="en-US" sz="1400" baseline="0" dirty="0"/>
                        <a:t> CONDITION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Successful</a:t>
                      </a:r>
                      <a:r>
                        <a:rPr lang="en-US" sz="1400" baseline="0" dirty="0"/>
                        <a:t> submission of resume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0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Applicant input personal information with uploaded resume in the website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4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22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NARRATIVE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945738"/>
              </p:ext>
            </p:extLst>
          </p:nvPr>
        </p:nvGraphicFramePr>
        <p:xfrm>
          <a:off x="819150" y="2222500"/>
          <a:ext cx="105537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433056848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46492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- 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4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 Admin</a:t>
                      </a:r>
                      <a:r>
                        <a:rPr lang="en-US" baseline="0" dirty="0"/>
                        <a:t> / Accounting 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90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Describes</a:t>
                      </a:r>
                      <a:r>
                        <a:rPr lang="en-US" baseline="0" dirty="0"/>
                        <a:t> the process of logging – in to the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4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SUCCESSFUL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Admin</a:t>
                      </a:r>
                      <a:r>
                        <a:rPr lang="en-US" baseline="0" dirty="0"/>
                        <a:t> opens the system</a:t>
                      </a: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Admin</a:t>
                      </a:r>
                      <a:r>
                        <a:rPr lang="en-US" baseline="0" dirty="0"/>
                        <a:t> log in to the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08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</a:t>
                      </a:r>
                      <a:r>
                        <a:rPr lang="en-US" baseline="0" dirty="0"/>
                        <a:t> admin account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5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–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Opens</a:t>
                      </a:r>
                      <a:r>
                        <a:rPr lang="en-US" baseline="0" dirty="0"/>
                        <a:t> the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1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 –</a:t>
                      </a:r>
                      <a:r>
                        <a:rPr lang="en-US" baseline="0" dirty="0"/>
                        <a:t>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the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0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Admin has already an account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4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74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NARRATIVE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692977"/>
              </p:ext>
            </p:extLst>
          </p:nvPr>
        </p:nvGraphicFramePr>
        <p:xfrm>
          <a:off x="810000" y="2123646"/>
          <a:ext cx="1055370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433056848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46492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</a:t>
                      </a:r>
                      <a:r>
                        <a:rPr lang="en-US" baseline="0" dirty="0"/>
                        <a:t> Applicant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4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90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Describes</a:t>
                      </a:r>
                      <a:r>
                        <a:rPr lang="en-US" baseline="0" dirty="0"/>
                        <a:t> the process in managing the applicant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4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SUCCESSFUL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HR Admin</a:t>
                      </a:r>
                      <a:r>
                        <a:rPr lang="en-US" baseline="0" dirty="0"/>
                        <a:t> selects applicant module</a:t>
                      </a: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HR Admin view</a:t>
                      </a:r>
                      <a:r>
                        <a:rPr lang="en-US" baseline="0" dirty="0"/>
                        <a:t>s list of applicant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HR Admin</a:t>
                      </a:r>
                      <a:r>
                        <a:rPr lang="en-US" baseline="0" dirty="0"/>
                        <a:t> manages list of applicant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08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Applicant</a:t>
                      </a:r>
                      <a:r>
                        <a:rPr lang="en-US" baseline="0" dirty="0"/>
                        <a:t> will contact/walk – in directly to the agency for the applicant information submission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Manual management of applicant</a:t>
                      </a:r>
                      <a:r>
                        <a:rPr lang="en-US" baseline="0" dirty="0"/>
                        <a:t> details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5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–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 Admin</a:t>
                      </a:r>
                      <a:r>
                        <a:rPr lang="en-US" baseline="0" dirty="0"/>
                        <a:t> s</a:t>
                      </a:r>
                      <a:r>
                        <a:rPr lang="en-US" dirty="0"/>
                        <a:t>elects</a:t>
                      </a:r>
                      <a:r>
                        <a:rPr lang="en-US" baseline="0" dirty="0"/>
                        <a:t> applicant module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1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 –</a:t>
                      </a:r>
                      <a:r>
                        <a:rPr lang="en-US" baseline="0" dirty="0"/>
                        <a:t>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 Admin</a:t>
                      </a:r>
                      <a:r>
                        <a:rPr lang="en-US" baseline="0" dirty="0"/>
                        <a:t> update applicant details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0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Applicant</a:t>
                      </a:r>
                      <a:r>
                        <a:rPr lang="en-US" baseline="0" dirty="0"/>
                        <a:t> submitted resume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4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70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Ease the application, employment and payroll transactions of the applicants, employees and clients.</a:t>
            </a:r>
          </a:p>
        </p:txBody>
      </p:sp>
    </p:spTree>
    <p:extLst>
      <p:ext uri="{BB962C8B-B14F-4D97-AF65-F5344CB8AC3E}">
        <p14:creationId xmlns:p14="http://schemas.microsoft.com/office/powerpoint/2010/main" val="2418255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NARRATIVE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344770"/>
              </p:ext>
            </p:extLst>
          </p:nvPr>
        </p:nvGraphicFramePr>
        <p:xfrm>
          <a:off x="819150" y="2222500"/>
          <a:ext cx="105537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433056848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46492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Downloads resume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4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90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Describes</a:t>
                      </a:r>
                      <a:r>
                        <a:rPr lang="en-US" baseline="0" dirty="0"/>
                        <a:t> the process in downloading the list of resume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4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SUCCESSFUL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HR Admin</a:t>
                      </a:r>
                      <a:r>
                        <a:rPr lang="en-US" baseline="0" dirty="0"/>
                        <a:t> opens applicant module</a:t>
                      </a: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HR Admin opens</a:t>
                      </a:r>
                      <a:r>
                        <a:rPr lang="en-US" baseline="0" dirty="0"/>
                        <a:t> applicant list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/>
                        <a:t>HR downloads resume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08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</a:t>
                      </a:r>
                      <a:r>
                        <a:rPr lang="en-US" baseline="0" dirty="0"/>
                        <a:t> the resume store in the 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5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–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Applicant uploads resume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1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 –</a:t>
                      </a:r>
                      <a:r>
                        <a:rPr lang="en-US" baseline="0" dirty="0"/>
                        <a:t>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</a:t>
                      </a:r>
                      <a:r>
                        <a:rPr lang="en-US" baseline="0" dirty="0"/>
                        <a:t> copies of resume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0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Applicant</a:t>
                      </a:r>
                      <a:r>
                        <a:rPr lang="en-US" baseline="0" dirty="0"/>
                        <a:t> submitted resume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4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15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NARRATIVE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893083"/>
              </p:ext>
            </p:extLst>
          </p:nvPr>
        </p:nvGraphicFramePr>
        <p:xfrm>
          <a:off x="810000" y="2111289"/>
          <a:ext cx="10553700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433056848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46492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</a:t>
                      </a:r>
                      <a:r>
                        <a:rPr lang="en-US" sz="1400" baseline="0" dirty="0"/>
                        <a:t> CASE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Manages</a:t>
                      </a:r>
                      <a:r>
                        <a:rPr lang="en-US" sz="1400" baseline="0" dirty="0"/>
                        <a:t> employment details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4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HR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90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Describes</a:t>
                      </a:r>
                      <a:r>
                        <a:rPr lang="en-US" sz="1400" baseline="0" dirty="0"/>
                        <a:t> the process in managing the employment details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4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SUCCESSFUL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HR Admin</a:t>
                      </a:r>
                      <a:r>
                        <a:rPr lang="en-US" sz="1400" baseline="0" dirty="0"/>
                        <a:t> imports the employment details sent by the client through e-mail</a:t>
                      </a: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HR Admin</a:t>
                      </a:r>
                      <a:r>
                        <a:rPr lang="en-US" sz="1400" baseline="0" dirty="0"/>
                        <a:t> selects employment module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/>
                        <a:t>HR Admin manages the employment details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08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 </a:t>
                      </a:r>
                      <a:r>
                        <a:rPr lang="en-US" sz="1400" baseline="0" dirty="0"/>
                        <a:t>Contact/Personally meet the client regarding on the employment details submission </a:t>
                      </a:r>
                    </a:p>
                    <a:p>
                      <a:r>
                        <a:rPr lang="en-US" sz="1400" baseline="0" dirty="0"/>
                        <a:t>1.2 HR Admin manually input the employment details in the system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5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 –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Client</a:t>
                      </a:r>
                      <a:r>
                        <a:rPr lang="en-US" sz="1400" baseline="0" dirty="0"/>
                        <a:t> sends employment details to the agency through e-mail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1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POST –</a:t>
                      </a:r>
                      <a:r>
                        <a:rPr lang="en-US" sz="1400" baseline="0" dirty="0"/>
                        <a:t> CONDITION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HR</a:t>
                      </a:r>
                      <a:r>
                        <a:rPr lang="en-US" sz="1400" baseline="0" dirty="0"/>
                        <a:t> Admin update employment details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0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HR Admin received the employment</a:t>
                      </a:r>
                      <a:r>
                        <a:rPr lang="en-US" sz="1400" baseline="0" dirty="0"/>
                        <a:t> details from client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4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18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NARRATIVE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818638"/>
              </p:ext>
            </p:extLst>
          </p:nvPr>
        </p:nvGraphicFramePr>
        <p:xfrm>
          <a:off x="828298" y="2106213"/>
          <a:ext cx="10553700" cy="4198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433056848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464923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USE</a:t>
                      </a:r>
                      <a:r>
                        <a:rPr lang="en-US" sz="1400" baseline="0" dirty="0"/>
                        <a:t> CASE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Manages</a:t>
                      </a:r>
                      <a:r>
                        <a:rPr lang="en-US" sz="1400" baseline="0" dirty="0"/>
                        <a:t> job vacancy details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41562"/>
                  </a:ext>
                </a:extLst>
              </a:tr>
              <a:tr h="350936">
                <a:tc>
                  <a:txBody>
                    <a:bodyPr/>
                    <a:lstStyle/>
                    <a:p>
                      <a:r>
                        <a:rPr lang="en-US" sz="1400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HR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900995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Describes</a:t>
                      </a:r>
                      <a:r>
                        <a:rPr lang="en-US" sz="1400" baseline="0" dirty="0"/>
                        <a:t> the process in managing the job vacancy details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40157"/>
                  </a:ext>
                </a:extLst>
              </a:tr>
              <a:tr h="950601">
                <a:tc>
                  <a:txBody>
                    <a:bodyPr/>
                    <a:lstStyle/>
                    <a:p>
                      <a:r>
                        <a:rPr lang="en-US" sz="1400" dirty="0"/>
                        <a:t>SUCCESSFUL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HR Admin</a:t>
                      </a:r>
                      <a:r>
                        <a:rPr lang="en-US" sz="1400" baseline="0" dirty="0"/>
                        <a:t> imports the job vacancy details sent by the client through e-mail</a:t>
                      </a: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HR Admin</a:t>
                      </a:r>
                      <a:r>
                        <a:rPr lang="en-US" sz="1400" baseline="0" dirty="0"/>
                        <a:t> selects job vacancy module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/>
                        <a:t>HR Admin manages the job vacancy details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083949"/>
                  </a:ext>
                </a:extLst>
              </a:tr>
              <a:tr h="605725">
                <a:tc>
                  <a:txBody>
                    <a:bodyPr/>
                    <a:lstStyle/>
                    <a:p>
                      <a:r>
                        <a:rPr lang="en-US" sz="14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</a:t>
                      </a:r>
                      <a:r>
                        <a:rPr lang="en-US" sz="1400" baseline="0" dirty="0"/>
                        <a:t> Contact/Personally meet the client regarding on the job vacancy details submission </a:t>
                      </a:r>
                    </a:p>
                    <a:p>
                      <a:r>
                        <a:rPr lang="en-US" sz="1400" baseline="0" dirty="0"/>
                        <a:t>1.2 HR Admin manually input the job vacancy details in the system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57488"/>
                  </a:ext>
                </a:extLst>
              </a:tr>
              <a:tr h="605725">
                <a:tc>
                  <a:txBody>
                    <a:bodyPr/>
                    <a:lstStyle/>
                    <a:p>
                      <a:r>
                        <a:rPr lang="en-US" sz="1400" dirty="0"/>
                        <a:t>PRE –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Client</a:t>
                      </a:r>
                      <a:r>
                        <a:rPr lang="en-US" sz="1400" baseline="0" dirty="0"/>
                        <a:t> sends job vacancy details to the agency through e-mail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11271"/>
                  </a:ext>
                </a:extLst>
              </a:tr>
              <a:tr h="350936">
                <a:tc>
                  <a:txBody>
                    <a:bodyPr/>
                    <a:lstStyle/>
                    <a:p>
                      <a:r>
                        <a:rPr lang="en-US" sz="1400" dirty="0"/>
                        <a:t>POST –</a:t>
                      </a:r>
                      <a:r>
                        <a:rPr lang="en-US" sz="1400" baseline="0" dirty="0"/>
                        <a:t> CONDITION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HR</a:t>
                      </a:r>
                      <a:r>
                        <a:rPr lang="en-US" sz="1400" baseline="0" dirty="0"/>
                        <a:t> Admin update available job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09053"/>
                  </a:ext>
                </a:extLst>
              </a:tr>
              <a:tr h="350936">
                <a:tc>
                  <a:txBody>
                    <a:bodyPr/>
                    <a:lstStyle/>
                    <a:p>
                      <a:r>
                        <a:rPr lang="en-US" sz="1400" dirty="0"/>
                        <a:t>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HR</a:t>
                      </a:r>
                      <a:r>
                        <a:rPr lang="en-US" sz="1400" baseline="0" dirty="0"/>
                        <a:t> Admin r</a:t>
                      </a:r>
                      <a:r>
                        <a:rPr lang="en-US" sz="1400" dirty="0"/>
                        <a:t>eceived the job vacancy</a:t>
                      </a:r>
                      <a:r>
                        <a:rPr lang="en-US" sz="1400" baseline="0" dirty="0"/>
                        <a:t> details from client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4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15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NARRATIVE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516998"/>
              </p:ext>
            </p:extLst>
          </p:nvPr>
        </p:nvGraphicFramePr>
        <p:xfrm>
          <a:off x="828298" y="2106213"/>
          <a:ext cx="10553700" cy="47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433056848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464923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USE</a:t>
                      </a:r>
                      <a:r>
                        <a:rPr lang="en-US" sz="1600" baseline="0" dirty="0"/>
                        <a:t> CASE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Import biometric</a:t>
                      </a:r>
                      <a:r>
                        <a:rPr lang="en-US" sz="1600" baseline="0" dirty="0"/>
                        <a:t> 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41562"/>
                  </a:ext>
                </a:extLst>
              </a:tr>
              <a:tr h="350936">
                <a:tc>
                  <a:txBody>
                    <a:bodyPr/>
                    <a:lstStyle/>
                    <a:p>
                      <a:r>
                        <a:rPr lang="en-US" sz="1600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Accounting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900995"/>
                  </a:ext>
                </a:extLst>
              </a:tr>
              <a:tr h="389024"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Describes</a:t>
                      </a:r>
                      <a:r>
                        <a:rPr lang="en-US" sz="1600" baseline="0" dirty="0"/>
                        <a:t> the process in importing biometric 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40157"/>
                  </a:ext>
                </a:extLst>
              </a:tr>
              <a:tr h="753762">
                <a:tc>
                  <a:txBody>
                    <a:bodyPr/>
                    <a:lstStyle/>
                    <a:p>
                      <a:r>
                        <a:rPr lang="en-US" sz="1600" dirty="0"/>
                        <a:t>SUCCESSFUL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Accounting</a:t>
                      </a:r>
                      <a:r>
                        <a:rPr lang="en-US" sz="1600" baseline="0" dirty="0"/>
                        <a:t> Admin selects payroll module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/>
                        <a:t>Accounting Admin imports biometrics data sent by the client through e-mail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083949"/>
                  </a:ext>
                </a:extLst>
              </a:tr>
              <a:tr h="605725">
                <a:tc>
                  <a:txBody>
                    <a:bodyPr/>
                    <a:lstStyle/>
                    <a:p>
                      <a:r>
                        <a:rPr lang="en-US" sz="16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1.1</a:t>
                      </a:r>
                      <a:r>
                        <a:rPr lang="en-US" sz="1600" baseline="0" dirty="0"/>
                        <a:t> Contact/Personally meet the client regarding on the biometric data submission </a:t>
                      </a:r>
                    </a:p>
                    <a:p>
                      <a:r>
                        <a:rPr lang="en-US" sz="1600" baseline="0" dirty="0"/>
                        <a:t>1.2 HR Admin manually input the biometric data in the system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57488"/>
                  </a:ext>
                </a:extLst>
              </a:tr>
              <a:tr h="340223">
                <a:tc>
                  <a:txBody>
                    <a:bodyPr/>
                    <a:lstStyle/>
                    <a:p>
                      <a:r>
                        <a:rPr lang="en-US" sz="1600" dirty="0"/>
                        <a:t>PRE –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Client</a:t>
                      </a:r>
                      <a:r>
                        <a:rPr lang="en-US" sz="1600" baseline="0" dirty="0"/>
                        <a:t> sends biometric data to the agency through e-mail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11271"/>
                  </a:ext>
                </a:extLst>
              </a:tr>
              <a:tr h="350936">
                <a:tc>
                  <a:txBody>
                    <a:bodyPr/>
                    <a:lstStyle/>
                    <a:p>
                      <a:r>
                        <a:rPr lang="en-US" sz="1600" dirty="0"/>
                        <a:t>POST –</a:t>
                      </a:r>
                      <a:r>
                        <a:rPr lang="en-US" sz="1600" baseline="0" dirty="0"/>
                        <a:t> 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</a:t>
                      </a:r>
                      <a:r>
                        <a:rPr lang="en-US" sz="1600" baseline="0" dirty="0"/>
                        <a:t> prompts feedback for successfully import biometric 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09053"/>
                  </a:ext>
                </a:extLst>
              </a:tr>
              <a:tr h="350936">
                <a:tc>
                  <a:txBody>
                    <a:bodyPr/>
                    <a:lstStyle/>
                    <a:p>
                      <a:r>
                        <a:rPr lang="en-US" sz="1600" dirty="0"/>
                        <a:t>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Accounting</a:t>
                      </a:r>
                      <a:r>
                        <a:rPr lang="en-US" sz="1600" baseline="0" dirty="0"/>
                        <a:t> Admin r</a:t>
                      </a:r>
                      <a:r>
                        <a:rPr lang="en-US" sz="1600" dirty="0"/>
                        <a:t>eceived the</a:t>
                      </a:r>
                      <a:r>
                        <a:rPr lang="en-US" sz="1600" baseline="0" dirty="0"/>
                        <a:t> biometric data from the client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4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789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NARRATIVE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201434"/>
              </p:ext>
            </p:extLst>
          </p:nvPr>
        </p:nvGraphicFramePr>
        <p:xfrm>
          <a:off x="828298" y="2106213"/>
          <a:ext cx="10553700" cy="402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433056848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464923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USE</a:t>
                      </a:r>
                      <a:r>
                        <a:rPr lang="en-US" sz="1600" baseline="0" dirty="0"/>
                        <a:t> CASE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Manages</a:t>
                      </a:r>
                      <a:r>
                        <a:rPr lang="en-US" sz="1600" baseline="0" dirty="0"/>
                        <a:t> Payroll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41562"/>
                  </a:ext>
                </a:extLst>
              </a:tr>
              <a:tr h="350936">
                <a:tc>
                  <a:txBody>
                    <a:bodyPr/>
                    <a:lstStyle/>
                    <a:p>
                      <a:r>
                        <a:rPr lang="en-US" sz="1600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Accounting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900995"/>
                  </a:ext>
                </a:extLst>
              </a:tr>
              <a:tr h="389024"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Describes</a:t>
                      </a:r>
                      <a:r>
                        <a:rPr lang="en-US" sz="1600" baseline="0" dirty="0"/>
                        <a:t> the process of managing payroll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40157"/>
                  </a:ext>
                </a:extLst>
              </a:tr>
              <a:tr h="753762">
                <a:tc>
                  <a:txBody>
                    <a:bodyPr/>
                    <a:lstStyle/>
                    <a:p>
                      <a:r>
                        <a:rPr lang="en-US" sz="1600" dirty="0"/>
                        <a:t>SUCCESSFUL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Accounting</a:t>
                      </a:r>
                      <a:r>
                        <a:rPr lang="en-US" sz="1600" baseline="0" dirty="0"/>
                        <a:t> Admin selects payroll module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/>
                        <a:t>Accounting Admin computes and manages payroll and pay slip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083949"/>
                  </a:ext>
                </a:extLst>
              </a:tr>
              <a:tr h="382236">
                <a:tc>
                  <a:txBody>
                    <a:bodyPr/>
                    <a:lstStyle/>
                    <a:p>
                      <a:r>
                        <a:rPr lang="en-US" sz="16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</a:t>
                      </a:r>
                      <a:r>
                        <a:rPr lang="en-US" sz="1600" baseline="0" dirty="0"/>
                        <a:t> Manual management and computation of the payroll and pay slip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57488"/>
                  </a:ext>
                </a:extLst>
              </a:tr>
              <a:tr h="340223">
                <a:tc>
                  <a:txBody>
                    <a:bodyPr/>
                    <a:lstStyle/>
                    <a:p>
                      <a:r>
                        <a:rPr lang="en-US" sz="1600" dirty="0"/>
                        <a:t>PRE –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Accounting</a:t>
                      </a:r>
                      <a:r>
                        <a:rPr lang="en-US" sz="1600" baseline="0" dirty="0"/>
                        <a:t> admin imported biometric 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11271"/>
                  </a:ext>
                </a:extLst>
              </a:tr>
              <a:tr h="859206">
                <a:tc>
                  <a:txBody>
                    <a:bodyPr/>
                    <a:lstStyle/>
                    <a:p>
                      <a:r>
                        <a:rPr lang="en-US" sz="1600" dirty="0"/>
                        <a:t>POST –</a:t>
                      </a:r>
                      <a:r>
                        <a:rPr lang="en-US" sz="1600" baseline="0" dirty="0"/>
                        <a:t> 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/>
                        <a:t>Auto-generated payroll report and pay slip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/>
                        <a:t>Softcopy / printed pay slip received by the employee through e-mail / personal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09053"/>
                  </a:ext>
                </a:extLst>
              </a:tr>
              <a:tr h="350936">
                <a:tc>
                  <a:txBody>
                    <a:bodyPr/>
                    <a:lstStyle/>
                    <a:p>
                      <a:r>
                        <a:rPr lang="en-US" sz="1600" dirty="0"/>
                        <a:t>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Accounting</a:t>
                      </a:r>
                      <a:r>
                        <a:rPr lang="en-US" sz="1600" baseline="0" dirty="0"/>
                        <a:t> Admin imported</a:t>
                      </a:r>
                      <a:r>
                        <a:rPr lang="en-US" sz="1600" dirty="0"/>
                        <a:t> the</a:t>
                      </a:r>
                      <a:r>
                        <a:rPr lang="en-US" sz="1600" baseline="0" dirty="0"/>
                        <a:t> biometric data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4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315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22500"/>
            <a:ext cx="10571998" cy="4524289"/>
          </a:xfrm>
        </p:spPr>
      </p:pic>
    </p:spTree>
    <p:extLst>
      <p:ext uri="{BB962C8B-B14F-4D97-AF65-F5344CB8AC3E}">
        <p14:creationId xmlns:p14="http://schemas.microsoft.com/office/powerpoint/2010/main" val="2824833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(View Available Job List / Upload Resume)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55069"/>
            <a:ext cx="10571998" cy="4032228"/>
          </a:xfrm>
        </p:spPr>
      </p:pic>
    </p:spTree>
    <p:extLst>
      <p:ext uri="{BB962C8B-B14F-4D97-AF65-F5344CB8AC3E}">
        <p14:creationId xmlns:p14="http://schemas.microsoft.com/office/powerpoint/2010/main" val="2718361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(HR Log In / Manage Applicant List / Download resume)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07444"/>
            <a:ext cx="10571998" cy="4191064"/>
          </a:xfrm>
        </p:spPr>
      </p:pic>
    </p:spTree>
    <p:extLst>
      <p:ext uri="{BB962C8B-B14F-4D97-AF65-F5344CB8AC3E}">
        <p14:creationId xmlns:p14="http://schemas.microsoft.com/office/powerpoint/2010/main" val="462714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(HR Log In / Manage Job Vacant Details)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24216"/>
            <a:ext cx="10571998" cy="4473146"/>
          </a:xfrm>
        </p:spPr>
      </p:pic>
    </p:spTree>
    <p:extLst>
      <p:ext uri="{BB962C8B-B14F-4D97-AF65-F5344CB8AC3E}">
        <p14:creationId xmlns:p14="http://schemas.microsoft.com/office/powerpoint/2010/main" val="4057359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(HR Log In / Manage Employment Details)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597944"/>
            <a:ext cx="10571997" cy="3975851"/>
          </a:xfrm>
        </p:spPr>
      </p:pic>
    </p:spTree>
    <p:extLst>
      <p:ext uri="{BB962C8B-B14F-4D97-AF65-F5344CB8AC3E}">
        <p14:creationId xmlns:p14="http://schemas.microsoft.com/office/powerpoint/2010/main" val="316958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A5MMS (Corporation) operates manpower / janitorial services</a:t>
            </a:r>
          </a:p>
          <a:p>
            <a:r>
              <a:rPr lang="en-US" sz="3200" dirty="0"/>
              <a:t>Human Resource Management System</a:t>
            </a:r>
          </a:p>
          <a:p>
            <a:pPr lvl="1"/>
            <a:r>
              <a:rPr lang="en-US" sz="2800" dirty="0"/>
              <a:t>Application</a:t>
            </a:r>
          </a:p>
          <a:p>
            <a:pPr lvl="1"/>
            <a:r>
              <a:rPr lang="en-US" sz="2800" dirty="0"/>
              <a:t>Employment</a:t>
            </a:r>
          </a:p>
          <a:p>
            <a:pPr lvl="1"/>
            <a:r>
              <a:rPr lang="en-US" sz="2800" dirty="0"/>
              <a:t>Payroll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4014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(Accounting Log In / Import Biometric Data / Manage Payroll)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22500"/>
            <a:ext cx="10571998" cy="4487219"/>
          </a:xfrm>
        </p:spPr>
      </p:pic>
    </p:spTree>
    <p:extLst>
      <p:ext uri="{BB962C8B-B14F-4D97-AF65-F5344CB8AC3E}">
        <p14:creationId xmlns:p14="http://schemas.microsoft.com/office/powerpoint/2010/main" val="999351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 (Admin Accounts)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3166612"/>
            <a:ext cx="10571997" cy="23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48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 (Biometrics)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595241"/>
            <a:ext cx="10571997" cy="310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15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 (Resume)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634500"/>
            <a:ext cx="10571998" cy="31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83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 (Applicant List)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412205"/>
            <a:ext cx="10571998" cy="37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84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 (Pay Slip)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875971"/>
            <a:ext cx="10571997" cy="28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481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01224"/>
            <a:ext cx="12192000" cy="4956776"/>
          </a:xfrm>
        </p:spPr>
      </p:pic>
    </p:spTree>
    <p:extLst>
      <p:ext uri="{BB962C8B-B14F-4D97-AF65-F5344CB8AC3E}">
        <p14:creationId xmlns:p14="http://schemas.microsoft.com/office/powerpoint/2010/main" val="346199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SPECIFICATION CHECKLIST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786804"/>
              </p:ext>
            </p:extLst>
          </p:nvPr>
        </p:nvGraphicFramePr>
        <p:xfrm>
          <a:off x="0" y="1847868"/>
          <a:ext cx="12192000" cy="5223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668">
                  <a:extLst>
                    <a:ext uri="{9D8B030D-6E8A-4147-A177-3AD203B41FA5}">
                      <a16:colId xmlns:a16="http://schemas.microsoft.com/office/drawing/2014/main" val="645585563"/>
                    </a:ext>
                  </a:extLst>
                </a:gridCol>
                <a:gridCol w="2954917">
                  <a:extLst>
                    <a:ext uri="{9D8B030D-6E8A-4147-A177-3AD203B41FA5}">
                      <a16:colId xmlns:a16="http://schemas.microsoft.com/office/drawing/2014/main" val="1495139420"/>
                    </a:ext>
                  </a:extLst>
                </a:gridCol>
                <a:gridCol w="770848">
                  <a:extLst>
                    <a:ext uri="{9D8B030D-6E8A-4147-A177-3AD203B41FA5}">
                      <a16:colId xmlns:a16="http://schemas.microsoft.com/office/drawing/2014/main" val="1194440026"/>
                    </a:ext>
                  </a:extLst>
                </a:gridCol>
                <a:gridCol w="685196">
                  <a:extLst>
                    <a:ext uri="{9D8B030D-6E8A-4147-A177-3AD203B41FA5}">
                      <a16:colId xmlns:a16="http://schemas.microsoft.com/office/drawing/2014/main" val="116483725"/>
                    </a:ext>
                  </a:extLst>
                </a:gridCol>
                <a:gridCol w="1875371">
                  <a:extLst>
                    <a:ext uri="{9D8B030D-6E8A-4147-A177-3AD203B41FA5}">
                      <a16:colId xmlns:a16="http://schemas.microsoft.com/office/drawing/2014/main" val="14823290"/>
                    </a:ext>
                  </a:extLst>
                </a:gridCol>
              </a:tblGrid>
              <a:tr h="438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ASSIGNED</a:t>
                      </a:r>
                      <a:r>
                        <a:rPr lang="en-US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07886"/>
                  </a:ext>
                </a:extLst>
              </a:tr>
              <a:tr h="451692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The website shall</a:t>
                      </a:r>
                      <a:r>
                        <a:rPr lang="en-US" sz="1400" baseline="0" dirty="0"/>
                        <a:t> display available job posted by the HR Admin.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 dirty="0"/>
                        <a:t>The website shall prompt successful uploaded resume and input information by the applicant.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 dirty="0"/>
                        <a:t>The system must prompt successful logging in of the HR Admin  and Accounting Admin.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 dirty="0"/>
                        <a:t>Applicant Module (under HR Module), must display information of applicants with their submitted resume.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 dirty="0"/>
                        <a:t>Employment Module (under HR Module), must prompt successful import of employment details by the HR Admin.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 dirty="0"/>
                        <a:t>Employment Module (under HR Module), must display information of employees with their employment details such as their job, date hired, and other.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 dirty="0"/>
                        <a:t>Job Vacancy Module (under HR Module) must prompt successful import of vacant job details by the HR Admin.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 dirty="0"/>
                        <a:t>Job Vacancy Module (under HR Module) must display available job details to be posted on the website.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 dirty="0"/>
                        <a:t>Payroll Module must prompt successful import of biometrics by the Accounting Admin.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 dirty="0"/>
                        <a:t>Payroll Module must display payroll details and reports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 dirty="0"/>
                        <a:t>Pay Slip Module must display and prints pay slip details of each employee.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CARLUCENNE LOPEZ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CARLUCENNE LOPEZ</a:t>
                      </a:r>
                    </a:p>
                    <a:p>
                      <a:endParaRPr lang="en-US" sz="14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CARLUCENNE LOPEZ</a:t>
                      </a:r>
                    </a:p>
                    <a:p>
                      <a:endParaRPr lang="en-US" sz="14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CARLUCENNE LOPEZ</a:t>
                      </a:r>
                    </a:p>
                    <a:p>
                      <a:endParaRPr lang="en-US" sz="14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CARLUCENNE LOPEZ</a:t>
                      </a:r>
                    </a:p>
                    <a:p>
                      <a:endParaRPr lang="en-US" sz="14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CARLUCENNE LOPEZ</a:t>
                      </a: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CARLUCENNE LOPEZ</a:t>
                      </a:r>
                    </a:p>
                    <a:p>
                      <a:endParaRPr lang="en-US" sz="14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CARLUCENNE LOPEZ</a:t>
                      </a:r>
                    </a:p>
                    <a:p>
                      <a:endParaRPr lang="en-US" sz="14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CARLUCENNE LOPEZ</a:t>
                      </a:r>
                    </a:p>
                    <a:p>
                      <a:endParaRPr lang="en-US" sz="14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CARLUCENNE LOPEZ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CARLUCENNE LOPEZ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2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99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SPECIFICATION CHECKLIST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337136"/>
              </p:ext>
            </p:extLst>
          </p:nvPr>
        </p:nvGraphicFramePr>
        <p:xfrm>
          <a:off x="0" y="1890584"/>
          <a:ext cx="12192000" cy="496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668">
                  <a:extLst>
                    <a:ext uri="{9D8B030D-6E8A-4147-A177-3AD203B41FA5}">
                      <a16:colId xmlns:a16="http://schemas.microsoft.com/office/drawing/2014/main" val="645585563"/>
                    </a:ext>
                  </a:extLst>
                </a:gridCol>
                <a:gridCol w="2954917">
                  <a:extLst>
                    <a:ext uri="{9D8B030D-6E8A-4147-A177-3AD203B41FA5}">
                      <a16:colId xmlns:a16="http://schemas.microsoft.com/office/drawing/2014/main" val="1495139420"/>
                    </a:ext>
                  </a:extLst>
                </a:gridCol>
                <a:gridCol w="770848">
                  <a:extLst>
                    <a:ext uri="{9D8B030D-6E8A-4147-A177-3AD203B41FA5}">
                      <a16:colId xmlns:a16="http://schemas.microsoft.com/office/drawing/2014/main" val="1194440026"/>
                    </a:ext>
                  </a:extLst>
                </a:gridCol>
                <a:gridCol w="685196">
                  <a:extLst>
                    <a:ext uri="{9D8B030D-6E8A-4147-A177-3AD203B41FA5}">
                      <a16:colId xmlns:a16="http://schemas.microsoft.com/office/drawing/2014/main" val="116483725"/>
                    </a:ext>
                  </a:extLst>
                </a:gridCol>
                <a:gridCol w="1875371">
                  <a:extLst>
                    <a:ext uri="{9D8B030D-6E8A-4147-A177-3AD203B41FA5}">
                      <a16:colId xmlns:a16="http://schemas.microsoft.com/office/drawing/2014/main" val="14823290"/>
                    </a:ext>
                  </a:extLst>
                </a:gridCol>
              </a:tblGrid>
              <a:tr h="4392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ASSIGNED</a:t>
                      </a:r>
                      <a:r>
                        <a:rPr lang="en-US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07886"/>
                  </a:ext>
                </a:extLst>
              </a:tr>
              <a:tr h="452819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The</a:t>
                      </a:r>
                      <a:r>
                        <a:rPr lang="en-US" sz="2000" baseline="0" dirty="0"/>
                        <a:t> applicant shall input personal information and upload resume.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/>
                        <a:t>The HR Admin and Accounting Admin must enter their accounts to log in to the system and also input another admin accounts.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/>
                        <a:t>The HR Admin must input / import employment details and job vacancy details to the system sent by the client.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/>
                        <a:t>The Accounting Admin must input / import biometrics to the system sent by the client.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JAYSON</a:t>
                      </a:r>
                      <a:r>
                        <a:rPr lang="en-US" sz="1600" baseline="0" dirty="0"/>
                        <a:t> NAPERI</a:t>
                      </a:r>
                    </a:p>
                    <a:p>
                      <a:endParaRPr lang="en-US" sz="1600" baseline="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JAYSON</a:t>
                      </a:r>
                      <a:r>
                        <a:rPr lang="en-US" sz="1600" baseline="0" dirty="0"/>
                        <a:t> NAPERI</a:t>
                      </a:r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JAYSON</a:t>
                      </a:r>
                      <a:r>
                        <a:rPr lang="en-US" sz="1600" baseline="0" dirty="0"/>
                        <a:t> NAPERI</a:t>
                      </a:r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JAYSON</a:t>
                      </a:r>
                      <a:r>
                        <a:rPr lang="en-US" sz="1600" baseline="0" dirty="0"/>
                        <a:t> NAPERI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2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1674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SPECIFICATION CHECKLIST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433592"/>
              </p:ext>
            </p:extLst>
          </p:nvPr>
        </p:nvGraphicFramePr>
        <p:xfrm>
          <a:off x="0" y="1847868"/>
          <a:ext cx="12192000" cy="50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668">
                  <a:extLst>
                    <a:ext uri="{9D8B030D-6E8A-4147-A177-3AD203B41FA5}">
                      <a16:colId xmlns:a16="http://schemas.microsoft.com/office/drawing/2014/main" val="645585563"/>
                    </a:ext>
                  </a:extLst>
                </a:gridCol>
                <a:gridCol w="2954917">
                  <a:extLst>
                    <a:ext uri="{9D8B030D-6E8A-4147-A177-3AD203B41FA5}">
                      <a16:colId xmlns:a16="http://schemas.microsoft.com/office/drawing/2014/main" val="1495139420"/>
                    </a:ext>
                  </a:extLst>
                </a:gridCol>
                <a:gridCol w="770848">
                  <a:extLst>
                    <a:ext uri="{9D8B030D-6E8A-4147-A177-3AD203B41FA5}">
                      <a16:colId xmlns:a16="http://schemas.microsoft.com/office/drawing/2014/main" val="1194440026"/>
                    </a:ext>
                  </a:extLst>
                </a:gridCol>
                <a:gridCol w="685196">
                  <a:extLst>
                    <a:ext uri="{9D8B030D-6E8A-4147-A177-3AD203B41FA5}">
                      <a16:colId xmlns:a16="http://schemas.microsoft.com/office/drawing/2014/main" val="116483725"/>
                    </a:ext>
                  </a:extLst>
                </a:gridCol>
                <a:gridCol w="1875371">
                  <a:extLst>
                    <a:ext uri="{9D8B030D-6E8A-4147-A177-3AD203B41FA5}">
                      <a16:colId xmlns:a16="http://schemas.microsoft.com/office/drawing/2014/main" val="14823290"/>
                    </a:ext>
                  </a:extLst>
                </a:gridCol>
              </a:tblGrid>
              <a:tr h="443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ASSIGNED</a:t>
                      </a:r>
                      <a:r>
                        <a:rPr lang="en-US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07886"/>
                  </a:ext>
                </a:extLst>
              </a:tr>
              <a:tr h="456713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Th</a:t>
                      </a:r>
                      <a:r>
                        <a:rPr lang="en-US" sz="1600" baseline="0" dirty="0"/>
                        <a:t>e applicant will search for a job in the website, then upload resume and some personal information.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/>
                        <a:t>The HR Admin manages the applicant details and resume, then the system will produce list of it everyday and manage by the HR Admin.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/>
                        <a:t>The HR Admin imports / inputs job vacancy details sent by the client and manage the details of vacant job to be posted on the website.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/>
                        <a:t>The HR Admin imports / inputs employment details sent by the client and manage the details.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/>
                        <a:t>The Accounting Admin imports / inputs biometrics sent by the client and manage it in the payroll module.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/>
                        <a:t>The Accounting Admin selects the Compute payroll then the system will auto – compute the payroll.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aseline="0" dirty="0"/>
                        <a:t>The Accounting Admin selects the generate and manage payroll report and pay slip.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EARL JEROME ROCERO</a:t>
                      </a:r>
                    </a:p>
                    <a:p>
                      <a:endParaRPr lang="en-US" sz="16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EARL JEROME ROCERO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EARL JEROME ROCERO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EARL JEROME ROCERO</a:t>
                      </a:r>
                    </a:p>
                    <a:p>
                      <a:endParaRPr lang="en-US" sz="16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EARL JEROME ROCERO</a:t>
                      </a:r>
                    </a:p>
                    <a:p>
                      <a:endParaRPr lang="en-US" sz="16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EARL JEROME ROCERO</a:t>
                      </a:r>
                    </a:p>
                    <a:p>
                      <a:endParaRPr lang="en-US" sz="16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EARL JEROME ROCERO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2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82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Enhancement of application, employment and payroll transactions</a:t>
            </a:r>
          </a:p>
          <a:p>
            <a:r>
              <a:rPr lang="en-US" sz="2800" dirty="0"/>
              <a:t>HRMS Features:</a:t>
            </a:r>
          </a:p>
          <a:p>
            <a:pPr lvl="1"/>
            <a:r>
              <a:rPr lang="en-US" sz="2400" dirty="0"/>
              <a:t>HR Management Module</a:t>
            </a:r>
          </a:p>
          <a:p>
            <a:pPr lvl="2"/>
            <a:r>
              <a:rPr lang="en-US" sz="2000" dirty="0"/>
              <a:t>Applicant Module</a:t>
            </a:r>
          </a:p>
          <a:p>
            <a:pPr lvl="2"/>
            <a:r>
              <a:rPr lang="en-US" sz="2000" dirty="0"/>
              <a:t>Job Vacancy Module</a:t>
            </a:r>
          </a:p>
          <a:p>
            <a:pPr lvl="2"/>
            <a:r>
              <a:rPr lang="en-US" sz="2000" dirty="0"/>
              <a:t>Employment Module</a:t>
            </a:r>
          </a:p>
          <a:p>
            <a:pPr lvl="1"/>
            <a:r>
              <a:rPr lang="en-US" sz="2400" dirty="0"/>
              <a:t>Payroll Module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364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SPECIFICATION CHECKLIST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804136"/>
              </p:ext>
            </p:extLst>
          </p:nvPr>
        </p:nvGraphicFramePr>
        <p:xfrm>
          <a:off x="0" y="1847868"/>
          <a:ext cx="12192000" cy="50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668">
                  <a:extLst>
                    <a:ext uri="{9D8B030D-6E8A-4147-A177-3AD203B41FA5}">
                      <a16:colId xmlns:a16="http://schemas.microsoft.com/office/drawing/2014/main" val="645585563"/>
                    </a:ext>
                  </a:extLst>
                </a:gridCol>
                <a:gridCol w="2954917">
                  <a:extLst>
                    <a:ext uri="{9D8B030D-6E8A-4147-A177-3AD203B41FA5}">
                      <a16:colId xmlns:a16="http://schemas.microsoft.com/office/drawing/2014/main" val="1495139420"/>
                    </a:ext>
                  </a:extLst>
                </a:gridCol>
                <a:gridCol w="770848">
                  <a:extLst>
                    <a:ext uri="{9D8B030D-6E8A-4147-A177-3AD203B41FA5}">
                      <a16:colId xmlns:a16="http://schemas.microsoft.com/office/drawing/2014/main" val="1194440026"/>
                    </a:ext>
                  </a:extLst>
                </a:gridCol>
                <a:gridCol w="685196">
                  <a:extLst>
                    <a:ext uri="{9D8B030D-6E8A-4147-A177-3AD203B41FA5}">
                      <a16:colId xmlns:a16="http://schemas.microsoft.com/office/drawing/2014/main" val="116483725"/>
                    </a:ext>
                  </a:extLst>
                </a:gridCol>
                <a:gridCol w="1875371">
                  <a:extLst>
                    <a:ext uri="{9D8B030D-6E8A-4147-A177-3AD203B41FA5}">
                      <a16:colId xmlns:a16="http://schemas.microsoft.com/office/drawing/2014/main" val="14823290"/>
                    </a:ext>
                  </a:extLst>
                </a:gridCol>
              </a:tblGrid>
              <a:tr h="443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ASSIGNED</a:t>
                      </a:r>
                      <a:r>
                        <a:rPr lang="en-US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07886"/>
                  </a:ext>
                </a:extLst>
              </a:tr>
              <a:tr h="456713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The</a:t>
                      </a:r>
                      <a:r>
                        <a:rPr lang="en-US" sz="2000" baseline="0" dirty="0"/>
                        <a:t> system must store millions of data.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/>
                        <a:t>The website must not exceed to display 100 of available jobs.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/>
                        <a:t>The uploading / sending process of applicant information and resume must not exceed 5 seconds.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/>
                        <a:t>The importing of employment, job vacancy, and biometrics to the system must not exceed 10 seconds.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/>
                        <a:t>The computation of payroll must be done within 20 – 30 seconds.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/>
                        <a:t>Generating process of payroll report and pay slip must not exceed 15 – 20 seconds.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Georgette</a:t>
                      </a:r>
                      <a:r>
                        <a:rPr lang="en-US" sz="1800" baseline="0" dirty="0"/>
                        <a:t> Dela Cuesta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Georgette</a:t>
                      </a:r>
                      <a:r>
                        <a:rPr lang="en-US" sz="1800" baseline="0" dirty="0"/>
                        <a:t> Dela Cuesta</a:t>
                      </a:r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Georgette</a:t>
                      </a:r>
                      <a:r>
                        <a:rPr lang="en-US" sz="1800" baseline="0" dirty="0"/>
                        <a:t> Dela Cuesta</a:t>
                      </a:r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Georgette</a:t>
                      </a:r>
                      <a:r>
                        <a:rPr lang="en-US" sz="1800" baseline="0" dirty="0"/>
                        <a:t> Dela Cuesta</a:t>
                      </a:r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Georgette</a:t>
                      </a:r>
                      <a:r>
                        <a:rPr lang="en-US" sz="1800" baseline="0" dirty="0"/>
                        <a:t> Dela Cuesta</a:t>
                      </a:r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Georgette</a:t>
                      </a:r>
                      <a:r>
                        <a:rPr lang="en-US" sz="1800" baseline="0" dirty="0"/>
                        <a:t> Dela Cuesta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2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409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SPECIFICATION CHECKLIST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973939"/>
              </p:ext>
            </p:extLst>
          </p:nvPr>
        </p:nvGraphicFramePr>
        <p:xfrm>
          <a:off x="0" y="1847868"/>
          <a:ext cx="12192000" cy="50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668">
                  <a:extLst>
                    <a:ext uri="{9D8B030D-6E8A-4147-A177-3AD203B41FA5}">
                      <a16:colId xmlns:a16="http://schemas.microsoft.com/office/drawing/2014/main" val="645585563"/>
                    </a:ext>
                  </a:extLst>
                </a:gridCol>
                <a:gridCol w="2954917">
                  <a:extLst>
                    <a:ext uri="{9D8B030D-6E8A-4147-A177-3AD203B41FA5}">
                      <a16:colId xmlns:a16="http://schemas.microsoft.com/office/drawing/2014/main" val="1495139420"/>
                    </a:ext>
                  </a:extLst>
                </a:gridCol>
                <a:gridCol w="770848">
                  <a:extLst>
                    <a:ext uri="{9D8B030D-6E8A-4147-A177-3AD203B41FA5}">
                      <a16:colId xmlns:a16="http://schemas.microsoft.com/office/drawing/2014/main" val="1194440026"/>
                    </a:ext>
                  </a:extLst>
                </a:gridCol>
                <a:gridCol w="685196">
                  <a:extLst>
                    <a:ext uri="{9D8B030D-6E8A-4147-A177-3AD203B41FA5}">
                      <a16:colId xmlns:a16="http://schemas.microsoft.com/office/drawing/2014/main" val="116483725"/>
                    </a:ext>
                  </a:extLst>
                </a:gridCol>
                <a:gridCol w="1875371">
                  <a:extLst>
                    <a:ext uri="{9D8B030D-6E8A-4147-A177-3AD203B41FA5}">
                      <a16:colId xmlns:a16="http://schemas.microsoft.com/office/drawing/2014/main" val="14823290"/>
                    </a:ext>
                  </a:extLst>
                </a:gridCol>
              </a:tblGrid>
              <a:tr h="443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ASSIGNED</a:t>
                      </a:r>
                      <a:r>
                        <a:rPr lang="en-US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07886"/>
                  </a:ext>
                </a:extLst>
              </a:tr>
              <a:tr h="456713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The</a:t>
                      </a:r>
                      <a:r>
                        <a:rPr lang="en-US" sz="2400" baseline="0" dirty="0"/>
                        <a:t> system must provide logon security for both HR Admin and Accounting Admin.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400" baseline="0" dirty="0"/>
                        <a:t>The HR Admin can import/input, edit, archive, filter / sort the employment, applicant and vacant job details.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400" baseline="0" dirty="0"/>
                        <a:t>The Accounting Admin can import / input, edit, archive, filter / sort the biometrics, payroll reports, and pay slips.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CARLUCENNE LOPEZ</a:t>
                      </a:r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CARLUCENNE LOPEZ</a:t>
                      </a:r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CARLUCENNE LOPEZ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2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16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RELATED STUDY /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Global Data Systems</a:t>
            </a:r>
          </a:p>
          <a:p>
            <a:r>
              <a:rPr lang="en-US" sz="3200" dirty="0"/>
              <a:t>HRPayrollSystems.net</a:t>
            </a:r>
          </a:p>
        </p:txBody>
      </p:sp>
    </p:spTree>
    <p:extLst>
      <p:ext uri="{BB962C8B-B14F-4D97-AF65-F5344CB8AC3E}">
        <p14:creationId xmlns:p14="http://schemas.microsoft.com/office/powerpoint/2010/main" val="139247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AGENCY ORGANIZATIONAL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276470"/>
              </p:ext>
            </p:extLst>
          </p:nvPr>
        </p:nvGraphicFramePr>
        <p:xfrm>
          <a:off x="819149" y="2570205"/>
          <a:ext cx="10553700" cy="355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4141298054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55403938"/>
                    </a:ext>
                  </a:extLst>
                </a:gridCol>
              </a:tblGrid>
              <a:tr h="59312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64394"/>
                  </a:ext>
                </a:extLst>
              </a:tr>
              <a:tr h="593124"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  <a:r>
                        <a:rPr lang="en-US" baseline="0" dirty="0"/>
                        <a:t> T. </a:t>
                      </a:r>
                      <a:r>
                        <a:rPr lang="en-US" baseline="0" dirty="0" err="1"/>
                        <a:t>Lopena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Chairman</a:t>
                      </a:r>
                      <a:r>
                        <a:rPr lang="en-US" baseline="0" dirty="0"/>
                        <a:t> / Director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72765"/>
                  </a:ext>
                </a:extLst>
              </a:tr>
              <a:tr h="593124">
                <a:tc>
                  <a:txBody>
                    <a:bodyPr/>
                    <a:lstStyle/>
                    <a:p>
                      <a:r>
                        <a:rPr lang="en-US" dirty="0" err="1"/>
                        <a:t>Paciano</a:t>
                      </a:r>
                      <a:r>
                        <a:rPr lang="en-US" dirty="0"/>
                        <a:t> B. </a:t>
                      </a:r>
                      <a:r>
                        <a:rPr lang="en-US" dirty="0" err="1"/>
                        <a:t>Lopena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Vice</a:t>
                      </a:r>
                      <a:r>
                        <a:rPr lang="en-US" baseline="0" dirty="0"/>
                        <a:t> Chairman / President / Director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60790"/>
                  </a:ext>
                </a:extLst>
              </a:tr>
              <a:tr h="593124">
                <a:tc>
                  <a:txBody>
                    <a:bodyPr/>
                    <a:lstStyle/>
                    <a:p>
                      <a:r>
                        <a:rPr lang="en-US" dirty="0"/>
                        <a:t>Josefina T. </a:t>
                      </a:r>
                      <a:r>
                        <a:rPr lang="en-US" dirty="0" err="1"/>
                        <a:t>Lopena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Operations Manager / Director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191693"/>
                  </a:ext>
                </a:extLst>
              </a:tr>
              <a:tr h="593124">
                <a:tc>
                  <a:txBody>
                    <a:bodyPr/>
                    <a:lstStyle/>
                    <a:p>
                      <a:r>
                        <a:rPr lang="en-US" dirty="0"/>
                        <a:t>Jennifer O. </a:t>
                      </a:r>
                      <a:r>
                        <a:rPr lang="en-US" dirty="0" err="1"/>
                        <a:t>Gualberto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Corporate</a:t>
                      </a:r>
                      <a:r>
                        <a:rPr lang="en-US" baseline="0" dirty="0"/>
                        <a:t> Secretary / Director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84867"/>
                  </a:ext>
                </a:extLst>
              </a:tr>
              <a:tr h="593124">
                <a:tc>
                  <a:txBody>
                    <a:bodyPr/>
                    <a:lstStyle/>
                    <a:p>
                      <a:r>
                        <a:rPr lang="en-US" dirty="0"/>
                        <a:t>Arthur D. </a:t>
                      </a:r>
                      <a:r>
                        <a:rPr lang="en-US" dirty="0" err="1"/>
                        <a:t>Tacbas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96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0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ORGANIZATIONAL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739659"/>
            <a:ext cx="10571997" cy="3253367"/>
          </a:xfrm>
        </p:spPr>
      </p:pic>
    </p:spTree>
    <p:extLst>
      <p:ext uri="{BB962C8B-B14F-4D97-AF65-F5344CB8AC3E}">
        <p14:creationId xmlns:p14="http://schemas.microsoft.com/office/powerpoint/2010/main" val="366665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63351"/>
              </p:ext>
            </p:extLst>
          </p:nvPr>
        </p:nvGraphicFramePr>
        <p:xfrm>
          <a:off x="810000" y="2005090"/>
          <a:ext cx="10571998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999">
                  <a:extLst>
                    <a:ext uri="{9D8B030D-6E8A-4147-A177-3AD203B41FA5}">
                      <a16:colId xmlns:a16="http://schemas.microsoft.com/office/drawing/2014/main" val="481278580"/>
                    </a:ext>
                  </a:extLst>
                </a:gridCol>
                <a:gridCol w="5285999">
                  <a:extLst>
                    <a:ext uri="{9D8B030D-6E8A-4147-A177-3AD203B41FA5}">
                      <a16:colId xmlns:a16="http://schemas.microsoft.com/office/drawing/2014/main" val="2430043323"/>
                    </a:ext>
                  </a:extLst>
                </a:gridCol>
              </a:tblGrid>
              <a:tr h="293488">
                <a:tc>
                  <a:txBody>
                    <a:bodyPr/>
                    <a:lstStyle/>
                    <a:p>
                      <a:r>
                        <a:rPr lang="en-US" sz="1400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590152"/>
                  </a:ext>
                </a:extLst>
              </a:tr>
              <a:tr h="940769">
                <a:tc>
                  <a:txBody>
                    <a:bodyPr/>
                    <a:lstStyle/>
                    <a:p>
                      <a:r>
                        <a:rPr lang="en-US" sz="1400" dirty="0"/>
                        <a:t>Project</a:t>
                      </a:r>
                      <a:r>
                        <a:rPr lang="en-US" sz="1400" baseline="0" dirty="0"/>
                        <a:t>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Leads</a:t>
                      </a:r>
                      <a:r>
                        <a:rPr lang="en-US" sz="1400" baseline="0" dirty="0"/>
                        <a:t> and Manages the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Plans</a:t>
                      </a:r>
                      <a:r>
                        <a:rPr lang="en-US" sz="1400" baseline="0" dirty="0"/>
                        <a:t> the project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Assigns the roles and responsibilities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Monitors the project progress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37457"/>
                  </a:ext>
                </a:extLst>
              </a:tr>
              <a:tr h="940769">
                <a:tc>
                  <a:txBody>
                    <a:bodyPr/>
                    <a:lstStyle/>
                    <a:p>
                      <a:r>
                        <a:rPr lang="en-US" sz="1400" dirty="0"/>
                        <a:t>System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Analyzes</a:t>
                      </a:r>
                      <a:r>
                        <a:rPr lang="en-US" sz="1400" b="0" baseline="0" dirty="0"/>
                        <a:t> client’s business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/>
                        <a:t>Analyzes the project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/>
                        <a:t>Forecast project events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/>
                        <a:t>Analyzes the system structure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0121"/>
                  </a:ext>
                </a:extLst>
              </a:tr>
              <a:tr h="506568">
                <a:tc>
                  <a:txBody>
                    <a:bodyPr/>
                    <a:lstStyle/>
                    <a:p>
                      <a:r>
                        <a:rPr lang="en-US" sz="1400" dirty="0"/>
                        <a:t>System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Analyzes</a:t>
                      </a:r>
                      <a:r>
                        <a:rPr lang="en-US" sz="1400" baseline="0" dirty="0"/>
                        <a:t> the system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System Development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40655"/>
                  </a:ext>
                </a:extLst>
              </a:tr>
              <a:tr h="506568">
                <a:tc>
                  <a:txBody>
                    <a:bodyPr/>
                    <a:lstStyle/>
                    <a:p>
                      <a:r>
                        <a:rPr lang="en-US" sz="1400" dirty="0"/>
                        <a:t>System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Analyzes</a:t>
                      </a:r>
                      <a:r>
                        <a:rPr lang="en-US" sz="1400" baseline="0" dirty="0"/>
                        <a:t> the system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System Designing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02298"/>
                  </a:ext>
                </a:extLst>
              </a:tr>
              <a:tr h="940769">
                <a:tc>
                  <a:txBody>
                    <a:bodyPr/>
                    <a:lstStyle/>
                    <a:p>
                      <a:r>
                        <a:rPr lang="en-US" sz="1400" dirty="0"/>
                        <a:t>System Documenter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Project</a:t>
                      </a:r>
                      <a:r>
                        <a:rPr lang="en-US" sz="1400" baseline="0" dirty="0"/>
                        <a:t>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System Development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System Design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Test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508193"/>
                  </a:ext>
                </a:extLst>
              </a:tr>
              <a:tr h="506568">
                <a:tc>
                  <a:txBody>
                    <a:bodyPr/>
                    <a:lstStyle/>
                    <a:p>
                      <a:r>
                        <a:rPr lang="en-US" sz="1400" dirty="0"/>
                        <a:t>Quality Assurance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Create</a:t>
                      </a:r>
                      <a:r>
                        <a:rPr lang="en-US" sz="1400" baseline="0" dirty="0"/>
                        <a:t> Test Plan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Leads and Conducts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52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52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1793</TotalTime>
  <Words>2222</Words>
  <Application>Microsoft Office PowerPoint</Application>
  <PresentationFormat>Widescreen</PresentationFormat>
  <Paragraphs>557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Century Gothic</vt:lpstr>
      <vt:lpstr>Times New Roman</vt:lpstr>
      <vt:lpstr>Wingdings</vt:lpstr>
      <vt:lpstr>Wingdings 2</vt:lpstr>
      <vt:lpstr>Quotable</vt:lpstr>
      <vt:lpstr>Project A5MMS</vt:lpstr>
      <vt:lpstr>BUSINESS CASE</vt:lpstr>
      <vt:lpstr>PURPOSE</vt:lpstr>
      <vt:lpstr>PROJECT OVERVIEW </vt:lpstr>
      <vt:lpstr>OBJECTIVES OF THE PROPOSED SYSTEM</vt:lpstr>
      <vt:lpstr>REVIEW OF RELATED STUDY / SOFTWARE</vt:lpstr>
      <vt:lpstr>AGENCY ORGANIZATIONAL TABLE</vt:lpstr>
      <vt:lpstr>TEAM ORGANIZATIONAL CHART</vt:lpstr>
      <vt:lpstr>ROLES &amp; RESPONSIBILITIES</vt:lpstr>
      <vt:lpstr>GANTT CHART</vt:lpstr>
      <vt:lpstr>GANTT CHART</vt:lpstr>
      <vt:lpstr>Cost &amp; Benefit</vt:lpstr>
      <vt:lpstr>Cost &amp; Benefit</vt:lpstr>
      <vt:lpstr>Cost &amp; Benefit</vt:lpstr>
      <vt:lpstr>Cost &amp; Benefit</vt:lpstr>
      <vt:lpstr>SCOPE &amp; LIMITATIONS</vt:lpstr>
      <vt:lpstr>RISK MANAGEMENT</vt:lpstr>
      <vt:lpstr>SUCCESS FACTORS</vt:lpstr>
      <vt:lpstr>DIAGRAMS</vt:lpstr>
      <vt:lpstr>FUNCTIONAL DECOMPOSITION DIAGRAM</vt:lpstr>
      <vt:lpstr>CONTEXT DIAGRAM</vt:lpstr>
      <vt:lpstr>DATA FLOW DIAGRAM (DIAGRAM 0)</vt:lpstr>
      <vt:lpstr>ENTITY – RELATIONSHIP DIAGRAM</vt:lpstr>
      <vt:lpstr>PowerPoint Presentation</vt:lpstr>
      <vt:lpstr>USE CASE DIAGRAM</vt:lpstr>
      <vt:lpstr>USE CASE NARRATIVE</vt:lpstr>
      <vt:lpstr>USE CASE NARRATIVE</vt:lpstr>
      <vt:lpstr>USE CASE NARRATIVE</vt:lpstr>
      <vt:lpstr>USE CASE NARRATIVE</vt:lpstr>
      <vt:lpstr>USE CASE NARRATIVE</vt:lpstr>
      <vt:lpstr>USE CASE NARRATIVE</vt:lpstr>
      <vt:lpstr>USE CASE NARRATIVE</vt:lpstr>
      <vt:lpstr>USE CASE NARRATIVE</vt:lpstr>
      <vt:lpstr>USE CASE NARRATIVE</vt:lpstr>
      <vt:lpstr>OBJECT DIAGRAM</vt:lpstr>
      <vt:lpstr>SEQUENCE DIAGRAM (View Available Job List / Upload Resume)</vt:lpstr>
      <vt:lpstr>SEQUENCE DIAGRAM (HR Log In / Manage Applicant List / Download resume)</vt:lpstr>
      <vt:lpstr>SEQUENCE DIAGRAM (HR Log In / Manage Job Vacant Details)</vt:lpstr>
      <vt:lpstr>SEQUENCE DIAGRAM (HR Log In / Manage Employment Details)</vt:lpstr>
      <vt:lpstr>SEQUENCE DIAGRAM (Accounting Log In / Import Biometric Data / Manage Payroll)</vt:lpstr>
      <vt:lpstr>STATE TRANSITION DIAGRAM (Admin Accounts)</vt:lpstr>
      <vt:lpstr>STATE TRANSITION DIAGRAM (Biometrics)</vt:lpstr>
      <vt:lpstr>STATE TRANSITION DIAGRAM (Resume)</vt:lpstr>
      <vt:lpstr>STATE TRANSITION DIAGRAM (Applicant List)</vt:lpstr>
      <vt:lpstr>STATE TRANSITION DIAGRAM (Pay Slip)</vt:lpstr>
      <vt:lpstr>ACTIVITY DIAGRAM</vt:lpstr>
      <vt:lpstr>SOFTWARE REQUIREMENTS SPECIFICATION CHECKLIST</vt:lpstr>
      <vt:lpstr>SOFTWARE REQUIREMENTS SPECIFICATION CHECKLIST</vt:lpstr>
      <vt:lpstr>SOFTWARE REQUIREMENTS SPECIFICATION CHECKLIST</vt:lpstr>
      <vt:lpstr>SOFTWARE REQUIREMENTS SPECIFICATION CHECKLIST</vt:lpstr>
      <vt:lpstr>SOFTWARE REQUIREMENTS SPECIFICATION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A5MMS</dc:title>
  <dc:creator>jocelyn</dc:creator>
  <cp:lastModifiedBy>jocelyn</cp:lastModifiedBy>
  <cp:revision>108</cp:revision>
  <dcterms:created xsi:type="dcterms:W3CDTF">2016-10-29T04:12:38Z</dcterms:created>
  <dcterms:modified xsi:type="dcterms:W3CDTF">2016-11-14T06:26:05Z</dcterms:modified>
</cp:coreProperties>
</file>