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8" r:id="rId2"/>
    <p:sldId id="302" r:id="rId3"/>
    <p:sldId id="333" r:id="rId4"/>
    <p:sldId id="335" r:id="rId5"/>
    <p:sldId id="336" r:id="rId6"/>
    <p:sldId id="337" r:id="rId7"/>
    <p:sldId id="334" r:id="rId8"/>
    <p:sldId id="338" r:id="rId9"/>
    <p:sldId id="339" r:id="rId10"/>
    <p:sldId id="328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6"/>
    <p:restoredTop sz="94737"/>
  </p:normalViewPr>
  <p:slideViewPr>
    <p:cSldViewPr>
      <p:cViewPr varScale="1">
        <p:scale>
          <a:sx n="81" d="100"/>
          <a:sy n="81" d="100"/>
        </p:scale>
        <p:origin x="9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576FA-910F-4523-9BAA-6AE953086850}" type="datetimeFigureOut">
              <a:rPr lang="en-PH" smtClean="0"/>
              <a:pPr/>
              <a:t>04/07/2018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B4B44-2A25-4CF3-90F5-876C7608197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591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3276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618E7-E456-422D-90B1-6E8E0DFD88E0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1678-E028-4325-96DB-A5B02AB44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C021E-4FBD-409D-A3FF-6FB681BC3155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1A389-1FEB-4A0E-9B93-C9ED12796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31CA8-F622-45D8-A349-EA9D4B67FB26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83924-4C22-4AD2-A059-342C01D56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001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2819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C15F6-ACF4-40E9-9F68-3D01C1A58297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58287-6EF4-4461-9F8F-C9347C5F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3DB66-0AB0-44C4-999E-517BD3EE7572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FDD64-7915-4A6F-BAF3-E549C1854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FFC9-618D-48FB-A6D0-4998A60983BD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A7631-5461-4633-A255-941632E0A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51D00-D7CA-4B58-8B9E-29099265EFF4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C221-F27D-4B71-A3FD-83E57B96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CB38E-1AE0-4175-8211-2C35B9496307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EF822-EA55-475C-9C0D-D7AD16CF0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C8FD8-2193-4376-9522-761FBFD1AF02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96513-2D8A-4C24-8F9E-273B5C6B4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72913-A6A1-4828-B180-C0220F2F6B67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8A406-DDEE-4BDC-8BD4-01A3D7C55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29C74-36E0-4659-9043-74B5AC1FAE39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2CE83-79EE-4E9D-B808-8799E6CE2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819401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C6986F-B8E3-453C-A890-704E46CAB1FD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326563-3C23-47E7-A212-C1E5C9224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SoE Logo.jpg"/>
          <p:cNvPicPr>
            <a:picLocks noGrp="1" noChangeAspect="1"/>
          </p:cNvPicPr>
          <p:nvPr isPhoto="1"/>
        </p:nvPicPr>
        <p:blipFill>
          <a:blip r:embed="rId14" cstate="print">
            <a:lum/>
          </a:blip>
          <a:stretch>
            <a:fillRect/>
          </a:stretch>
        </p:blipFill>
        <p:spPr>
          <a:xfrm>
            <a:off x="0" y="0"/>
            <a:ext cx="914400" cy="12207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913573"/>
            <a:ext cx="7772400" cy="1752600"/>
          </a:xfrm>
        </p:spPr>
        <p:txBody>
          <a:bodyPr/>
          <a:lstStyle/>
          <a:p>
            <a:pPr algn="ctr"/>
            <a:r>
              <a:rPr lang="en-US" sz="3600" dirty="0"/>
              <a:t>Academic and Curricular advising Management System</a:t>
            </a:r>
            <a:br>
              <a:rPr lang="en-US" dirty="0"/>
            </a:br>
            <a:r>
              <a:rPr lang="en-US" sz="2400" dirty="0"/>
              <a:t>ACAMS system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58FB9-D819-4C22-B857-96D07BC3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505200"/>
            <a:ext cx="7772400" cy="2338387"/>
          </a:xfrm>
        </p:spPr>
        <p:txBody>
          <a:bodyPr/>
          <a:lstStyle/>
          <a:p>
            <a:pPr algn="ctr"/>
            <a:r>
              <a:rPr lang="en-US" sz="1800" b="1" dirty="0">
                <a:sym typeface="Wingdings" panose="05000000000000000000" pitchFamily="2" charset="2"/>
              </a:rPr>
              <a:t>Alejandro, Rosemarie</a:t>
            </a:r>
          </a:p>
          <a:p>
            <a:pPr algn="ctr"/>
            <a:r>
              <a:rPr lang="en-US" sz="1800" b="1" dirty="0" err="1">
                <a:sym typeface="Wingdings" panose="05000000000000000000" pitchFamily="2" charset="2"/>
              </a:rPr>
              <a:t>Gecale</a:t>
            </a:r>
            <a:r>
              <a:rPr lang="en-US" sz="1800" b="1" dirty="0">
                <a:sym typeface="Wingdings" panose="05000000000000000000" pitchFamily="2" charset="2"/>
              </a:rPr>
              <a:t>, Gerald Matthew</a:t>
            </a:r>
          </a:p>
          <a:p>
            <a:pPr algn="ctr"/>
            <a:r>
              <a:rPr lang="en-US" sz="1800" b="1" dirty="0">
                <a:sym typeface="Wingdings" panose="05000000000000000000" pitchFamily="2" charset="2"/>
              </a:rPr>
              <a:t>Manongsong, Shella Mae</a:t>
            </a:r>
          </a:p>
          <a:p>
            <a:pPr algn="ctr"/>
            <a:r>
              <a:rPr lang="en-US" sz="1800" b="1" dirty="0">
                <a:sym typeface="Wingdings" panose="05000000000000000000" pitchFamily="2" charset="2"/>
              </a:rPr>
              <a:t>Marinda, Hamill </a:t>
            </a:r>
            <a:r>
              <a:rPr lang="en-US" sz="1800" b="1" dirty="0" err="1">
                <a:sym typeface="Wingdings" panose="05000000000000000000" pitchFamily="2" charset="2"/>
              </a:rPr>
              <a:t>Jhon</a:t>
            </a:r>
            <a:endParaRPr lang="en-US" sz="1800" b="1" dirty="0">
              <a:sym typeface="Wingdings" panose="05000000000000000000" pitchFamily="2" charset="2"/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Adviser and Client:</a:t>
            </a:r>
            <a:r>
              <a:rPr lang="en-US" sz="1800" dirty="0">
                <a:solidFill>
                  <a:schemeClr val="tx1"/>
                </a:solidFill>
              </a:rPr>
              <a:t> Engr. Stanley Glenn </a:t>
            </a:r>
            <a:r>
              <a:rPr lang="en-US" sz="1800" dirty="0" err="1">
                <a:solidFill>
                  <a:schemeClr val="tx1"/>
                </a:solidFill>
              </a:rPr>
              <a:t>Brucal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D4F1C-5444-48A5-BA30-92574873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9" b="89844" l="8594" r="93750">
                        <a14:foregroundMark x1="58594" y1="41406" x2="58594" y2="41406"/>
                        <a14:foregroundMark x1="48438" y1="43750" x2="48438" y2="43750"/>
                        <a14:foregroundMark x1="50781" y1="23438" x2="50781" y2="23438"/>
                        <a14:foregroundMark x1="66406" y1="36719" x2="66406" y2="36719"/>
                        <a14:foregroundMark x1="64063" y1="44531" x2="64063" y2="44531"/>
                        <a14:foregroundMark x1="70313" y1="53125" x2="70313" y2="53125"/>
                        <a14:foregroundMark x1="75000" y1="64844" x2="75000" y2="64844"/>
                        <a14:foregroundMark x1="57813" y1="67188" x2="57813" y2="67188"/>
                        <a14:foregroundMark x1="74219" y1="27344" x2="74219" y2="27344"/>
                        <a14:foregroundMark x1="73438" y1="23438" x2="73438" y2="23438"/>
                        <a14:foregroundMark x1="75781" y1="32813" x2="75781" y2="32813"/>
                        <a14:foregroundMark x1="45313" y1="66406" x2="45313" y2="66406"/>
                        <a14:foregroundMark x1="57813" y1="6250" x2="57813" y2="6250"/>
                        <a14:foregroundMark x1="48438" y1="5469" x2="48438" y2="5469"/>
                        <a14:foregroundMark x1="89063" y1="54688" x2="89063" y2="54688"/>
                        <a14:foregroundMark x1="39844" y1="86719" x2="39844" y2="86719"/>
                        <a14:foregroundMark x1="37500" y1="41406" x2="37500" y2="41406"/>
                        <a14:foregroundMark x1="85938" y1="71875" x2="85938" y2="71875"/>
                        <a14:foregroundMark x1="82031" y1="75781" x2="82031" y2="75781"/>
                        <a14:foregroundMark x1="92188" y1="53906" x2="92188" y2="53906"/>
                        <a14:foregroundMark x1="90625" y1="61719" x2="90625" y2="61719"/>
                        <a14:foregroundMark x1="93750" y1="45313" x2="93750" y2="45313"/>
                        <a14:foregroundMark x1="61719" y1="88281" x2="61719" y2="88281"/>
                        <a14:foregroundMark x1="51563" y1="89844" x2="51563" y2="89844"/>
                        <a14:foregroundMark x1="8594" y1="43750" x2="8594" y2="43750"/>
                        <a14:foregroundMark x1="26563" y1="56250" x2="26563" y2="56250"/>
                        <a14:foregroundMark x1="76563" y1="44531" x2="76563" y2="44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0" y="487680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6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762000"/>
          </a:xfrm>
        </p:spPr>
        <p:txBody>
          <a:bodyPr/>
          <a:lstStyle/>
          <a:p>
            <a:pPr algn="ctr"/>
            <a:r>
              <a:rPr lang="en-US" sz="4400" dirty="0"/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7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001000" cy="1143000"/>
          </a:xfrm>
        </p:spPr>
        <p:txBody>
          <a:bodyPr/>
          <a:lstStyle/>
          <a:p>
            <a:r>
              <a:rPr lang="en-PH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0"/>
            <a:ext cx="7999828" cy="4114800"/>
          </a:xfrm>
        </p:spPr>
        <p:txBody>
          <a:bodyPr/>
          <a:lstStyle/>
          <a:p>
            <a:r>
              <a:rPr lang="en-PH" sz="2800" dirty="0"/>
              <a:t>MODULE ACCESS LEVEL</a:t>
            </a:r>
          </a:p>
          <a:p>
            <a:r>
              <a:rPr lang="en-PH" sz="2800" dirty="0"/>
              <a:t>WEB-BASED</a:t>
            </a:r>
          </a:p>
          <a:p>
            <a:r>
              <a:rPr lang="en-PH" sz="2800" dirty="0"/>
              <a:t>LOG IN</a:t>
            </a:r>
          </a:p>
          <a:p>
            <a:r>
              <a:rPr lang="en-PH" sz="2800" dirty="0"/>
              <a:t>IMPORT</a:t>
            </a:r>
          </a:p>
          <a:p>
            <a:r>
              <a:rPr lang="en-PH" sz="2800" dirty="0"/>
              <a:t>REGISTRATION</a:t>
            </a:r>
          </a:p>
          <a:p>
            <a:r>
              <a:rPr lang="en-PH" sz="2800" dirty="0"/>
              <a:t>CASE ACCESS LEVEL</a:t>
            </a:r>
          </a:p>
          <a:p>
            <a:r>
              <a:rPr lang="en-PH" sz="2800" dirty="0"/>
              <a:t>CASE</a:t>
            </a:r>
          </a:p>
          <a:p>
            <a:r>
              <a:rPr lang="en-PH" sz="2800" dirty="0"/>
              <a:t>REPORT</a:t>
            </a:r>
          </a:p>
          <a:p>
            <a:pPr lvl="1"/>
            <a:endParaRPr lang="en-PH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4C587F-19A0-4DDE-9F5F-559FE5EC1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97752"/>
              </p:ext>
            </p:extLst>
          </p:nvPr>
        </p:nvGraphicFramePr>
        <p:xfrm>
          <a:off x="2599947" y="1008717"/>
          <a:ext cx="6401549" cy="422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70">
                  <a:extLst>
                    <a:ext uri="{9D8B030D-6E8A-4147-A177-3AD203B41FA5}">
                      <a16:colId xmlns:a16="http://schemas.microsoft.com/office/drawing/2014/main" val="1174649871"/>
                    </a:ext>
                  </a:extLst>
                </a:gridCol>
                <a:gridCol w="791418">
                  <a:extLst>
                    <a:ext uri="{9D8B030D-6E8A-4147-A177-3AD203B41FA5}">
                      <a16:colId xmlns:a16="http://schemas.microsoft.com/office/drawing/2014/main" val="929984994"/>
                    </a:ext>
                  </a:extLst>
                </a:gridCol>
                <a:gridCol w="1595961">
                  <a:extLst>
                    <a:ext uri="{9D8B030D-6E8A-4147-A177-3AD203B41FA5}">
                      <a16:colId xmlns:a16="http://schemas.microsoft.com/office/drawing/2014/main" val="2813673018"/>
                    </a:ext>
                  </a:extLst>
                </a:gridCol>
                <a:gridCol w="758898">
                  <a:extLst>
                    <a:ext uri="{9D8B030D-6E8A-4147-A177-3AD203B41FA5}">
                      <a16:colId xmlns:a16="http://schemas.microsoft.com/office/drawing/2014/main" val="2791400418"/>
                    </a:ext>
                  </a:extLst>
                </a:gridCol>
                <a:gridCol w="1069902">
                  <a:extLst>
                    <a:ext uri="{9D8B030D-6E8A-4147-A177-3AD203B41FA5}">
                      <a16:colId xmlns:a16="http://schemas.microsoft.com/office/drawing/2014/main" val="413768353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52934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417470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/>
                        <a:t>Executive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78206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/>
                        <a:t>Program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84263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/>
                        <a:t>Adviser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1505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92514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3766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2524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E4B9209-19CD-49CC-93E8-348742E725A9}"/>
              </a:ext>
            </a:extLst>
          </p:cNvPr>
          <p:cNvSpPr txBox="1"/>
          <p:nvPr/>
        </p:nvSpPr>
        <p:spPr>
          <a:xfrm>
            <a:off x="1981950" y="241011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MODULE ACCESS LEVEL</a:t>
            </a:r>
            <a:endParaRPr lang="en-US" sz="3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43885A-1DDC-4A9D-A60B-87F16873B065}"/>
              </a:ext>
            </a:extLst>
          </p:cNvPr>
          <p:cNvCxnSpPr>
            <a:cxnSpLocks/>
          </p:cNvCxnSpPr>
          <p:nvPr/>
        </p:nvCxnSpPr>
        <p:spPr>
          <a:xfrm>
            <a:off x="2438400" y="58080"/>
            <a:ext cx="0" cy="5656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4B4008D-F361-45C6-9355-C3FBC6141CEE}"/>
              </a:ext>
            </a:extLst>
          </p:cNvPr>
          <p:cNvSpPr/>
          <p:nvPr/>
        </p:nvSpPr>
        <p:spPr>
          <a:xfrm>
            <a:off x="152400" y="1295400"/>
            <a:ext cx="22105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800" b="1" dirty="0"/>
              <a:t>MODULE ACCESS LEVEL</a:t>
            </a:r>
          </a:p>
          <a:p>
            <a:r>
              <a:rPr lang="en-PH" sz="2400" dirty="0"/>
              <a:t>WEB-BASED</a:t>
            </a:r>
          </a:p>
          <a:p>
            <a:r>
              <a:rPr lang="en-PH" sz="2400" dirty="0"/>
              <a:t>LOG IN</a:t>
            </a:r>
          </a:p>
          <a:p>
            <a:r>
              <a:rPr lang="en-PH" sz="2400" dirty="0"/>
              <a:t>IMPORT</a:t>
            </a:r>
          </a:p>
          <a:p>
            <a:r>
              <a:rPr lang="en-PH" sz="2400" dirty="0"/>
              <a:t>REGISTRATION</a:t>
            </a:r>
          </a:p>
          <a:p>
            <a:r>
              <a:rPr lang="en-PH" sz="2400" dirty="0"/>
              <a:t>CASE ACCESS LEVEL</a:t>
            </a:r>
          </a:p>
          <a:p>
            <a:r>
              <a:rPr lang="en-PH" sz="2400" dirty="0"/>
              <a:t>CASE</a:t>
            </a:r>
          </a:p>
          <a:p>
            <a:r>
              <a:rPr lang="en-PH" sz="2400" dirty="0"/>
              <a:t>REPORT</a:t>
            </a:r>
          </a:p>
          <a:p>
            <a:pPr lvl="1"/>
            <a:endParaRPr lang="en-PH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A252A9D-7F32-400A-9116-55C2E5F87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66" y="1752018"/>
            <a:ext cx="480012" cy="4077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A700C3-8E4C-4613-BACE-2CC39CE7C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66" y="2388325"/>
            <a:ext cx="480012" cy="4077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9AC9CA-0C93-4C61-823D-B299E2A0E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75" y="2969718"/>
            <a:ext cx="480012" cy="4077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982CDBA-20C4-4B9D-B7E2-6CAF5DDE5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57" y="3560005"/>
            <a:ext cx="480012" cy="4077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B33224-9418-4447-BEDC-809ED029A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66" y="4140925"/>
            <a:ext cx="480012" cy="4077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A7D175F-3EFF-4033-944A-7BCCDBAD01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66" y="4684455"/>
            <a:ext cx="480012" cy="4077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54F2C9-EFF9-4B66-A8F4-86A7A58A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674325"/>
            <a:ext cx="480012" cy="4077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6CDD28F-6D18-43C6-9682-403943C35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018"/>
            <a:ext cx="480012" cy="4077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0541740-CE40-4190-985D-B18A80DB2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88325"/>
            <a:ext cx="480012" cy="4077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09F61F1-2BFC-4282-94FC-17B44BFE68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9" y="2971218"/>
            <a:ext cx="480012" cy="4077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C34417-E8B1-4E1D-9483-7A4CB4DF1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579406"/>
            <a:ext cx="480012" cy="4077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179E571-45FD-4337-8A07-1D0C03EF4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64725"/>
            <a:ext cx="480012" cy="4077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90BBF0C-B86D-41D7-90A4-CA1393B2B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73" y="1748021"/>
            <a:ext cx="480012" cy="4077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6A25E9-9347-48D2-9AA3-B7753AE3A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88" y="2362713"/>
            <a:ext cx="480012" cy="4077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F76A33-1FCF-4455-8FBF-EB3D8D348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40925"/>
            <a:ext cx="480012" cy="4077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F8B9591-8655-4F5D-85A1-7088D5C4A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88" y="2394288"/>
            <a:ext cx="480012" cy="4077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D6C5BC6-1011-40C8-A049-E790CC2B1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51" y="1811175"/>
            <a:ext cx="480012" cy="4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7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E4B9209-19CD-49CC-93E8-348742E725A9}"/>
              </a:ext>
            </a:extLst>
          </p:cNvPr>
          <p:cNvSpPr txBox="1"/>
          <p:nvPr/>
        </p:nvSpPr>
        <p:spPr>
          <a:xfrm>
            <a:off x="1905000" y="241011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LOG IN</a:t>
            </a:r>
            <a:endParaRPr 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8CCD09-B4ED-4158-AC30-674AD917FCB2}"/>
              </a:ext>
            </a:extLst>
          </p:cNvPr>
          <p:cNvCxnSpPr>
            <a:cxnSpLocks/>
          </p:cNvCxnSpPr>
          <p:nvPr/>
        </p:nvCxnSpPr>
        <p:spPr>
          <a:xfrm>
            <a:off x="2438400" y="58080"/>
            <a:ext cx="0" cy="5656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384EC1E-F817-4A60-9718-CB250AD593B3}"/>
              </a:ext>
            </a:extLst>
          </p:cNvPr>
          <p:cNvSpPr/>
          <p:nvPr/>
        </p:nvSpPr>
        <p:spPr>
          <a:xfrm>
            <a:off x="152400" y="1295400"/>
            <a:ext cx="22105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MODULE ACCESS LEVEL</a:t>
            </a:r>
          </a:p>
          <a:p>
            <a:r>
              <a:rPr lang="en-PH" sz="2400" dirty="0"/>
              <a:t>WEB-BASED</a:t>
            </a:r>
          </a:p>
          <a:p>
            <a:r>
              <a:rPr lang="en-PH" sz="2800" b="1" dirty="0"/>
              <a:t>LOG IN</a:t>
            </a:r>
          </a:p>
          <a:p>
            <a:r>
              <a:rPr lang="en-PH" sz="2400" dirty="0"/>
              <a:t>IMPORT</a:t>
            </a:r>
          </a:p>
          <a:p>
            <a:r>
              <a:rPr lang="en-PH" sz="2400" dirty="0"/>
              <a:t>REGISTRATION</a:t>
            </a:r>
          </a:p>
          <a:p>
            <a:r>
              <a:rPr lang="en-PH" sz="2400" dirty="0"/>
              <a:t>CASE ACCESS LEVEL</a:t>
            </a:r>
          </a:p>
          <a:p>
            <a:r>
              <a:rPr lang="en-PH" sz="2400" dirty="0"/>
              <a:t>CASE</a:t>
            </a:r>
          </a:p>
          <a:p>
            <a:r>
              <a:rPr lang="en-PH" sz="2400" dirty="0"/>
              <a:t>REPORT</a:t>
            </a:r>
          </a:p>
          <a:p>
            <a:pPr lvl="1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7214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E4B9209-19CD-49CC-93E8-348742E725A9}"/>
              </a:ext>
            </a:extLst>
          </p:cNvPr>
          <p:cNvSpPr txBox="1"/>
          <p:nvPr/>
        </p:nvSpPr>
        <p:spPr>
          <a:xfrm>
            <a:off x="1905000" y="241011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IMPORT</a:t>
            </a:r>
            <a:endParaRPr 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36CB9F-845F-45B8-A650-582CE7A28752}"/>
              </a:ext>
            </a:extLst>
          </p:cNvPr>
          <p:cNvCxnSpPr>
            <a:cxnSpLocks/>
          </p:cNvCxnSpPr>
          <p:nvPr/>
        </p:nvCxnSpPr>
        <p:spPr>
          <a:xfrm>
            <a:off x="2438400" y="58080"/>
            <a:ext cx="0" cy="5656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CA0B66-9D08-48EF-8071-D0BBC4E02121}"/>
              </a:ext>
            </a:extLst>
          </p:cNvPr>
          <p:cNvSpPr/>
          <p:nvPr/>
        </p:nvSpPr>
        <p:spPr>
          <a:xfrm>
            <a:off x="152400" y="1295400"/>
            <a:ext cx="22105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MODULE ACCESS LEVEL</a:t>
            </a:r>
          </a:p>
          <a:p>
            <a:r>
              <a:rPr lang="en-PH" sz="2400" dirty="0"/>
              <a:t>WEB-BASED</a:t>
            </a:r>
          </a:p>
          <a:p>
            <a:r>
              <a:rPr lang="en-PH" sz="2400" dirty="0"/>
              <a:t>LOG IN</a:t>
            </a:r>
          </a:p>
          <a:p>
            <a:r>
              <a:rPr lang="en-PH" sz="2800" b="1" dirty="0"/>
              <a:t>IMPORT</a:t>
            </a:r>
            <a:endParaRPr lang="en-PH" sz="2400" b="1" dirty="0"/>
          </a:p>
          <a:p>
            <a:r>
              <a:rPr lang="en-PH" sz="2400" dirty="0"/>
              <a:t>REGISTRATION</a:t>
            </a:r>
          </a:p>
          <a:p>
            <a:r>
              <a:rPr lang="en-PH" sz="2400" dirty="0"/>
              <a:t>CASE ACCESS LEVEL</a:t>
            </a:r>
          </a:p>
          <a:p>
            <a:r>
              <a:rPr lang="en-PH" sz="2400" dirty="0"/>
              <a:t>CASE</a:t>
            </a:r>
          </a:p>
          <a:p>
            <a:r>
              <a:rPr lang="en-PH" sz="2400" dirty="0"/>
              <a:t>REPORT</a:t>
            </a:r>
          </a:p>
          <a:p>
            <a:pPr lvl="1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82977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E4B9209-19CD-49CC-93E8-348742E725A9}"/>
              </a:ext>
            </a:extLst>
          </p:cNvPr>
          <p:cNvSpPr txBox="1"/>
          <p:nvPr/>
        </p:nvSpPr>
        <p:spPr>
          <a:xfrm>
            <a:off x="1905000" y="241011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REGISTRATION</a:t>
            </a:r>
            <a:endParaRPr 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4D7AAF-08DE-4753-86C2-5EB4245EBD20}"/>
              </a:ext>
            </a:extLst>
          </p:cNvPr>
          <p:cNvCxnSpPr>
            <a:cxnSpLocks/>
          </p:cNvCxnSpPr>
          <p:nvPr/>
        </p:nvCxnSpPr>
        <p:spPr>
          <a:xfrm>
            <a:off x="2438400" y="58080"/>
            <a:ext cx="0" cy="5656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921F9A-0248-4C33-B5EA-71D1DED1EA5A}"/>
              </a:ext>
            </a:extLst>
          </p:cNvPr>
          <p:cNvSpPr/>
          <p:nvPr/>
        </p:nvSpPr>
        <p:spPr>
          <a:xfrm>
            <a:off x="152400" y="1295400"/>
            <a:ext cx="2514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MODULE ACCESS LEVEL</a:t>
            </a:r>
          </a:p>
          <a:p>
            <a:r>
              <a:rPr lang="en-PH" sz="2400" dirty="0"/>
              <a:t>WEB-BASED</a:t>
            </a:r>
          </a:p>
          <a:p>
            <a:r>
              <a:rPr lang="en-PH" sz="2400" dirty="0"/>
              <a:t>LOG IN</a:t>
            </a:r>
          </a:p>
          <a:p>
            <a:r>
              <a:rPr lang="en-PH" sz="2400" dirty="0"/>
              <a:t>IMPORT</a:t>
            </a:r>
          </a:p>
          <a:p>
            <a:r>
              <a:rPr lang="en-PH" sz="2800" b="1" dirty="0"/>
              <a:t>REGISTRATION</a:t>
            </a:r>
            <a:endParaRPr lang="en-PH" sz="2400" b="1" dirty="0"/>
          </a:p>
          <a:p>
            <a:r>
              <a:rPr lang="en-PH" sz="2400" dirty="0"/>
              <a:t>CASE ACCESS LEVEL</a:t>
            </a:r>
          </a:p>
          <a:p>
            <a:r>
              <a:rPr lang="en-PH" sz="2400" dirty="0"/>
              <a:t>CASE</a:t>
            </a:r>
          </a:p>
          <a:p>
            <a:r>
              <a:rPr lang="en-PH" sz="2400" dirty="0"/>
              <a:t>REPORT</a:t>
            </a:r>
          </a:p>
          <a:p>
            <a:pPr lvl="1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7944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E4B9209-19CD-49CC-93E8-348742E725A9}"/>
              </a:ext>
            </a:extLst>
          </p:cNvPr>
          <p:cNvSpPr txBox="1"/>
          <p:nvPr/>
        </p:nvSpPr>
        <p:spPr>
          <a:xfrm>
            <a:off x="1809035" y="381000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CASE ACCESS LEVEL</a:t>
            </a:r>
            <a:endParaRPr lang="en-US" sz="3200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A6911F3-BF5C-4083-81C8-41AA5D962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42708"/>
              </p:ext>
            </p:extLst>
          </p:nvPr>
        </p:nvGraphicFramePr>
        <p:xfrm>
          <a:off x="2819400" y="1219200"/>
          <a:ext cx="5853744" cy="411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709">
                  <a:extLst>
                    <a:ext uri="{9D8B030D-6E8A-4147-A177-3AD203B41FA5}">
                      <a16:colId xmlns:a16="http://schemas.microsoft.com/office/drawing/2014/main" val="3062026976"/>
                    </a:ext>
                  </a:extLst>
                </a:gridCol>
                <a:gridCol w="3794035">
                  <a:extLst>
                    <a:ext uri="{9D8B030D-6E8A-4147-A177-3AD203B41FA5}">
                      <a16:colId xmlns:a16="http://schemas.microsoft.com/office/drawing/2014/main" val="1905483450"/>
                    </a:ext>
                  </a:extLst>
                </a:gridCol>
              </a:tblGrid>
              <a:tr h="587425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  <a:r>
                        <a:rPr lang="en-US" sz="2400" baseline="0" dirty="0"/>
                        <a:t> ROLE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  <a:r>
                        <a:rPr lang="en-US" sz="2400" baseline="0" dirty="0"/>
                        <a:t> LEVEL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32317"/>
                  </a:ext>
                </a:extLst>
              </a:tr>
              <a:tr h="587425">
                <a:tc>
                  <a:txBody>
                    <a:bodyPr/>
                    <a:lstStyle/>
                    <a:p>
                      <a:r>
                        <a:rPr lang="en-US" dirty="0"/>
                        <a:t>Executive</a:t>
                      </a:r>
                      <a:r>
                        <a:rPr lang="en-US" baseline="0" dirty="0"/>
                        <a:t>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30402"/>
                  </a:ext>
                </a:extLst>
              </a:tr>
              <a:tr h="587425">
                <a:tc>
                  <a:txBody>
                    <a:bodyPr/>
                    <a:lstStyle/>
                    <a:p>
                      <a:r>
                        <a:rPr lang="en-US" dirty="0"/>
                        <a:t>Program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 under program handled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83487"/>
                  </a:ext>
                </a:extLst>
              </a:tr>
              <a:tr h="587425">
                <a:tc>
                  <a:txBody>
                    <a:bodyPr/>
                    <a:lstStyle/>
                    <a:p>
                      <a:r>
                        <a:rPr lang="en-US" dirty="0"/>
                        <a:t>Adviser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 under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assigned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3520"/>
                  </a:ext>
                </a:extLst>
              </a:tr>
              <a:tr h="587425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cases</a:t>
                      </a:r>
                      <a:r>
                        <a:rPr lang="en-US" baseline="0" dirty="0"/>
                        <a:t> under subjects handled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39633"/>
                  </a:ext>
                </a:extLst>
              </a:tr>
              <a:tr h="587425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cases under his Student 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19"/>
                  </a:ext>
                </a:extLst>
              </a:tr>
              <a:tr h="587425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access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0561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05FC9E-E8FD-4803-BC98-6F86094A2403}"/>
              </a:ext>
            </a:extLst>
          </p:cNvPr>
          <p:cNvCxnSpPr>
            <a:cxnSpLocks/>
          </p:cNvCxnSpPr>
          <p:nvPr/>
        </p:nvCxnSpPr>
        <p:spPr>
          <a:xfrm>
            <a:off x="2286000" y="58080"/>
            <a:ext cx="0" cy="5656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8D55402-9CE9-4E53-B882-2E060F478693}"/>
              </a:ext>
            </a:extLst>
          </p:cNvPr>
          <p:cNvSpPr/>
          <p:nvPr/>
        </p:nvSpPr>
        <p:spPr>
          <a:xfrm>
            <a:off x="152400" y="1295400"/>
            <a:ext cx="22105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MODULE ACCESS LEVEL</a:t>
            </a:r>
          </a:p>
          <a:p>
            <a:r>
              <a:rPr lang="en-PH" sz="2400" dirty="0"/>
              <a:t>WEB-BASED</a:t>
            </a:r>
          </a:p>
          <a:p>
            <a:r>
              <a:rPr lang="en-PH" sz="2400" dirty="0"/>
              <a:t>LOG IN</a:t>
            </a:r>
          </a:p>
          <a:p>
            <a:r>
              <a:rPr lang="en-PH" sz="2400" dirty="0"/>
              <a:t>IMPORT</a:t>
            </a:r>
          </a:p>
          <a:p>
            <a:r>
              <a:rPr lang="en-PH" sz="2400" dirty="0"/>
              <a:t>REGISTRATION</a:t>
            </a:r>
          </a:p>
          <a:p>
            <a:r>
              <a:rPr lang="en-PH" sz="2800" b="1" dirty="0"/>
              <a:t>CASE ACCESS LEVEL</a:t>
            </a:r>
          </a:p>
          <a:p>
            <a:r>
              <a:rPr lang="en-PH" sz="2400" dirty="0"/>
              <a:t>CASE</a:t>
            </a:r>
          </a:p>
          <a:p>
            <a:r>
              <a:rPr lang="en-PH" sz="2400" dirty="0"/>
              <a:t>REPORT</a:t>
            </a:r>
          </a:p>
          <a:p>
            <a:pPr lvl="1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97946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E4B9209-19CD-49CC-93E8-348742E725A9}"/>
              </a:ext>
            </a:extLst>
          </p:cNvPr>
          <p:cNvSpPr txBox="1"/>
          <p:nvPr/>
        </p:nvSpPr>
        <p:spPr>
          <a:xfrm>
            <a:off x="1905000" y="241011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CASE</a:t>
            </a:r>
            <a:endParaRPr 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26316D-CFA7-4045-BF04-8E95C76493C0}"/>
              </a:ext>
            </a:extLst>
          </p:cNvPr>
          <p:cNvCxnSpPr>
            <a:cxnSpLocks/>
          </p:cNvCxnSpPr>
          <p:nvPr/>
        </p:nvCxnSpPr>
        <p:spPr>
          <a:xfrm>
            <a:off x="2286000" y="58080"/>
            <a:ext cx="0" cy="5656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8949FA3-CC03-46AE-9458-B1B81E519697}"/>
              </a:ext>
            </a:extLst>
          </p:cNvPr>
          <p:cNvSpPr/>
          <p:nvPr/>
        </p:nvSpPr>
        <p:spPr>
          <a:xfrm>
            <a:off x="152400" y="1295400"/>
            <a:ext cx="22105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MODULE ACCESS LEVEL</a:t>
            </a:r>
          </a:p>
          <a:p>
            <a:r>
              <a:rPr lang="en-PH" sz="2400" dirty="0"/>
              <a:t>WEB-BASED</a:t>
            </a:r>
          </a:p>
          <a:p>
            <a:r>
              <a:rPr lang="en-PH" sz="2400" dirty="0"/>
              <a:t>LOG IN</a:t>
            </a:r>
          </a:p>
          <a:p>
            <a:r>
              <a:rPr lang="en-PH" sz="2400" dirty="0"/>
              <a:t>IMPORT</a:t>
            </a:r>
          </a:p>
          <a:p>
            <a:r>
              <a:rPr lang="en-PH" sz="2400" dirty="0"/>
              <a:t>REGISTRATION</a:t>
            </a:r>
          </a:p>
          <a:p>
            <a:r>
              <a:rPr lang="en-PH" sz="2400" dirty="0"/>
              <a:t>CASE ACCESS LEVEL</a:t>
            </a:r>
          </a:p>
          <a:p>
            <a:r>
              <a:rPr lang="en-PH" sz="2800" b="1" dirty="0"/>
              <a:t>CASE</a:t>
            </a:r>
          </a:p>
          <a:p>
            <a:r>
              <a:rPr lang="en-PH" sz="2400" dirty="0"/>
              <a:t>REPORT</a:t>
            </a:r>
          </a:p>
          <a:p>
            <a:pPr lvl="1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8140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E4B9209-19CD-49CC-93E8-348742E725A9}"/>
              </a:ext>
            </a:extLst>
          </p:cNvPr>
          <p:cNvSpPr txBox="1"/>
          <p:nvPr/>
        </p:nvSpPr>
        <p:spPr>
          <a:xfrm>
            <a:off x="1905000" y="241011"/>
            <a:ext cx="552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REPORT</a:t>
            </a:r>
            <a:endParaRPr lang="en-US" sz="3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A1B7D0-D35A-4C19-A25B-E50B657844F8}"/>
              </a:ext>
            </a:extLst>
          </p:cNvPr>
          <p:cNvCxnSpPr>
            <a:cxnSpLocks/>
          </p:cNvCxnSpPr>
          <p:nvPr/>
        </p:nvCxnSpPr>
        <p:spPr>
          <a:xfrm>
            <a:off x="2286000" y="58080"/>
            <a:ext cx="0" cy="5656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4BB637-FA41-43B1-A200-C11BAFD57D0A}"/>
              </a:ext>
            </a:extLst>
          </p:cNvPr>
          <p:cNvSpPr/>
          <p:nvPr/>
        </p:nvSpPr>
        <p:spPr>
          <a:xfrm>
            <a:off x="152400" y="1295400"/>
            <a:ext cx="22105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dirty="0"/>
              <a:t>MODULE ACCESS LEVEL</a:t>
            </a:r>
          </a:p>
          <a:p>
            <a:r>
              <a:rPr lang="en-PH" sz="2400" dirty="0"/>
              <a:t>WEB-BASED</a:t>
            </a:r>
          </a:p>
          <a:p>
            <a:r>
              <a:rPr lang="en-PH" sz="2400" dirty="0"/>
              <a:t>LOG IN</a:t>
            </a:r>
          </a:p>
          <a:p>
            <a:r>
              <a:rPr lang="en-PH" sz="2400" dirty="0"/>
              <a:t>IMPORT</a:t>
            </a:r>
          </a:p>
          <a:p>
            <a:r>
              <a:rPr lang="en-PH" sz="2400" dirty="0"/>
              <a:t>REGISTRATION</a:t>
            </a:r>
          </a:p>
          <a:p>
            <a:r>
              <a:rPr lang="en-PH" sz="2400" dirty="0"/>
              <a:t>CASE ACCESS LEVEL</a:t>
            </a:r>
          </a:p>
          <a:p>
            <a:r>
              <a:rPr lang="en-PH" sz="2400" dirty="0"/>
              <a:t>CASE</a:t>
            </a:r>
          </a:p>
          <a:p>
            <a:r>
              <a:rPr lang="en-PH" sz="2800" b="1" dirty="0"/>
              <a:t>REPORT</a:t>
            </a:r>
          </a:p>
          <a:p>
            <a:pPr lvl="1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77384488"/>
      </p:ext>
    </p:extLst>
  </p:cSld>
  <p:clrMapOvr>
    <a:masterClrMapping/>
  </p:clrMapOvr>
</p:sld>
</file>

<file path=ppt/theme/theme1.xml><?xml version="1.0" encoding="utf-8"?>
<a:theme xmlns:a="http://schemas.openxmlformats.org/drawingml/2006/main" name="PPT-APC-S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FBD332E579D49A0A78BBD6666EF2F" ma:contentTypeVersion="6" ma:contentTypeDescription="Create a new document." ma:contentTypeScope="" ma:versionID="99585b97b720afe9f14bf3f6c7e0be0a">
  <xsd:schema xmlns:xsd="http://www.w3.org/2001/XMLSchema" xmlns:xs="http://www.w3.org/2001/XMLSchema" xmlns:p="http://schemas.microsoft.com/office/2006/metadata/properties" xmlns:ns2="930ddfdc-35cc-408a-b59f-cba41d94b487" xmlns:ns3="9b48808d-5e00-42a7-ab54-1ed3f28a449f" targetNamespace="http://schemas.microsoft.com/office/2006/metadata/properties" ma:root="true" ma:fieldsID="db6a2d62a2fa5fbc641f5eeb535d9ced" ns2:_="" ns3:_="">
    <xsd:import namespace="930ddfdc-35cc-408a-b59f-cba41d94b487"/>
    <xsd:import namespace="9b48808d-5e00-42a7-ab54-1ed3f28a44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ddfdc-35cc-408a-b59f-cba41d94b4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8808d-5e00-42a7-ab54-1ed3f28a4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2F894-4568-4C97-B588-375203F10249}"/>
</file>

<file path=customXml/itemProps2.xml><?xml version="1.0" encoding="utf-8"?>
<ds:datastoreItem xmlns:ds="http://schemas.openxmlformats.org/officeDocument/2006/customXml" ds:itemID="{2C3799DF-CF61-4F02-97D9-20672117D5ED}"/>
</file>

<file path=customXml/itemProps3.xml><?xml version="1.0" encoding="utf-8"?>
<ds:datastoreItem xmlns:ds="http://schemas.openxmlformats.org/officeDocument/2006/customXml" ds:itemID="{45159DE1-74A7-42FA-BE81-B1A642EF86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204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PPT-APC-SoE-Template</vt:lpstr>
      <vt:lpstr>Academic and Curricular advising Management System ACAMS system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Stanley Glenn Brucal</dc:creator>
  <cp:lastModifiedBy>Shella Mae Manongsong</cp:lastModifiedBy>
  <cp:revision>287</cp:revision>
  <cp:lastPrinted>2016-08-15T17:10:08Z</cp:lastPrinted>
  <dcterms:created xsi:type="dcterms:W3CDTF">2013-02-07T09:49:52Z</dcterms:created>
  <dcterms:modified xsi:type="dcterms:W3CDTF">2018-07-04T21:38:40Z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0x01010060CFBD332E579D49A0A78BBD6666EF2F</vt:lpwstr>
  </property>
</Properties>
</file>