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62" r:id="rId30"/>
    <p:sldId id="283" r:id="rId31"/>
    <p:sldId id="284" r:id="rId32"/>
    <p:sldId id="285" r:id="rId33"/>
    <p:sldId id="286" r:id="rId34"/>
    <p:sldId id="287" r:id="rId35"/>
    <p:sldId id="289" r:id="rId36"/>
    <p:sldId id="294" r:id="rId37"/>
    <p:sldId id="290" r:id="rId38"/>
    <p:sldId id="295" r:id="rId39"/>
    <p:sldId id="296" r:id="rId40"/>
    <p:sldId id="291" r:id="rId41"/>
    <p:sldId id="293" r:id="rId42"/>
    <p:sldId id="29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00CEBB-C9AA-4409-949D-F67048D06410}">
          <p14:sldIdLst>
            <p14:sldId id="256"/>
          </p14:sldIdLst>
        </p14:section>
        <p14:section name="Untitled Section" id="{2EFA6298-B632-4466-BAD1-97C6F79D38E9}">
          <p14:sldIdLst>
            <p14:sldId id="257"/>
            <p14:sldId id="258"/>
            <p14:sldId id="259"/>
            <p14:sldId id="260"/>
            <p14:sldId id="261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62"/>
            <p14:sldId id="283"/>
            <p14:sldId id="284"/>
            <p14:sldId id="285"/>
            <p14:sldId id="286"/>
            <p14:sldId id="287"/>
            <p14:sldId id="289"/>
            <p14:sldId id="294"/>
            <p14:sldId id="290"/>
            <p14:sldId id="295"/>
            <p14:sldId id="296"/>
            <p14:sldId id="291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>
        <p:guide orient="horz" pos="120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ill Marinda" userId="S::homarinda@student.apc.edu.ph::af56f00e-b26d-4219-9dca-88a04287dceb" providerId="AD" clId="Web-{E90CF639-BF75-4AA7-9749-8758920414BC}"/>
    <pc:docChg chg="sldOrd">
      <pc:chgData name="Hamill Marinda" userId="S::homarinda@student.apc.edu.ph::af56f00e-b26d-4219-9dca-88a04287dceb" providerId="AD" clId="Web-{E90CF639-BF75-4AA7-9749-8758920414BC}" dt="2018-04-13T01:03:21.986" v="0"/>
      <pc:docMkLst>
        <pc:docMk/>
      </pc:docMkLst>
      <pc:sldChg chg="ord">
        <pc:chgData name="Hamill Marinda" userId="S::homarinda@student.apc.edu.ph::af56f00e-b26d-4219-9dca-88a04287dceb" providerId="AD" clId="Web-{E90CF639-BF75-4AA7-9749-8758920414BC}" dt="2018-04-13T01:03:21.986" v="0"/>
        <pc:sldMkLst>
          <pc:docMk/>
          <pc:sldMk cId="910297095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D329E-59CC-43D9-BFD2-0555E2D9BF38}" type="datetimeFigureOut">
              <a:rPr lang="en-PH" smtClean="0"/>
              <a:t>4/13/2018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E713D-9CFC-4A80-9BDC-FA104701857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261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6204-CD48-47CB-955D-A4052E59911B}" type="datetimeFigureOut">
              <a:rPr lang="en-PH" smtClean="0"/>
              <a:t>4/13/2018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5B98-8D18-4EA5-842B-5E1749B673C0}" type="slidenum">
              <a:rPr lang="en-PH" smtClean="0"/>
              <a:t>‹#›</a:t>
            </a:fld>
            <a:endParaRPr lang="en-P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20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6204-CD48-47CB-955D-A4052E59911B}" type="datetimeFigureOut">
              <a:rPr lang="en-PH" smtClean="0"/>
              <a:t>4/13/2018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5B98-8D18-4EA5-842B-5E1749B673C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0586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6204-CD48-47CB-955D-A4052E59911B}" type="datetimeFigureOut">
              <a:rPr lang="en-PH" smtClean="0"/>
              <a:t>4/13/2018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5B98-8D18-4EA5-842B-5E1749B673C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155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6204-CD48-47CB-955D-A4052E59911B}" type="datetimeFigureOut">
              <a:rPr lang="en-PH" smtClean="0"/>
              <a:t>4/13/2018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5B98-8D18-4EA5-842B-5E1749B673C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831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6204-CD48-47CB-955D-A4052E59911B}" type="datetimeFigureOut">
              <a:rPr lang="en-PH" smtClean="0"/>
              <a:t>4/13/2018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5B98-8D18-4EA5-842B-5E1749B673C0}" type="slidenum">
              <a:rPr lang="en-PH" smtClean="0"/>
              <a:t>‹#›</a:t>
            </a:fld>
            <a:endParaRPr lang="en-P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02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6204-CD48-47CB-955D-A4052E59911B}" type="datetimeFigureOut">
              <a:rPr lang="en-PH" smtClean="0"/>
              <a:t>4/13/2018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5B98-8D18-4EA5-842B-5E1749B673C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50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6204-CD48-47CB-955D-A4052E59911B}" type="datetimeFigureOut">
              <a:rPr lang="en-PH" smtClean="0"/>
              <a:t>4/13/2018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5B98-8D18-4EA5-842B-5E1749B673C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052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6204-CD48-47CB-955D-A4052E59911B}" type="datetimeFigureOut">
              <a:rPr lang="en-PH" smtClean="0"/>
              <a:t>4/13/2018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5B98-8D18-4EA5-842B-5E1749B673C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728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6204-CD48-47CB-955D-A4052E59911B}" type="datetimeFigureOut">
              <a:rPr lang="en-PH" smtClean="0"/>
              <a:t>4/13/2018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5B98-8D18-4EA5-842B-5E1749B673C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279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F46204-CD48-47CB-955D-A4052E59911B}" type="datetimeFigureOut">
              <a:rPr lang="en-PH" smtClean="0"/>
              <a:t>4/13/2018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6B5B98-8D18-4EA5-842B-5E1749B673C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88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6204-CD48-47CB-955D-A4052E59911B}" type="datetimeFigureOut">
              <a:rPr lang="en-PH" smtClean="0"/>
              <a:t>4/13/2018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5B98-8D18-4EA5-842B-5E1749B673C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18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F46204-CD48-47CB-955D-A4052E59911B}" type="datetimeFigureOut">
              <a:rPr lang="en-PH" smtClean="0"/>
              <a:t>4/13/2018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F6B5B98-8D18-4EA5-842B-5E1749B673C0}" type="slidenum">
              <a:rPr lang="en-PH" smtClean="0"/>
              <a:t>‹#›</a:t>
            </a:fld>
            <a:endParaRPr lang="en-P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9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6478588"/>
            <a:ext cx="9571038" cy="331787"/>
          </a:xfrm>
        </p:spPr>
        <p:txBody>
          <a:bodyPr>
            <a:noAutofit/>
          </a:bodyPr>
          <a:lstStyle/>
          <a:p>
            <a:r>
              <a:rPr lang="en-PH" sz="1800" dirty="0">
                <a:solidFill>
                  <a:schemeClr val="tx1"/>
                </a:solidFill>
                <a:latin typeface="+mn-lt"/>
              </a:rPr>
              <a:t>Academic and Curricular advising Management System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1" y="4871722"/>
            <a:ext cx="997131" cy="1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181" y="1376125"/>
            <a:ext cx="1828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3257" y="3204925"/>
            <a:ext cx="70826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000" b="1" dirty="0"/>
              <a:t>Academic and Curricular</a:t>
            </a:r>
          </a:p>
          <a:p>
            <a:pPr algn="ctr"/>
            <a:r>
              <a:rPr lang="en-PH" sz="4000" b="1" dirty="0"/>
              <a:t>Advising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096307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6478588"/>
            <a:ext cx="9571038" cy="331787"/>
          </a:xfrm>
        </p:spPr>
        <p:txBody>
          <a:bodyPr>
            <a:noAutofit/>
          </a:bodyPr>
          <a:lstStyle/>
          <a:p>
            <a:r>
              <a:rPr lang="en-PH" sz="1800" dirty="0">
                <a:solidFill>
                  <a:schemeClr val="tx1"/>
                </a:solidFill>
                <a:latin typeface="+mn-lt"/>
              </a:rPr>
              <a:t>Academic and Curricular advising Management System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13165" y="117566"/>
            <a:ext cx="39189" cy="6178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9" y="117566"/>
            <a:ext cx="1219370" cy="1219370"/>
          </a:xfrm>
          <a:prstGeom prst="rect">
            <a:avLst/>
          </a:prstGeom>
        </p:spPr>
      </p:pic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5"/>
          <a:stretch>
            <a:fillRect/>
          </a:stretch>
        </p:blipFill>
        <p:spPr bwMode="auto">
          <a:xfrm>
            <a:off x="3200400" y="1342078"/>
            <a:ext cx="860611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1" y="4871722"/>
            <a:ext cx="997131" cy="1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070375" y="496419"/>
            <a:ext cx="38964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 HOMEPAGE | ADMIN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62838" y="1453657"/>
            <a:ext cx="30075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accent2"/>
                </a:solidFill>
              </a:rPr>
              <a:t>PROBLEM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PROPOSED SOLUTION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OBJECTIVES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LOG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800" b="1" u="sng" dirty="0">
                <a:solidFill>
                  <a:srgbClr val="BD582C"/>
                </a:solidFill>
              </a:rPr>
              <a:t>USER HOMEPAGE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REGISTRATION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FORGOT PASSWORD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CASE</a:t>
            </a:r>
            <a:endParaRPr lang="en-PH" sz="440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431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6478588"/>
            <a:ext cx="9571038" cy="331787"/>
          </a:xfrm>
        </p:spPr>
        <p:txBody>
          <a:bodyPr>
            <a:noAutofit/>
          </a:bodyPr>
          <a:lstStyle/>
          <a:p>
            <a:r>
              <a:rPr lang="en-PH" sz="1800" dirty="0">
                <a:solidFill>
                  <a:schemeClr val="tx1"/>
                </a:solidFill>
                <a:latin typeface="+mn-lt"/>
              </a:rPr>
              <a:t>Academic and Curricular advising Management System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13165" y="117566"/>
            <a:ext cx="39189" cy="6178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9" y="117566"/>
            <a:ext cx="1219370" cy="1219370"/>
          </a:xfrm>
          <a:prstGeom prst="rect">
            <a:avLst/>
          </a:prstGeom>
        </p:spPr>
      </p:pic>
      <p:pic>
        <p:nvPicPr>
          <p:cNvPr id="3074" name="Picture 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6"/>
          <a:stretch>
            <a:fillRect/>
          </a:stretch>
        </p:blipFill>
        <p:spPr bwMode="auto">
          <a:xfrm>
            <a:off x="3325091" y="1378129"/>
            <a:ext cx="8634334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1" y="4871722"/>
            <a:ext cx="997131" cy="1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070375" y="496419"/>
            <a:ext cx="63183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 HOMEPAGE | EXECUTIVE DIRECTOR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62838" y="1453657"/>
            <a:ext cx="30075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accent2"/>
                </a:solidFill>
              </a:rPr>
              <a:t>PROBLEM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PROPOSED SOLUTION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OBJECTIVES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LOG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800" b="1" u="sng" dirty="0">
                <a:solidFill>
                  <a:srgbClr val="BD582C"/>
                </a:solidFill>
              </a:rPr>
              <a:t>USER HOMEPAGE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REGISTRATION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FORGOT PASSWORD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CASE</a:t>
            </a:r>
            <a:endParaRPr lang="en-PH" sz="440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179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4"/>
          <a:stretch>
            <a:fillRect/>
          </a:stretch>
        </p:blipFill>
        <p:spPr bwMode="auto">
          <a:xfrm>
            <a:off x="3255508" y="1333903"/>
            <a:ext cx="8610044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6478588"/>
            <a:ext cx="9571038" cy="331787"/>
          </a:xfrm>
        </p:spPr>
        <p:txBody>
          <a:bodyPr>
            <a:noAutofit/>
          </a:bodyPr>
          <a:lstStyle/>
          <a:p>
            <a:r>
              <a:rPr lang="en-PH" sz="1800" dirty="0">
                <a:solidFill>
                  <a:schemeClr val="tx1"/>
                </a:solidFill>
                <a:latin typeface="+mn-lt"/>
              </a:rPr>
              <a:t>Academic and Curricular advising Management System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13165" y="117566"/>
            <a:ext cx="39189" cy="6178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9" y="117566"/>
            <a:ext cx="1219370" cy="12193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25091" y="391886"/>
            <a:ext cx="718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1" y="4871722"/>
            <a:ext cx="997131" cy="1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056890" y="504850"/>
            <a:ext cx="41276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 HOMEPAGE | ADVISER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62838" y="1453657"/>
            <a:ext cx="30075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accent2"/>
                </a:solidFill>
              </a:rPr>
              <a:t>PROBLEM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PROPOSED SOLUTION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OBJECTIVES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LOG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800" b="1" u="sng" dirty="0">
                <a:solidFill>
                  <a:srgbClr val="BD582C"/>
                </a:solidFill>
              </a:rPr>
              <a:t>USER HOMEPAGE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REGISTRATION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FORGOT PASSWORD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CASE</a:t>
            </a:r>
            <a:endParaRPr lang="en-PH" sz="440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718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9"/>
          <a:stretch>
            <a:fillRect/>
          </a:stretch>
        </p:blipFill>
        <p:spPr bwMode="auto">
          <a:xfrm>
            <a:off x="3200400" y="1333903"/>
            <a:ext cx="8650619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6478588"/>
            <a:ext cx="9571038" cy="331787"/>
          </a:xfrm>
        </p:spPr>
        <p:txBody>
          <a:bodyPr>
            <a:noAutofit/>
          </a:bodyPr>
          <a:lstStyle/>
          <a:p>
            <a:r>
              <a:rPr lang="en-PH" sz="1800" dirty="0">
                <a:solidFill>
                  <a:schemeClr val="tx1"/>
                </a:solidFill>
                <a:latin typeface="+mn-lt"/>
              </a:rPr>
              <a:t>Academic and Curricular advising Management System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13165" y="117566"/>
            <a:ext cx="39189" cy="6178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9" y="117566"/>
            <a:ext cx="1219370" cy="1219370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1" y="4871722"/>
            <a:ext cx="997131" cy="1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070375" y="496419"/>
            <a:ext cx="4105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 HOMEPAGE | FACULTY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2838" y="1453657"/>
            <a:ext cx="30075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accent2"/>
                </a:solidFill>
              </a:rPr>
              <a:t>PROBLEM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PROPOSED SOLUTION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OBJECTIVES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LOG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800" b="1" u="sng" dirty="0">
                <a:solidFill>
                  <a:srgbClr val="BD582C"/>
                </a:solidFill>
              </a:rPr>
              <a:t>USER HOMEPAGE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REGISTRATION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FORGOT PASSWORD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CASE</a:t>
            </a:r>
            <a:endParaRPr lang="en-PH" sz="440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387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4"/>
          <a:stretch>
            <a:fillRect/>
          </a:stretch>
        </p:blipFill>
        <p:spPr bwMode="auto">
          <a:xfrm>
            <a:off x="3200400" y="1333903"/>
            <a:ext cx="861237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6478588"/>
            <a:ext cx="9571038" cy="331787"/>
          </a:xfrm>
        </p:spPr>
        <p:txBody>
          <a:bodyPr>
            <a:noAutofit/>
          </a:bodyPr>
          <a:lstStyle/>
          <a:p>
            <a:r>
              <a:rPr lang="en-PH" sz="1800" dirty="0">
                <a:solidFill>
                  <a:schemeClr val="tx1"/>
                </a:solidFill>
                <a:latin typeface="+mn-lt"/>
              </a:rPr>
              <a:t>Academic and Curricular advising Management System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13165" y="117566"/>
            <a:ext cx="39189" cy="6178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9" y="117566"/>
            <a:ext cx="1219370" cy="1219370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1" y="4871722"/>
            <a:ext cx="997131" cy="1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070375" y="496419"/>
            <a:ext cx="4245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 HOMEPAGE | STUDENT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62838" y="1453657"/>
            <a:ext cx="30075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accent2"/>
                </a:solidFill>
              </a:rPr>
              <a:t>PROBLEM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PROPOSED SOLUTION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OBJECTIVES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LOG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800" b="1" u="sng" dirty="0">
                <a:solidFill>
                  <a:srgbClr val="BD582C"/>
                </a:solidFill>
              </a:rPr>
              <a:t>USER HOMEPAGE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REGISTRATION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FORGOT PASSWORD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CASE</a:t>
            </a:r>
            <a:endParaRPr lang="en-PH" sz="440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119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5"/>
          <a:stretch>
            <a:fillRect/>
          </a:stretch>
        </p:blipFill>
        <p:spPr bwMode="auto">
          <a:xfrm>
            <a:off x="3200400" y="1461892"/>
            <a:ext cx="860611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6478588"/>
            <a:ext cx="9571038" cy="331787"/>
          </a:xfrm>
        </p:spPr>
        <p:txBody>
          <a:bodyPr>
            <a:noAutofit/>
          </a:bodyPr>
          <a:lstStyle/>
          <a:p>
            <a:r>
              <a:rPr lang="en-PH" sz="1800" dirty="0">
                <a:solidFill>
                  <a:schemeClr val="tx1"/>
                </a:solidFill>
                <a:latin typeface="+mn-lt"/>
              </a:rPr>
              <a:t>Academic and Curricular advising Management System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13165" y="117566"/>
            <a:ext cx="39189" cy="6178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9" y="117566"/>
            <a:ext cx="1219370" cy="1219370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1" y="4871722"/>
            <a:ext cx="997131" cy="1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064562" y="522252"/>
            <a:ext cx="87507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 REGISTRATION | </a:t>
            </a:r>
            <a:r>
              <a:rPr lang="en-US" sz="2000" b="1" dirty="0"/>
              <a:t>FROM ADMIN HOMEPAGE -&gt; SELECT ADD NEW USER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2838" y="1453657"/>
            <a:ext cx="300753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accent2"/>
                </a:solidFill>
              </a:rPr>
              <a:t>PROBLEM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PROPOSED SOLUTION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OBJECTIVES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LOG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HOMEPAGE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2800" b="1" u="sng" dirty="0">
                <a:solidFill>
                  <a:srgbClr val="BD582C"/>
                </a:solidFill>
              </a:rPr>
              <a:t>REGISTRATION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FORGOT PASSWORD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CASE</a:t>
            </a:r>
            <a:endParaRPr lang="en-PH" sz="400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599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6"/>
          <a:stretch>
            <a:fillRect/>
          </a:stretch>
        </p:blipFill>
        <p:spPr bwMode="auto">
          <a:xfrm>
            <a:off x="3200400" y="1422803"/>
            <a:ext cx="8634334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6478588"/>
            <a:ext cx="9571038" cy="331787"/>
          </a:xfrm>
        </p:spPr>
        <p:txBody>
          <a:bodyPr>
            <a:noAutofit/>
          </a:bodyPr>
          <a:lstStyle/>
          <a:p>
            <a:r>
              <a:rPr lang="en-PH" sz="1800" dirty="0">
                <a:solidFill>
                  <a:schemeClr val="tx1"/>
                </a:solidFill>
                <a:latin typeface="+mn-lt"/>
              </a:rPr>
              <a:t>Academic and Curricular advising Management System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13165" y="117566"/>
            <a:ext cx="39189" cy="6178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9" y="117566"/>
            <a:ext cx="1219370" cy="1219370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1" y="4871722"/>
            <a:ext cx="997131" cy="1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083075" y="496419"/>
            <a:ext cx="90699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 REGISTRATION | </a:t>
            </a:r>
            <a:r>
              <a:rPr lang="en-US" sz="2800" b="1" dirty="0"/>
              <a:t>REGISTRATION ACCOUNT VERIFICATION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2838" y="1453657"/>
            <a:ext cx="300753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accent2"/>
                </a:solidFill>
              </a:rPr>
              <a:t>PROBLEM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PROPOSED SOLUTION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OBJECTIVES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LOG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HOMEPAGE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2800" b="1" u="sng" dirty="0">
                <a:solidFill>
                  <a:srgbClr val="BD582C"/>
                </a:solidFill>
              </a:rPr>
              <a:t>REGISTRATION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FORGOT PASSWORD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CASE</a:t>
            </a:r>
            <a:endParaRPr lang="en-PH" sz="440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626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/>
          <a:stretch>
            <a:fillRect/>
          </a:stretch>
        </p:blipFill>
        <p:spPr bwMode="auto">
          <a:xfrm>
            <a:off x="3200400" y="1419756"/>
            <a:ext cx="857808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6478588"/>
            <a:ext cx="9571038" cy="331787"/>
          </a:xfrm>
        </p:spPr>
        <p:txBody>
          <a:bodyPr>
            <a:noAutofit/>
          </a:bodyPr>
          <a:lstStyle/>
          <a:p>
            <a:r>
              <a:rPr lang="en-PH" sz="1800" dirty="0">
                <a:solidFill>
                  <a:schemeClr val="tx1"/>
                </a:solidFill>
                <a:latin typeface="+mn-lt"/>
              </a:rPr>
              <a:t>Academic and Curricular advising Management System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13165" y="117566"/>
            <a:ext cx="39189" cy="6178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9" y="117566"/>
            <a:ext cx="1219370" cy="12193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25091" y="391886"/>
            <a:ext cx="718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1" y="4871722"/>
            <a:ext cx="997131" cy="1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070375" y="496419"/>
            <a:ext cx="66263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 REGISTRATION | </a:t>
            </a:r>
            <a:r>
              <a:rPr lang="en-US" sz="2800" b="1" dirty="0"/>
              <a:t>STEP 1: USER POSITION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2838" y="1453657"/>
            <a:ext cx="300753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accent2"/>
                </a:solidFill>
              </a:rPr>
              <a:t>PROBLEM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PROPOSED SOLUTION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OBJECTIVES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LOG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HOMEPAGE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2800" b="1" u="sng" dirty="0">
                <a:solidFill>
                  <a:srgbClr val="BD582C"/>
                </a:solidFill>
              </a:rPr>
              <a:t>REGISTRATION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FORGOT PASSWORD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CASE</a:t>
            </a:r>
            <a:endParaRPr lang="en-PH" sz="440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67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7"/>
          <a:stretch>
            <a:fillRect/>
          </a:stretch>
        </p:blipFill>
        <p:spPr bwMode="auto">
          <a:xfrm>
            <a:off x="3200400" y="1430391"/>
            <a:ext cx="860611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6478588"/>
            <a:ext cx="9571038" cy="331787"/>
          </a:xfrm>
        </p:spPr>
        <p:txBody>
          <a:bodyPr>
            <a:noAutofit/>
          </a:bodyPr>
          <a:lstStyle/>
          <a:p>
            <a:r>
              <a:rPr lang="en-PH" sz="1800" dirty="0">
                <a:solidFill>
                  <a:schemeClr val="tx1"/>
                </a:solidFill>
                <a:latin typeface="+mn-lt"/>
              </a:rPr>
              <a:t>Academic and Curricular advising Management System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13165" y="117566"/>
            <a:ext cx="39189" cy="6178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9" y="117566"/>
            <a:ext cx="1219370" cy="1219370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1" y="4871722"/>
            <a:ext cx="997131" cy="1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070375" y="496419"/>
            <a:ext cx="73715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 REGISTRATION | </a:t>
            </a:r>
            <a:r>
              <a:rPr lang="en-US" sz="2800" b="1" dirty="0"/>
              <a:t>STEP 2: USER INFORMATION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2838" y="1453657"/>
            <a:ext cx="300753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accent2"/>
                </a:solidFill>
              </a:rPr>
              <a:t>PROBLEM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PROPOSED SOLUTION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OBJECTIVES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LOG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HOMEPAGE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2800" b="1" u="sng" dirty="0">
                <a:solidFill>
                  <a:srgbClr val="BD582C"/>
                </a:solidFill>
              </a:rPr>
              <a:t>REGISTRATION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FORGOT PASSWORD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CASE</a:t>
            </a:r>
            <a:endParaRPr lang="en-PH" sz="440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398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6478588"/>
            <a:ext cx="9571038" cy="331787"/>
          </a:xfrm>
        </p:spPr>
        <p:txBody>
          <a:bodyPr>
            <a:noAutofit/>
          </a:bodyPr>
          <a:lstStyle/>
          <a:p>
            <a:r>
              <a:rPr lang="en-PH" sz="1800" dirty="0">
                <a:solidFill>
                  <a:schemeClr val="tx1"/>
                </a:solidFill>
                <a:latin typeface="+mn-lt"/>
              </a:rPr>
              <a:t>Academic and Curricular advising Management System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13165" y="117566"/>
            <a:ext cx="39189" cy="6178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9" y="117566"/>
            <a:ext cx="1219370" cy="1219370"/>
          </a:xfrm>
          <a:prstGeom prst="rect">
            <a:avLst/>
          </a:prstGeom>
        </p:spPr>
      </p:pic>
      <p:pic>
        <p:nvPicPr>
          <p:cNvPr id="11266" name="Picture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7"/>
          <a:stretch>
            <a:fillRect/>
          </a:stretch>
        </p:blipFill>
        <p:spPr bwMode="auto">
          <a:xfrm>
            <a:off x="3200400" y="1448606"/>
            <a:ext cx="860611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1" y="4871722"/>
            <a:ext cx="997131" cy="1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070375" y="496419"/>
            <a:ext cx="91889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 REGISTRATION | </a:t>
            </a:r>
            <a:r>
              <a:rPr lang="en-US" sz="2800" b="1" dirty="0"/>
              <a:t>STEP 3: ACCOUNT LOG IN INFORMATION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2838" y="1453657"/>
            <a:ext cx="300753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accent2"/>
                </a:solidFill>
              </a:rPr>
              <a:t>PROBLEM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PROPOSED SOLUTION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OBJECTIVES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LOG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HOMEPAGE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2800" b="1" u="sng" dirty="0">
                <a:solidFill>
                  <a:srgbClr val="BD582C"/>
                </a:solidFill>
              </a:rPr>
              <a:t>REGISTRATION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FORGOT PASSWORD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CASE</a:t>
            </a:r>
            <a:endParaRPr lang="en-PH" sz="440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64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6478588"/>
            <a:ext cx="9571038" cy="331787"/>
          </a:xfrm>
        </p:spPr>
        <p:txBody>
          <a:bodyPr>
            <a:noAutofit/>
          </a:bodyPr>
          <a:lstStyle/>
          <a:p>
            <a:r>
              <a:rPr lang="en-PH" sz="1800" dirty="0">
                <a:solidFill>
                  <a:schemeClr val="tx1"/>
                </a:solidFill>
                <a:latin typeface="+mn-lt"/>
              </a:rPr>
              <a:t>Academic and Curricular advising Management System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1" y="4871722"/>
            <a:ext cx="997131" cy="1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013165" y="117566"/>
            <a:ext cx="39189" cy="6178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9" y="117566"/>
            <a:ext cx="1219370" cy="1219370"/>
          </a:xfrm>
          <a:prstGeom prst="rect">
            <a:avLst/>
          </a:prstGeom>
        </p:spPr>
      </p:pic>
      <p:pic>
        <p:nvPicPr>
          <p:cNvPr id="1026" name="Picture 3" descr="C:\Users\student\Downloads\GetImage (2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3" b="3907"/>
          <a:stretch/>
        </p:blipFill>
        <p:spPr bwMode="auto">
          <a:xfrm>
            <a:off x="5003460" y="1824733"/>
            <a:ext cx="4888691" cy="4378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070375" y="496419"/>
            <a:ext cx="34138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PROBLEM | CASE 1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62838" y="1453657"/>
            <a:ext cx="300753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800" b="1" u="sng" dirty="0">
                <a:solidFill>
                  <a:schemeClr val="accent2"/>
                </a:solidFill>
              </a:rPr>
              <a:t>PROBLEM</a:t>
            </a:r>
            <a:endParaRPr lang="en-PH" sz="3200" b="1" u="sng" dirty="0">
              <a:solidFill>
                <a:schemeClr val="accent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PROPOSED SOLUTION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OBJECTIVES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LOG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HOMEPAGE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REGISTRATION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FORGOT PASSWORD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CASE</a:t>
            </a:r>
            <a:endParaRPr lang="en-PH" sz="440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894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6478588"/>
            <a:ext cx="9571038" cy="331787"/>
          </a:xfrm>
        </p:spPr>
        <p:txBody>
          <a:bodyPr>
            <a:noAutofit/>
          </a:bodyPr>
          <a:lstStyle/>
          <a:p>
            <a:r>
              <a:rPr lang="en-PH" sz="1800" dirty="0">
                <a:solidFill>
                  <a:schemeClr val="tx1"/>
                </a:solidFill>
                <a:latin typeface="+mn-lt"/>
              </a:rPr>
              <a:t>Academic and Curricular advising Management System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13165" y="117566"/>
            <a:ext cx="39189" cy="6178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9" y="117566"/>
            <a:ext cx="1219370" cy="1219370"/>
          </a:xfrm>
          <a:prstGeom prst="rect">
            <a:avLst/>
          </a:prstGeom>
        </p:spPr>
      </p:pic>
      <p:pic>
        <p:nvPicPr>
          <p:cNvPr id="1229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2"/>
          <a:stretch>
            <a:fillRect/>
          </a:stretch>
        </p:blipFill>
        <p:spPr bwMode="auto">
          <a:xfrm>
            <a:off x="3187700" y="1336936"/>
            <a:ext cx="8634334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1" y="4871722"/>
            <a:ext cx="997131" cy="1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070375" y="496419"/>
            <a:ext cx="79294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 REGISTRATION | </a:t>
            </a:r>
            <a:r>
              <a:rPr lang="en-US" sz="2800" b="1" dirty="0"/>
              <a:t>USER INFORMATION SUMMARY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2838" y="1453657"/>
            <a:ext cx="300753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accent2"/>
                </a:solidFill>
              </a:rPr>
              <a:t>PROBLEM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PROPOSED SOLUTION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OBJECTIVES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LOG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HOMEPAGE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2800" b="1" u="sng" dirty="0">
                <a:solidFill>
                  <a:srgbClr val="BD582C"/>
                </a:solidFill>
              </a:rPr>
              <a:t>REGISTRATION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FORGOT PASSWORD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CASE</a:t>
            </a:r>
            <a:endParaRPr lang="en-PH" sz="440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333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6478588"/>
            <a:ext cx="9571038" cy="331787"/>
          </a:xfrm>
        </p:spPr>
        <p:txBody>
          <a:bodyPr>
            <a:noAutofit/>
          </a:bodyPr>
          <a:lstStyle/>
          <a:p>
            <a:r>
              <a:rPr lang="en-PH" sz="1800" dirty="0">
                <a:solidFill>
                  <a:schemeClr val="tx1"/>
                </a:solidFill>
                <a:latin typeface="+mn-lt"/>
              </a:rPr>
              <a:t>Academic and Curricular advising Management System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13165" y="117566"/>
            <a:ext cx="39189" cy="6178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9" y="117566"/>
            <a:ext cx="1219370" cy="1219370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1" y="4871722"/>
            <a:ext cx="997131" cy="1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903" y="2335393"/>
            <a:ext cx="33432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070375" y="496419"/>
            <a:ext cx="5544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 REGISTRATION | </a:t>
            </a:r>
            <a:r>
              <a:rPr lang="en-US" sz="2800" b="1" dirty="0"/>
              <a:t>CONFIRMATION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2838" y="1453657"/>
            <a:ext cx="300753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accent2"/>
                </a:solidFill>
              </a:rPr>
              <a:t>PROBLEM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PROPOSED SOLUTION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OBJECTIVES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LOG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HOMEPAGE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2800" b="1" u="sng" dirty="0">
                <a:solidFill>
                  <a:srgbClr val="BD582C"/>
                </a:solidFill>
              </a:rPr>
              <a:t>REGISTRATION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FORGOT PASSWORD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CASE</a:t>
            </a:r>
            <a:endParaRPr lang="en-PH" sz="440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940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6478588"/>
            <a:ext cx="9571038" cy="331787"/>
          </a:xfrm>
        </p:spPr>
        <p:txBody>
          <a:bodyPr>
            <a:noAutofit/>
          </a:bodyPr>
          <a:lstStyle/>
          <a:p>
            <a:r>
              <a:rPr lang="en-PH" sz="1800" dirty="0">
                <a:solidFill>
                  <a:schemeClr val="tx1"/>
                </a:solidFill>
                <a:latin typeface="+mn-lt"/>
              </a:rPr>
              <a:t>Academic and Curricular advising Management System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13165" y="117566"/>
            <a:ext cx="39189" cy="6178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9" y="117566"/>
            <a:ext cx="1219370" cy="1219370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1" y="4871722"/>
            <a:ext cx="997131" cy="1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567" y="2373493"/>
            <a:ext cx="33432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070375" y="496419"/>
            <a:ext cx="72316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 FORGOT PASSWORD | </a:t>
            </a:r>
            <a:r>
              <a:rPr lang="en-US" sz="2800" b="1" dirty="0"/>
              <a:t>USER ID INPUT FIELD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2838" y="1453657"/>
            <a:ext cx="30075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accent2"/>
                </a:solidFill>
              </a:rPr>
              <a:t>PROBLEM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PROPOSED SOLUTION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OBJECTIVES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LOG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HOMEPAGE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REGISTRATION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2800" b="1" u="sng" dirty="0">
                <a:solidFill>
                  <a:srgbClr val="BD582C"/>
                </a:solidFill>
              </a:rPr>
              <a:t>FORGOT PASSWORD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CASE</a:t>
            </a:r>
            <a:endParaRPr lang="en-PH" sz="440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18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1" y="4871722"/>
            <a:ext cx="997131" cy="1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6478588"/>
            <a:ext cx="9571038" cy="331787"/>
          </a:xfrm>
        </p:spPr>
        <p:txBody>
          <a:bodyPr>
            <a:noAutofit/>
          </a:bodyPr>
          <a:lstStyle/>
          <a:p>
            <a:r>
              <a:rPr lang="en-PH" sz="1800" dirty="0">
                <a:solidFill>
                  <a:schemeClr val="tx1"/>
                </a:solidFill>
                <a:latin typeface="+mn-lt"/>
              </a:rPr>
              <a:t>Academic and Curricular advising Management System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13165" y="117566"/>
            <a:ext cx="39189" cy="6178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9" y="117566"/>
            <a:ext cx="1219370" cy="1219370"/>
          </a:xfrm>
          <a:prstGeom prst="rect">
            <a:avLst/>
          </a:prstGeom>
        </p:spPr>
      </p:pic>
      <p:pic>
        <p:nvPicPr>
          <p:cNvPr id="15362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4"/>
          <a:stretch>
            <a:fillRect/>
          </a:stretch>
        </p:blipFill>
        <p:spPr bwMode="auto">
          <a:xfrm>
            <a:off x="3185391" y="1336936"/>
            <a:ext cx="8634334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070375" y="496419"/>
            <a:ext cx="73828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 FORGOT PASSWORD | </a:t>
            </a:r>
            <a:r>
              <a:rPr lang="en-US" sz="2800" b="1" dirty="0"/>
              <a:t>SECURITY QUESTIONS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2838" y="1453657"/>
            <a:ext cx="30075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accent2"/>
                </a:solidFill>
              </a:rPr>
              <a:t>PROBLEM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PROPOSED SOLUTION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OBJECTIVES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LOG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HOMEPAGE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REGISTRATION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2800" b="1" u="sng" dirty="0">
                <a:solidFill>
                  <a:srgbClr val="BD582C"/>
                </a:solidFill>
              </a:rPr>
              <a:t>FORGOT PASSWORD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CASE</a:t>
            </a:r>
            <a:endParaRPr lang="en-PH" sz="440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761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1"/>
          <a:stretch>
            <a:fillRect/>
          </a:stretch>
        </p:blipFill>
        <p:spPr bwMode="auto">
          <a:xfrm>
            <a:off x="3198091" y="1336936"/>
            <a:ext cx="857623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6478588"/>
            <a:ext cx="9571038" cy="331787"/>
          </a:xfrm>
        </p:spPr>
        <p:txBody>
          <a:bodyPr>
            <a:noAutofit/>
          </a:bodyPr>
          <a:lstStyle/>
          <a:p>
            <a:r>
              <a:rPr lang="en-PH" sz="1800" dirty="0">
                <a:solidFill>
                  <a:schemeClr val="tx1"/>
                </a:solidFill>
                <a:latin typeface="+mn-lt"/>
              </a:rPr>
              <a:t>Academic and Curricular advising Management System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13165" y="117566"/>
            <a:ext cx="39189" cy="6178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9" y="117566"/>
            <a:ext cx="1219370" cy="12193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25091" y="391886"/>
            <a:ext cx="718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1" y="4871722"/>
            <a:ext cx="997131" cy="1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070375" y="496419"/>
            <a:ext cx="8520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 FORGOT PASSWORD | </a:t>
            </a:r>
            <a:r>
              <a:rPr lang="en-US" sz="2800" b="1" dirty="0"/>
              <a:t>SETTING UP NEW PASSWORD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2838" y="1453657"/>
            <a:ext cx="30075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accent2"/>
                </a:solidFill>
              </a:rPr>
              <a:t>PROBLEM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PROPOSED SOLUTION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OBJECTIVES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LOG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HOMEPAGE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REGISTRATION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2800" b="1" u="sng" dirty="0">
                <a:solidFill>
                  <a:srgbClr val="BD582C"/>
                </a:solidFill>
              </a:rPr>
              <a:t>FORGOT PASSWORD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CASE</a:t>
            </a:r>
            <a:endParaRPr lang="en-PH" sz="440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10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6478588"/>
            <a:ext cx="9571038" cy="331787"/>
          </a:xfrm>
        </p:spPr>
        <p:txBody>
          <a:bodyPr>
            <a:noAutofit/>
          </a:bodyPr>
          <a:lstStyle/>
          <a:p>
            <a:r>
              <a:rPr lang="en-PH" sz="1800" dirty="0">
                <a:solidFill>
                  <a:schemeClr val="tx1"/>
                </a:solidFill>
                <a:latin typeface="+mn-lt"/>
              </a:rPr>
              <a:t>Academic and Curricular advising Management System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13165" y="117566"/>
            <a:ext cx="39189" cy="6178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9" y="117566"/>
            <a:ext cx="1219370" cy="12193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25091" y="391886"/>
            <a:ext cx="718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1" y="4871722"/>
            <a:ext cx="997131" cy="1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525" y="2487852"/>
            <a:ext cx="33432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070375" y="496419"/>
            <a:ext cx="92724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 FORGOT PASSWORD | </a:t>
            </a:r>
            <a:r>
              <a:rPr lang="en-US" sz="2500" b="1" dirty="0"/>
              <a:t>PASSWORD CHANGE CONFIRMATION</a:t>
            </a:r>
            <a:endParaRPr lang="en-US" sz="2500" dirty="0"/>
          </a:p>
        </p:txBody>
      </p:sp>
      <p:sp>
        <p:nvSpPr>
          <p:cNvPr id="14" name="TextBox 13"/>
          <p:cNvSpPr txBox="1"/>
          <p:nvPr/>
        </p:nvSpPr>
        <p:spPr>
          <a:xfrm>
            <a:off x="62838" y="1453657"/>
            <a:ext cx="30075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500" dirty="0">
                <a:solidFill>
                  <a:schemeClr val="accent2"/>
                </a:solidFill>
              </a:rPr>
              <a:t>PROBLEM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1500" dirty="0">
                <a:solidFill>
                  <a:srgbClr val="BD582C"/>
                </a:solidFill>
              </a:rPr>
              <a:t>PROPOSED SOLUTION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1500" dirty="0">
                <a:solidFill>
                  <a:srgbClr val="BD582C"/>
                </a:solidFill>
              </a:rPr>
              <a:t>OBJECTIVES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1500" dirty="0">
                <a:solidFill>
                  <a:srgbClr val="BD582C"/>
                </a:solidFill>
              </a:rPr>
              <a:t>USER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1500" dirty="0">
                <a:solidFill>
                  <a:srgbClr val="BD582C"/>
                </a:solidFill>
              </a:rPr>
              <a:t>LOG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500" dirty="0">
                <a:solidFill>
                  <a:srgbClr val="BD582C"/>
                </a:solidFill>
              </a:rPr>
              <a:t>USER HOMEPAGE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1500" dirty="0">
                <a:solidFill>
                  <a:srgbClr val="BD582C"/>
                </a:solidFill>
              </a:rPr>
              <a:t>REGISTRATION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2800" b="1" u="sng" dirty="0">
                <a:solidFill>
                  <a:srgbClr val="BD582C"/>
                </a:solidFill>
              </a:rPr>
              <a:t>FORGOT PASSWORD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1500" dirty="0">
                <a:solidFill>
                  <a:srgbClr val="BD582C"/>
                </a:solidFill>
              </a:rPr>
              <a:t>CASE</a:t>
            </a:r>
            <a:endParaRPr lang="en-PH" sz="360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19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6478588"/>
            <a:ext cx="9571038" cy="331787"/>
          </a:xfrm>
        </p:spPr>
        <p:txBody>
          <a:bodyPr>
            <a:noAutofit/>
          </a:bodyPr>
          <a:lstStyle/>
          <a:p>
            <a:r>
              <a:rPr lang="en-PH" sz="1800" dirty="0">
                <a:solidFill>
                  <a:schemeClr val="tx1"/>
                </a:solidFill>
                <a:latin typeface="+mn-lt"/>
              </a:rPr>
              <a:t>Academic and Curricular advising Management System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1" y="4871722"/>
            <a:ext cx="997131" cy="1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013165" y="117566"/>
            <a:ext cx="39189" cy="6178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9" y="117566"/>
            <a:ext cx="1219370" cy="1219370"/>
          </a:xfrm>
          <a:prstGeom prst="rect">
            <a:avLst/>
          </a:prstGeom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757099"/>
              </p:ext>
            </p:extLst>
          </p:nvPr>
        </p:nvGraphicFramePr>
        <p:xfrm>
          <a:off x="4425735" y="1426300"/>
          <a:ext cx="6397238" cy="39014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98619">
                  <a:extLst>
                    <a:ext uri="{9D8B030D-6E8A-4147-A177-3AD203B41FA5}">
                      <a16:colId xmlns:a16="http://schemas.microsoft.com/office/drawing/2014/main" val="1942183963"/>
                    </a:ext>
                  </a:extLst>
                </a:gridCol>
                <a:gridCol w="3198619">
                  <a:extLst>
                    <a:ext uri="{9D8B030D-6E8A-4147-A177-3AD203B41FA5}">
                      <a16:colId xmlns:a16="http://schemas.microsoft.com/office/drawing/2014/main" val="2397665226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514350" marR="0" indent="-5143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GB" sz="3200" b="0" dirty="0">
                          <a:effectLst/>
                        </a:rPr>
                        <a:t>Age </a:t>
                      </a:r>
                      <a:endParaRPr lang="en-US" sz="3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14350" marR="0" indent="-5143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GB" sz="3200" b="0" dirty="0">
                          <a:effectLst/>
                        </a:rPr>
                        <a:t>Nature</a:t>
                      </a:r>
                      <a:endParaRPr lang="en-US" sz="3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275590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514350" marR="0" indent="-5143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GB" sz="3200" b="0" dirty="0">
                          <a:effectLst/>
                        </a:rPr>
                        <a:t>Case Closed</a:t>
                      </a:r>
                      <a:endParaRPr lang="en-US" sz="3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14350" marR="0" indent="-5143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GB" sz="3200" b="0" dirty="0">
                          <a:effectLst/>
                        </a:rPr>
                        <a:t>Notes</a:t>
                      </a:r>
                      <a:endParaRPr lang="en-US" sz="3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445812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514350" marR="0" indent="-5143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GB" sz="3200" b="0" dirty="0">
                          <a:effectLst/>
                        </a:rPr>
                        <a:t>Case Created</a:t>
                      </a:r>
                      <a:endParaRPr lang="en-US" sz="3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14350" marR="0" indent="-5143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GB" sz="3200" b="0" dirty="0">
                          <a:effectLst/>
                        </a:rPr>
                        <a:t>Priority</a:t>
                      </a:r>
                      <a:endParaRPr lang="en-US" sz="3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254838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514350" marR="0" indent="-5143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GB" sz="3200" b="0" dirty="0">
                          <a:effectLst/>
                        </a:rPr>
                        <a:t>Case ID</a:t>
                      </a:r>
                      <a:endParaRPr lang="en-US" sz="3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14350" marR="0" indent="-5143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GB" sz="3200" b="0" dirty="0">
                          <a:effectLst/>
                        </a:rPr>
                        <a:t>Status </a:t>
                      </a:r>
                      <a:endParaRPr lang="en-US" sz="3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9449609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514350" marR="0" indent="-5143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GB" sz="3200" b="0" dirty="0">
                          <a:effectLst/>
                        </a:rPr>
                        <a:t>Case Owner</a:t>
                      </a:r>
                      <a:endParaRPr lang="en-US" sz="3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14350" marR="0" indent="-5143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GB" sz="3200" b="0" dirty="0">
                          <a:effectLst/>
                        </a:rPr>
                        <a:t>Sub-Category</a:t>
                      </a:r>
                      <a:endParaRPr lang="en-US" sz="3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205288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514350" marR="0" indent="-5143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GB" sz="3200" b="0" dirty="0">
                          <a:effectLst/>
                        </a:rPr>
                        <a:t>Category</a:t>
                      </a:r>
                      <a:endParaRPr lang="en-US" sz="3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14350" marR="0" indent="-5143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GB" sz="3200" b="0" dirty="0">
                          <a:effectLst/>
                        </a:rPr>
                        <a:t>Subject</a:t>
                      </a:r>
                      <a:endParaRPr lang="en-US" sz="3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381457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514350" marR="0" indent="-5143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GB" sz="3200" b="0">
                          <a:effectLst/>
                        </a:rPr>
                        <a:t>Cluster </a:t>
                      </a:r>
                      <a:endParaRPr lang="en-US" sz="3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14350" marR="0" indent="-5143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GB" sz="3200" b="0" dirty="0">
                          <a:effectLst/>
                        </a:rPr>
                        <a:t>Title</a:t>
                      </a:r>
                      <a:endParaRPr lang="en-US" sz="3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635590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514350" marR="0" indent="-5143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GB" sz="3200" b="0" dirty="0">
                          <a:effectLst/>
                        </a:rPr>
                        <a:t>Faculty</a:t>
                      </a:r>
                      <a:endParaRPr lang="en-US" sz="3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14350" marR="0" indent="-5143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endParaRPr lang="en-US" sz="3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5551351"/>
                  </a:ext>
                </a:extLst>
              </a:tr>
            </a:tbl>
          </a:graphicData>
        </a:graphic>
      </p:graphicFrame>
      <p:sp>
        <p:nvSpPr>
          <p:cNvPr id="46" name="Rectangle 45"/>
          <p:cNvSpPr/>
          <p:nvPr/>
        </p:nvSpPr>
        <p:spPr>
          <a:xfrm>
            <a:off x="3070375" y="496419"/>
            <a:ext cx="35807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CASE |  ATTRIBUTES</a:t>
            </a:r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62838" y="1453657"/>
            <a:ext cx="300753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accent2"/>
                </a:solidFill>
              </a:rPr>
              <a:t>PROBLEM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PROPOSED SOLUTION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OBJECTIVES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LOG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HOMEPAGE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REGISTRATION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RESET PASSWORD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2800" b="1" u="sng" dirty="0">
                <a:solidFill>
                  <a:srgbClr val="BD582C"/>
                </a:solidFill>
              </a:rPr>
              <a:t>CASE</a:t>
            </a:r>
            <a:endParaRPr lang="en-PH" sz="7200" b="1" u="sng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495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6478588"/>
            <a:ext cx="9571038" cy="331787"/>
          </a:xfrm>
        </p:spPr>
        <p:txBody>
          <a:bodyPr>
            <a:noAutofit/>
          </a:bodyPr>
          <a:lstStyle/>
          <a:p>
            <a:r>
              <a:rPr lang="en-PH" sz="1800" dirty="0">
                <a:solidFill>
                  <a:schemeClr val="tx1"/>
                </a:solidFill>
                <a:latin typeface="+mn-lt"/>
              </a:rPr>
              <a:t>Academic and Curricular advising Management System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13165" y="117566"/>
            <a:ext cx="39189" cy="6178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9" y="117566"/>
            <a:ext cx="1219370" cy="1219370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1" y="4871722"/>
            <a:ext cx="997131" cy="1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7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9"/>
          <a:stretch>
            <a:fillRect/>
          </a:stretch>
        </p:blipFill>
        <p:spPr bwMode="auto">
          <a:xfrm>
            <a:off x="3477491" y="1336936"/>
            <a:ext cx="7412181" cy="391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070375" y="496419"/>
            <a:ext cx="55749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CASE |  CREATE CASE | FACULTY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2838" y="1453657"/>
            <a:ext cx="300753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accent2"/>
                </a:solidFill>
              </a:rPr>
              <a:t>PROBLEM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PROPOSED SOLUTION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OBJECTIVES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LOG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HOMEPAGE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REGISTRATION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RESET PASSWORD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2800" b="1" u="sng" dirty="0">
                <a:solidFill>
                  <a:srgbClr val="BD582C"/>
                </a:solidFill>
              </a:rPr>
              <a:t>CASE</a:t>
            </a:r>
            <a:endParaRPr lang="en-PH" sz="7200" b="1" u="sng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963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6478588"/>
            <a:ext cx="9571038" cy="331787"/>
          </a:xfrm>
        </p:spPr>
        <p:txBody>
          <a:bodyPr>
            <a:noAutofit/>
          </a:bodyPr>
          <a:lstStyle/>
          <a:p>
            <a:r>
              <a:rPr lang="en-PH" sz="1800" dirty="0">
                <a:solidFill>
                  <a:schemeClr val="tx1"/>
                </a:solidFill>
                <a:latin typeface="+mn-lt"/>
              </a:rPr>
              <a:t>Academic and Curricular advising Management System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13165" y="117566"/>
            <a:ext cx="39189" cy="6178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9" y="117566"/>
            <a:ext cx="1219370" cy="1219370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1" y="4871722"/>
            <a:ext cx="997131" cy="1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5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4"/>
          <a:stretch>
            <a:fillRect/>
          </a:stretch>
        </p:blipFill>
        <p:spPr bwMode="auto">
          <a:xfrm>
            <a:off x="3864243" y="2035224"/>
            <a:ext cx="54864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070375" y="496419"/>
            <a:ext cx="55749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CASE |  CREATE CASE | FACULTY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2838" y="1453657"/>
            <a:ext cx="300753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accent2"/>
                </a:solidFill>
              </a:rPr>
              <a:t>PROBLEM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PROPOSED SOLUTION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OBJECTIVES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LOG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HOMEPAGE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REGISTRATION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RESET PASSWORD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2800" b="1" u="sng" dirty="0">
                <a:solidFill>
                  <a:srgbClr val="BD582C"/>
                </a:solidFill>
              </a:rPr>
              <a:t>CASE</a:t>
            </a:r>
            <a:endParaRPr lang="en-PH" sz="7200" b="1" u="sng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179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6478588"/>
            <a:ext cx="9571038" cy="331787"/>
          </a:xfrm>
        </p:spPr>
        <p:txBody>
          <a:bodyPr>
            <a:noAutofit/>
          </a:bodyPr>
          <a:lstStyle/>
          <a:p>
            <a:r>
              <a:rPr lang="en-PH" sz="1800" dirty="0">
                <a:solidFill>
                  <a:schemeClr val="tx1"/>
                </a:solidFill>
                <a:latin typeface="+mn-lt"/>
              </a:rPr>
              <a:t>Academic and Curricular advising Management System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13165" y="117566"/>
            <a:ext cx="39189" cy="6178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9" y="117566"/>
            <a:ext cx="1219370" cy="1219370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1" y="4871722"/>
            <a:ext cx="997131" cy="1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5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4"/>
          <a:stretch>
            <a:fillRect/>
          </a:stretch>
        </p:blipFill>
        <p:spPr bwMode="auto">
          <a:xfrm>
            <a:off x="3661077" y="1531548"/>
            <a:ext cx="6584331" cy="350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070375" y="496419"/>
            <a:ext cx="55749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CASE |  CREATE CASE | FACULTY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2838" y="1453657"/>
            <a:ext cx="300753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accent2"/>
                </a:solidFill>
              </a:rPr>
              <a:t>PROBLEM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PROPOSED SOLUTION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OBJECTIVES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LOG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HOMEPAGE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REGISTRATION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RESET PASSWORD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2800" b="1" u="sng" dirty="0">
                <a:solidFill>
                  <a:srgbClr val="BD582C"/>
                </a:solidFill>
              </a:rPr>
              <a:t>CASE</a:t>
            </a:r>
            <a:endParaRPr lang="en-PH" sz="7200" b="1" u="sng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90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6478588"/>
            <a:ext cx="9571038" cy="331787"/>
          </a:xfrm>
        </p:spPr>
        <p:txBody>
          <a:bodyPr>
            <a:noAutofit/>
          </a:bodyPr>
          <a:lstStyle/>
          <a:p>
            <a:r>
              <a:rPr lang="en-PH" sz="1800" dirty="0">
                <a:solidFill>
                  <a:schemeClr val="tx1"/>
                </a:solidFill>
                <a:latin typeface="+mn-lt"/>
              </a:rPr>
              <a:t>Academic and Curricular advising Management System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1" y="4871722"/>
            <a:ext cx="997131" cy="1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013165" y="117566"/>
            <a:ext cx="39189" cy="6178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9" y="117566"/>
            <a:ext cx="1219370" cy="1219370"/>
          </a:xfrm>
          <a:prstGeom prst="rect">
            <a:avLst/>
          </a:prstGeom>
        </p:spPr>
      </p:pic>
      <p:pic>
        <p:nvPicPr>
          <p:cNvPr id="2050" name="Picture 4" descr="C:\Users\student\Downloads\GetImage (3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" r="10435"/>
          <a:stretch/>
        </p:blipFill>
        <p:spPr bwMode="auto">
          <a:xfrm>
            <a:off x="4107055" y="1824734"/>
            <a:ext cx="6659432" cy="358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3070375" y="496419"/>
            <a:ext cx="34138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PROBLEM | CASE 2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62838" y="1453657"/>
            <a:ext cx="300753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800" b="1" u="sng" dirty="0">
                <a:solidFill>
                  <a:schemeClr val="accent2"/>
                </a:solidFill>
              </a:rPr>
              <a:t>PROBLEM</a:t>
            </a:r>
            <a:endParaRPr lang="en-PH" sz="3600" b="1" u="sng" dirty="0">
              <a:solidFill>
                <a:schemeClr val="accent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PROPOSED SOLUTION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OBJECTIVES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LOG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HOMEPAGE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REGISTRATION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FORGOT PASSWORD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CASE</a:t>
            </a:r>
            <a:endParaRPr lang="en-PH" sz="440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323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6478588"/>
            <a:ext cx="9571038" cy="331787"/>
          </a:xfrm>
        </p:spPr>
        <p:txBody>
          <a:bodyPr>
            <a:noAutofit/>
          </a:bodyPr>
          <a:lstStyle/>
          <a:p>
            <a:r>
              <a:rPr lang="en-PH" sz="1800" dirty="0">
                <a:solidFill>
                  <a:schemeClr val="tx1"/>
                </a:solidFill>
                <a:latin typeface="+mn-lt"/>
              </a:rPr>
              <a:t>Academic and Curricular advising Management System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13165" y="117566"/>
            <a:ext cx="39189" cy="6178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9" y="117566"/>
            <a:ext cx="1219370" cy="1219370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1" y="4871722"/>
            <a:ext cx="997131" cy="1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2" name="Picture 8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6"/>
          <a:stretch>
            <a:fillRect/>
          </a:stretch>
        </p:blipFill>
        <p:spPr bwMode="auto">
          <a:xfrm>
            <a:off x="3477491" y="1469634"/>
            <a:ext cx="7184571" cy="445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070375" y="496419"/>
            <a:ext cx="55749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CASE |  CREATE CASE | FACULTY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2838" y="1453657"/>
            <a:ext cx="300753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accent2"/>
                </a:solidFill>
              </a:rPr>
              <a:t>PROBLEM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PROPOSED SOLUTION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OBJECTIVES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LOG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HOMEPAGE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REGISTRATION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RESET PASSWORD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2800" b="1" u="sng" dirty="0">
                <a:solidFill>
                  <a:srgbClr val="BD582C"/>
                </a:solidFill>
              </a:rPr>
              <a:t>CASE</a:t>
            </a:r>
            <a:endParaRPr lang="en-PH" sz="7200" b="1" u="sng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79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6478588"/>
            <a:ext cx="9571038" cy="331787"/>
          </a:xfrm>
        </p:spPr>
        <p:txBody>
          <a:bodyPr>
            <a:noAutofit/>
          </a:bodyPr>
          <a:lstStyle/>
          <a:p>
            <a:r>
              <a:rPr lang="en-PH" sz="1800" dirty="0">
                <a:solidFill>
                  <a:schemeClr val="tx1"/>
                </a:solidFill>
                <a:latin typeface="+mn-lt"/>
              </a:rPr>
              <a:t>Academic and Curricular advising Management System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13165" y="117566"/>
            <a:ext cx="39189" cy="6178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9" y="117566"/>
            <a:ext cx="1219370" cy="1219370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1" y="4871722"/>
            <a:ext cx="997131" cy="1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516" y="2335393"/>
            <a:ext cx="33528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070375" y="496419"/>
            <a:ext cx="55749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CASE |  CREATE CASE | FACULTY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2838" y="1453657"/>
            <a:ext cx="300753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accent2"/>
                </a:solidFill>
              </a:rPr>
              <a:t>PROBLEM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PROPOSED SOLUTION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OBJECTIVES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LOG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HOMEPAGE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REGISTRATION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RESET PASSWORD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2800" b="1" u="sng" dirty="0">
                <a:solidFill>
                  <a:srgbClr val="BD582C"/>
                </a:solidFill>
              </a:rPr>
              <a:t>CASE</a:t>
            </a:r>
            <a:endParaRPr lang="en-PH" sz="7200" b="1" u="sng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1896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6478588"/>
            <a:ext cx="9571038" cy="331787"/>
          </a:xfrm>
        </p:spPr>
        <p:txBody>
          <a:bodyPr>
            <a:noAutofit/>
          </a:bodyPr>
          <a:lstStyle/>
          <a:p>
            <a:r>
              <a:rPr lang="en-PH" sz="1800" dirty="0">
                <a:solidFill>
                  <a:schemeClr val="tx1"/>
                </a:solidFill>
                <a:latin typeface="+mn-lt"/>
              </a:rPr>
              <a:t>Academic and Curricular advising Management System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1" y="4871722"/>
            <a:ext cx="997131" cy="1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013165" y="117566"/>
            <a:ext cx="39189" cy="6178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9" y="117566"/>
            <a:ext cx="1219370" cy="121937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9"/>
          <a:stretch>
            <a:fillRect/>
          </a:stretch>
        </p:blipFill>
        <p:spPr bwMode="auto">
          <a:xfrm>
            <a:off x="3800838" y="1336936"/>
            <a:ext cx="6811010" cy="359981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3070375" y="496419"/>
            <a:ext cx="59277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CASE |  RETRIEVE CASE | FACULTY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5463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6478588"/>
            <a:ext cx="9571038" cy="331787"/>
          </a:xfrm>
        </p:spPr>
        <p:txBody>
          <a:bodyPr>
            <a:noAutofit/>
          </a:bodyPr>
          <a:lstStyle/>
          <a:p>
            <a:r>
              <a:rPr lang="en-PH" sz="1800" dirty="0">
                <a:solidFill>
                  <a:schemeClr val="tx1"/>
                </a:solidFill>
                <a:latin typeface="+mn-lt"/>
              </a:rPr>
              <a:t>Academic and Curricular advising Management System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1" y="4871722"/>
            <a:ext cx="997131" cy="1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013165" y="117566"/>
            <a:ext cx="39189" cy="6178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9" y="117566"/>
            <a:ext cx="1219370" cy="121937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70375" y="496419"/>
            <a:ext cx="59277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CASE |  RETRIEVE CASE | FACULTY</a:t>
            </a:r>
            <a:endParaRPr lang="en-US" sz="3200" dirty="0"/>
          </a:p>
        </p:txBody>
      </p:sp>
      <p:pic>
        <p:nvPicPr>
          <p:cNvPr id="7170" name="Picture 5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4"/>
          <a:stretch>
            <a:fillRect/>
          </a:stretch>
        </p:blipFill>
        <p:spPr bwMode="auto">
          <a:xfrm>
            <a:off x="3179763" y="1336936"/>
            <a:ext cx="5486400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419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6478588"/>
            <a:ext cx="9571038" cy="331787"/>
          </a:xfrm>
        </p:spPr>
        <p:txBody>
          <a:bodyPr>
            <a:noAutofit/>
          </a:bodyPr>
          <a:lstStyle/>
          <a:p>
            <a:r>
              <a:rPr lang="en-PH" sz="1800" dirty="0">
                <a:solidFill>
                  <a:schemeClr val="tx1"/>
                </a:solidFill>
                <a:latin typeface="+mn-lt"/>
              </a:rPr>
              <a:t>Academic and Curricular advising Management System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1" y="4871722"/>
            <a:ext cx="997131" cy="1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013165" y="117566"/>
            <a:ext cx="39189" cy="6178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9" y="117566"/>
            <a:ext cx="1219370" cy="12193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02044" y="542585"/>
            <a:ext cx="685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clicking a subject from the quick links from the Faculty Homepage</a:t>
            </a:r>
          </a:p>
        </p:txBody>
      </p:sp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4"/>
          <a:stretch>
            <a:fillRect/>
          </a:stretch>
        </p:blipFill>
        <p:spPr bwMode="auto">
          <a:xfrm>
            <a:off x="3354156" y="1336936"/>
            <a:ext cx="6765290" cy="35998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29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6478588"/>
            <a:ext cx="9571038" cy="331787"/>
          </a:xfrm>
        </p:spPr>
        <p:txBody>
          <a:bodyPr>
            <a:noAutofit/>
          </a:bodyPr>
          <a:lstStyle/>
          <a:p>
            <a:r>
              <a:rPr lang="en-PH" sz="1800" dirty="0">
                <a:solidFill>
                  <a:schemeClr val="tx1"/>
                </a:solidFill>
                <a:latin typeface="+mn-lt"/>
              </a:rPr>
              <a:t>Academic and Curricular advising Management System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1" y="4871722"/>
            <a:ext cx="997131" cy="1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013165" y="117566"/>
            <a:ext cx="39189" cy="6178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9" y="117566"/>
            <a:ext cx="1219370" cy="1219370"/>
          </a:xfrm>
          <a:prstGeom prst="rect">
            <a:avLst/>
          </a:prstGeom>
        </p:spPr>
      </p:pic>
      <p:pic>
        <p:nvPicPr>
          <p:cNvPr id="8194" name="pi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063" y="2406831"/>
            <a:ext cx="30670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070375" y="496419"/>
            <a:ext cx="59277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CASE |  RETRIEVE CASE | FACULTY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95371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6478588"/>
            <a:ext cx="9571038" cy="331787"/>
          </a:xfrm>
        </p:spPr>
        <p:txBody>
          <a:bodyPr>
            <a:noAutofit/>
          </a:bodyPr>
          <a:lstStyle/>
          <a:p>
            <a:r>
              <a:rPr lang="en-PH" sz="1800" dirty="0">
                <a:solidFill>
                  <a:schemeClr val="tx1"/>
                </a:solidFill>
                <a:latin typeface="+mn-lt"/>
              </a:rPr>
              <a:t>Academic and Curricular advising Management System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1" y="4871722"/>
            <a:ext cx="997131" cy="1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013165" y="117566"/>
            <a:ext cx="39189" cy="6178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9" y="117566"/>
            <a:ext cx="1219370" cy="12193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70375" y="496419"/>
            <a:ext cx="59277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CASE |  RETRIEVE CASE | FACULTY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659796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6478588"/>
            <a:ext cx="9571038" cy="331787"/>
          </a:xfrm>
        </p:spPr>
        <p:txBody>
          <a:bodyPr>
            <a:noAutofit/>
          </a:bodyPr>
          <a:lstStyle/>
          <a:p>
            <a:r>
              <a:rPr lang="en-PH" sz="1800" dirty="0">
                <a:solidFill>
                  <a:schemeClr val="tx1"/>
                </a:solidFill>
                <a:latin typeface="+mn-lt"/>
              </a:rPr>
              <a:t>Academic and Curricular advising Management System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1" y="4871722"/>
            <a:ext cx="997131" cy="1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013165" y="117566"/>
            <a:ext cx="39189" cy="6178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9" y="117566"/>
            <a:ext cx="1219370" cy="121937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9"/>
          <a:stretch>
            <a:fillRect/>
          </a:stretch>
        </p:blipFill>
        <p:spPr bwMode="auto">
          <a:xfrm>
            <a:off x="3800838" y="1336936"/>
            <a:ext cx="6811010" cy="359981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3802044" y="542585"/>
            <a:ext cx="543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Faculty Home Page: Show All Cases (From the Tool strip)</a:t>
            </a:r>
          </a:p>
        </p:txBody>
      </p:sp>
    </p:spTree>
    <p:extLst>
      <p:ext uri="{BB962C8B-B14F-4D97-AF65-F5344CB8AC3E}">
        <p14:creationId xmlns:p14="http://schemas.microsoft.com/office/powerpoint/2010/main" val="572173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6478588"/>
            <a:ext cx="9571038" cy="331787"/>
          </a:xfrm>
        </p:spPr>
        <p:txBody>
          <a:bodyPr>
            <a:noAutofit/>
          </a:bodyPr>
          <a:lstStyle/>
          <a:p>
            <a:r>
              <a:rPr lang="en-PH" sz="1800" dirty="0">
                <a:solidFill>
                  <a:schemeClr val="tx1"/>
                </a:solidFill>
                <a:latin typeface="+mn-lt"/>
              </a:rPr>
              <a:t>Academic and Curricular advising Management System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1" y="4871722"/>
            <a:ext cx="997131" cy="1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013165" y="117566"/>
            <a:ext cx="39189" cy="6178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9" y="117566"/>
            <a:ext cx="1219370" cy="121937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960" y="1828561"/>
            <a:ext cx="3449955" cy="179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286" y="1828561"/>
            <a:ext cx="3449955" cy="179959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3802044" y="542585"/>
            <a:ext cx="456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Case ID popup and Select </a:t>
            </a:r>
            <a:r>
              <a:rPr lang="en-US"/>
              <a:t>Action popup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970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6478588"/>
            <a:ext cx="9571038" cy="331787"/>
          </a:xfrm>
        </p:spPr>
        <p:txBody>
          <a:bodyPr>
            <a:noAutofit/>
          </a:bodyPr>
          <a:lstStyle/>
          <a:p>
            <a:r>
              <a:rPr lang="en-PH" sz="1800" dirty="0">
                <a:solidFill>
                  <a:schemeClr val="tx1"/>
                </a:solidFill>
                <a:latin typeface="+mn-lt"/>
              </a:rPr>
              <a:t>Academic and Curricular advising Management System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1" y="4871722"/>
            <a:ext cx="997131" cy="1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013165" y="117566"/>
            <a:ext cx="39189" cy="6178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9" y="117566"/>
            <a:ext cx="1219370" cy="121937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9"/>
          <a:stretch>
            <a:fillRect/>
          </a:stretch>
        </p:blipFill>
        <p:spPr bwMode="auto">
          <a:xfrm>
            <a:off x="3800838" y="1336936"/>
            <a:ext cx="6811010" cy="359981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3802044" y="542585"/>
            <a:ext cx="345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Faculty Home Page: Search Case ID</a:t>
            </a:r>
          </a:p>
        </p:txBody>
      </p:sp>
    </p:spTree>
    <p:extLst>
      <p:ext uri="{BB962C8B-B14F-4D97-AF65-F5344CB8AC3E}">
        <p14:creationId xmlns:p14="http://schemas.microsoft.com/office/powerpoint/2010/main" val="318353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6478588"/>
            <a:ext cx="9571038" cy="331787"/>
          </a:xfrm>
        </p:spPr>
        <p:txBody>
          <a:bodyPr>
            <a:noAutofit/>
          </a:bodyPr>
          <a:lstStyle/>
          <a:p>
            <a:r>
              <a:rPr lang="en-PH" sz="1800" dirty="0">
                <a:solidFill>
                  <a:schemeClr val="tx1"/>
                </a:solidFill>
                <a:latin typeface="+mn-lt"/>
              </a:rPr>
              <a:t>Academic and Curricular advising Management System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1" y="4871722"/>
            <a:ext cx="997131" cy="1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013165" y="117566"/>
            <a:ext cx="39189" cy="6178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9" y="117566"/>
            <a:ext cx="1219370" cy="1219370"/>
          </a:xfrm>
          <a:prstGeom prst="rect">
            <a:avLst/>
          </a:prstGeom>
        </p:spPr>
      </p:pic>
      <p:pic>
        <p:nvPicPr>
          <p:cNvPr id="3074" name="Picture 5" descr="C:\Users\student\Downloads\GetImage (4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00995" y="1453657"/>
            <a:ext cx="7315200" cy="465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3070375" y="496419"/>
            <a:ext cx="39104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PROPOSED SOLUTION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62838" y="1453657"/>
            <a:ext cx="30075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accent2"/>
                </a:solidFill>
              </a:rPr>
              <a:t>PROBLEM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2800" b="1" u="sng" dirty="0">
                <a:solidFill>
                  <a:srgbClr val="BD582C"/>
                </a:solidFill>
              </a:rPr>
              <a:t>PROPOSED SOLUTION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OBJECTIVES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LOG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HOMEPAGE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REGISTRATION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FORGOT PASSWORD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CASE</a:t>
            </a:r>
            <a:endParaRPr lang="en-PH" sz="440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73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6478588"/>
            <a:ext cx="9571038" cy="331787"/>
          </a:xfrm>
        </p:spPr>
        <p:txBody>
          <a:bodyPr>
            <a:noAutofit/>
          </a:bodyPr>
          <a:lstStyle/>
          <a:p>
            <a:r>
              <a:rPr lang="en-PH" sz="1800" dirty="0">
                <a:solidFill>
                  <a:schemeClr val="tx1"/>
                </a:solidFill>
                <a:latin typeface="+mn-lt"/>
              </a:rPr>
              <a:t>Academic and Curricular advising Management System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1" y="4871722"/>
            <a:ext cx="997131" cy="1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013165" y="117566"/>
            <a:ext cx="39189" cy="6178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9" y="117566"/>
            <a:ext cx="1219370" cy="121937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32429" y="1367586"/>
            <a:ext cx="75318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develop and design a web-based intranet system for Asia Pacific College – School of Engineering that will serve as a medium of communication for student and faculty and to centralize students’ academic and curricular advising records. </a:t>
            </a:r>
            <a:endParaRPr lang="en-US" sz="3200" dirty="0"/>
          </a:p>
        </p:txBody>
      </p:sp>
      <p:sp>
        <p:nvSpPr>
          <p:cNvPr id="30" name="Rectangle 29"/>
          <p:cNvSpPr/>
          <p:nvPr/>
        </p:nvSpPr>
        <p:spPr>
          <a:xfrm>
            <a:off x="3070375" y="496419"/>
            <a:ext cx="60355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OBJECTIVES | GENERAL OBJECTIVE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62838" y="1453657"/>
            <a:ext cx="300753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accent2"/>
                </a:solidFill>
              </a:rPr>
              <a:t>PROBLEM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PROPOSED SOLUTION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2800" b="1" u="sng" dirty="0">
                <a:solidFill>
                  <a:srgbClr val="BD582C"/>
                </a:solidFill>
              </a:rPr>
              <a:t>OBJECTIVES</a:t>
            </a:r>
            <a:endParaRPr lang="en-PH" sz="1500" b="1" u="sng" dirty="0">
              <a:solidFill>
                <a:srgbClr val="BD582C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LOG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HOMEPAGE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REGISTRATION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FORGOT PASSWORD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CASE</a:t>
            </a:r>
            <a:endParaRPr lang="en-PH" sz="440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163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6478588"/>
            <a:ext cx="9571038" cy="331787"/>
          </a:xfrm>
        </p:spPr>
        <p:txBody>
          <a:bodyPr>
            <a:noAutofit/>
          </a:bodyPr>
          <a:lstStyle/>
          <a:p>
            <a:r>
              <a:rPr lang="en-PH" sz="1800" dirty="0">
                <a:solidFill>
                  <a:schemeClr val="tx1"/>
                </a:solidFill>
                <a:latin typeface="+mn-lt"/>
              </a:rPr>
              <a:t>Academic and Curricular advising Management System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1" y="4871722"/>
            <a:ext cx="997131" cy="1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013165" y="117566"/>
            <a:ext cx="39189" cy="6178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9" y="117566"/>
            <a:ext cx="1219370" cy="12193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32429" y="1367586"/>
            <a:ext cx="75318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/>
            <a:r>
              <a:rPr lang="en-US" sz="3600" dirty="0">
                <a:latin typeface="Calibri" panose="020F0502020204030204" pitchFamily="34" charset="0"/>
                <a:cs typeface="Times New Roman" panose="02020603050405020304" pitchFamily="18" charset="0"/>
              </a:rPr>
              <a:t>Develop:</a:t>
            </a:r>
          </a:p>
          <a:p>
            <a:pPr marL="1828800" lvl="3" indent="-457200" algn="just">
              <a:buFont typeface="Wingdings" panose="05000000000000000000" pitchFamily="2" charset="2"/>
              <a:buChar char="ü"/>
            </a:pPr>
            <a:r>
              <a:rPr lang="en-US" sz="3200" dirty="0"/>
              <a:t>Registration</a:t>
            </a:r>
          </a:p>
          <a:p>
            <a:pPr marL="1828800" lvl="3" indent="-457200" algn="just">
              <a:buFont typeface="Wingdings" panose="05000000000000000000" pitchFamily="2" charset="2"/>
              <a:buChar char="ü"/>
            </a:pPr>
            <a:r>
              <a:rPr lang="en-US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Log in</a:t>
            </a:r>
          </a:p>
          <a:p>
            <a:pPr marL="1828800" lvl="3" indent="-457200" algn="just">
              <a:buFont typeface="Wingdings" panose="05000000000000000000" pitchFamily="2" charset="2"/>
              <a:buChar char="ü"/>
            </a:pPr>
            <a:r>
              <a:rPr lang="en-US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Case</a:t>
            </a:r>
          </a:p>
          <a:p>
            <a:pPr marL="1828800" lvl="3" indent="-457200" algn="just">
              <a:buFont typeface="Wingdings" panose="05000000000000000000" pitchFamily="2" charset="2"/>
              <a:buChar char="ü"/>
            </a:pPr>
            <a:r>
              <a:rPr lang="en-US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Reports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070375" y="496419"/>
            <a:ext cx="61160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OBJECTIVES | SPECIFIC OBJECTIVES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62838" y="1453657"/>
            <a:ext cx="300753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accent2"/>
                </a:solidFill>
              </a:rPr>
              <a:t>PROBLEM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PROPOSED SOLUTION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2800" b="1" u="sng" dirty="0">
                <a:solidFill>
                  <a:srgbClr val="BD582C"/>
                </a:solidFill>
              </a:rPr>
              <a:t>OBJECTIVES</a:t>
            </a:r>
            <a:endParaRPr lang="en-PH" sz="3600" b="1" u="sng" dirty="0">
              <a:solidFill>
                <a:srgbClr val="BD582C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LOG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HOMEPAGE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REGISTRATION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FORGOT PASSWORD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CASE</a:t>
            </a:r>
            <a:endParaRPr lang="en-PH" sz="440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10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6478588"/>
            <a:ext cx="9571038" cy="331787"/>
          </a:xfrm>
        </p:spPr>
        <p:txBody>
          <a:bodyPr>
            <a:noAutofit/>
          </a:bodyPr>
          <a:lstStyle/>
          <a:p>
            <a:r>
              <a:rPr lang="en-PH" sz="1800" dirty="0">
                <a:solidFill>
                  <a:schemeClr val="tx1"/>
                </a:solidFill>
                <a:latin typeface="+mn-lt"/>
              </a:rPr>
              <a:t>Academic and Curricular advising Management System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13165" y="117566"/>
            <a:ext cx="39189" cy="6178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9" y="117566"/>
            <a:ext cx="1219370" cy="12193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25091" y="391886"/>
            <a:ext cx="718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391626" y="1374515"/>
          <a:ext cx="7672615" cy="4012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523">
                  <a:extLst>
                    <a:ext uri="{9D8B030D-6E8A-4147-A177-3AD203B41FA5}">
                      <a16:colId xmlns:a16="http://schemas.microsoft.com/office/drawing/2014/main" val="1174649871"/>
                    </a:ext>
                  </a:extLst>
                </a:gridCol>
                <a:gridCol w="1534523">
                  <a:extLst>
                    <a:ext uri="{9D8B030D-6E8A-4147-A177-3AD203B41FA5}">
                      <a16:colId xmlns:a16="http://schemas.microsoft.com/office/drawing/2014/main" val="929984994"/>
                    </a:ext>
                  </a:extLst>
                </a:gridCol>
                <a:gridCol w="1760482">
                  <a:extLst>
                    <a:ext uri="{9D8B030D-6E8A-4147-A177-3AD203B41FA5}">
                      <a16:colId xmlns:a16="http://schemas.microsoft.com/office/drawing/2014/main" val="2813673018"/>
                    </a:ext>
                  </a:extLst>
                </a:gridCol>
                <a:gridCol w="1308564">
                  <a:extLst>
                    <a:ext uri="{9D8B030D-6E8A-4147-A177-3AD203B41FA5}">
                      <a16:colId xmlns:a16="http://schemas.microsoft.com/office/drawing/2014/main" val="2791400418"/>
                    </a:ext>
                  </a:extLst>
                </a:gridCol>
                <a:gridCol w="1534523">
                  <a:extLst>
                    <a:ext uri="{9D8B030D-6E8A-4147-A177-3AD203B41FA5}">
                      <a16:colId xmlns:a16="http://schemas.microsoft.com/office/drawing/2014/main" val="4137683534"/>
                    </a:ext>
                  </a:extLst>
                </a:gridCol>
              </a:tblGrid>
              <a:tr h="573274">
                <a:tc>
                  <a:txBody>
                    <a:bodyPr/>
                    <a:lstStyle/>
                    <a:p>
                      <a:r>
                        <a:rPr lang="en-US" dirty="0"/>
                        <a:t>USER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417470"/>
                  </a:ext>
                </a:extLst>
              </a:tr>
              <a:tr h="573274">
                <a:tc>
                  <a:txBody>
                    <a:bodyPr/>
                    <a:lstStyle/>
                    <a:p>
                      <a:r>
                        <a:rPr lang="en-US" dirty="0"/>
                        <a:t>Executive Dir.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78206"/>
                  </a:ext>
                </a:extLst>
              </a:tr>
              <a:tr h="573274">
                <a:tc>
                  <a:txBody>
                    <a:bodyPr/>
                    <a:lstStyle/>
                    <a:p>
                      <a:r>
                        <a:rPr lang="en-US" dirty="0"/>
                        <a:t>Program Dir.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084263"/>
                  </a:ext>
                </a:extLst>
              </a:tr>
              <a:tr h="573274">
                <a:tc>
                  <a:txBody>
                    <a:bodyPr/>
                    <a:lstStyle/>
                    <a:p>
                      <a:r>
                        <a:rPr lang="en-US" dirty="0"/>
                        <a:t>Adviser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51505"/>
                  </a:ext>
                </a:extLst>
              </a:tr>
              <a:tr h="573274">
                <a:tc>
                  <a:txBody>
                    <a:bodyPr/>
                    <a:lstStyle/>
                    <a:p>
                      <a:r>
                        <a:rPr lang="en-US" dirty="0"/>
                        <a:t>Faculty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092514"/>
                  </a:ext>
                </a:extLst>
              </a:tr>
              <a:tr h="573274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937661"/>
                  </a:ext>
                </a:extLst>
              </a:tr>
              <a:tr h="573274"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725242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-1447800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73" y="2015119"/>
            <a:ext cx="480012" cy="40770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73" y="2634273"/>
            <a:ext cx="480012" cy="4077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73" y="3088667"/>
            <a:ext cx="480012" cy="40770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73" y="3707909"/>
            <a:ext cx="480012" cy="4077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73" y="4333506"/>
            <a:ext cx="480012" cy="4077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73" y="4832359"/>
            <a:ext cx="480012" cy="40770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28" y="4871722"/>
            <a:ext cx="480012" cy="40770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020" y="2079315"/>
            <a:ext cx="480012" cy="4077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020" y="2634273"/>
            <a:ext cx="480012" cy="40770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020" y="3175363"/>
            <a:ext cx="480012" cy="40770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020" y="3766154"/>
            <a:ext cx="480012" cy="40770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020" y="4333505"/>
            <a:ext cx="480012" cy="40770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046" y="2057590"/>
            <a:ext cx="480012" cy="40770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046" y="2545471"/>
            <a:ext cx="480012" cy="407707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1" y="4871722"/>
            <a:ext cx="997131" cy="1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071090" y="391886"/>
            <a:ext cx="5525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USER | MODULE ACCESS LEVEL</a:t>
            </a:r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62838" y="1453657"/>
            <a:ext cx="300753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accent2"/>
                </a:solidFill>
              </a:rPr>
              <a:t>PROBLEM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PROPOSED SOLUTION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OBJECTIVES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2800" b="1" u="sng" dirty="0">
                <a:solidFill>
                  <a:srgbClr val="BD582C"/>
                </a:solidFill>
              </a:rPr>
              <a:t>USER</a:t>
            </a:r>
            <a:r>
              <a:rPr lang="en-PH" sz="1500" dirty="0">
                <a:solidFill>
                  <a:srgbClr val="BD582C"/>
                </a:solidFill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LOG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HOMEPAGE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REGISTRATION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FORGOT PASSWORD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CASE</a:t>
            </a:r>
            <a:endParaRPr lang="en-PH" sz="440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48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6478588"/>
            <a:ext cx="9571038" cy="331787"/>
          </a:xfrm>
        </p:spPr>
        <p:txBody>
          <a:bodyPr>
            <a:noAutofit/>
          </a:bodyPr>
          <a:lstStyle/>
          <a:p>
            <a:r>
              <a:rPr lang="en-PH" sz="1800" dirty="0">
                <a:solidFill>
                  <a:schemeClr val="tx1"/>
                </a:solidFill>
                <a:latin typeface="+mn-lt"/>
              </a:rPr>
              <a:t>Academic and Curricular advising Management System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13165" y="117566"/>
            <a:ext cx="39189" cy="6178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9" y="117566"/>
            <a:ext cx="1219370" cy="12193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25091" y="391886"/>
            <a:ext cx="718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71091" y="391886"/>
            <a:ext cx="4892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USER | CASE ACCESS LEVEL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434806" y="1336936"/>
          <a:ext cx="8108010" cy="4434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095">
                  <a:extLst>
                    <a:ext uri="{9D8B030D-6E8A-4147-A177-3AD203B41FA5}">
                      <a16:colId xmlns:a16="http://schemas.microsoft.com/office/drawing/2014/main" val="3062026976"/>
                    </a:ext>
                  </a:extLst>
                </a:gridCol>
                <a:gridCol w="6008915">
                  <a:extLst>
                    <a:ext uri="{9D8B030D-6E8A-4147-A177-3AD203B41FA5}">
                      <a16:colId xmlns:a16="http://schemas.microsoft.com/office/drawing/2014/main" val="1905483450"/>
                    </a:ext>
                  </a:extLst>
                </a:gridCol>
              </a:tblGrid>
              <a:tr h="633496">
                <a:tc>
                  <a:txBody>
                    <a:bodyPr/>
                    <a:lstStyle/>
                    <a:p>
                      <a:r>
                        <a:rPr lang="en-US" sz="2400" dirty="0"/>
                        <a:t>USER</a:t>
                      </a:r>
                      <a:r>
                        <a:rPr lang="en-US" sz="2400" baseline="0" dirty="0"/>
                        <a:t> ROLE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ACCESS</a:t>
                      </a:r>
                      <a:r>
                        <a:rPr lang="en-US" sz="2400" baseline="0" dirty="0"/>
                        <a:t> LEVEL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332317"/>
                  </a:ext>
                </a:extLst>
              </a:tr>
              <a:tr h="633496">
                <a:tc>
                  <a:txBody>
                    <a:bodyPr/>
                    <a:lstStyle/>
                    <a:p>
                      <a:r>
                        <a:rPr lang="en-US" dirty="0"/>
                        <a:t>Executive</a:t>
                      </a:r>
                      <a:r>
                        <a:rPr lang="en-US" baseline="0" dirty="0"/>
                        <a:t> Dir.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30402"/>
                  </a:ext>
                </a:extLst>
              </a:tr>
              <a:tr h="633496">
                <a:tc>
                  <a:txBody>
                    <a:bodyPr/>
                    <a:lstStyle/>
                    <a:p>
                      <a:r>
                        <a:rPr lang="en-US" dirty="0"/>
                        <a:t>Program Dir.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cases under program handled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183487"/>
                  </a:ext>
                </a:extLst>
              </a:tr>
              <a:tr h="633496">
                <a:tc>
                  <a:txBody>
                    <a:bodyPr/>
                    <a:lstStyle/>
                    <a:p>
                      <a:r>
                        <a:rPr lang="en-US" dirty="0"/>
                        <a:t>Adviser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cases under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cluster assigned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3520"/>
                  </a:ext>
                </a:extLst>
              </a:tr>
              <a:tr h="633496">
                <a:tc>
                  <a:txBody>
                    <a:bodyPr/>
                    <a:lstStyle/>
                    <a:p>
                      <a:r>
                        <a:rPr lang="en-US" dirty="0"/>
                        <a:t>Faculty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cases</a:t>
                      </a:r>
                      <a:r>
                        <a:rPr lang="en-US" baseline="0" dirty="0"/>
                        <a:t> under subjects handled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039633"/>
                  </a:ext>
                </a:extLst>
              </a:tr>
              <a:tr h="633496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  <a:r>
                        <a:rPr lang="en-US" baseline="0" dirty="0"/>
                        <a:t> cases under his Student ID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6219"/>
                  </a:ext>
                </a:extLst>
              </a:tr>
              <a:tr h="633496"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r>
                        <a:rPr lang="en-US" baseline="0" dirty="0"/>
                        <a:t> access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670561"/>
                  </a:ext>
                </a:extLst>
              </a:tr>
            </a:tbl>
          </a:graphicData>
        </a:graphic>
      </p:graphicFrame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1" y="4871722"/>
            <a:ext cx="997131" cy="1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2838" y="1453657"/>
            <a:ext cx="300753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accent2"/>
                </a:solidFill>
              </a:rPr>
              <a:t>PROBLEM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PROPOSED SOLUTION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OBJECTIVES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2800" b="1" u="sng" dirty="0">
                <a:solidFill>
                  <a:srgbClr val="BD582C"/>
                </a:solidFill>
              </a:rPr>
              <a:t>USER</a:t>
            </a:r>
            <a:r>
              <a:rPr lang="en-PH" sz="1500" dirty="0">
                <a:solidFill>
                  <a:srgbClr val="BD582C"/>
                </a:solidFill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LOG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HOMEPAGE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REGISTRATION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FORGOT PASSWORD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CASE</a:t>
            </a:r>
            <a:endParaRPr lang="en-PH" sz="440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733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6478588"/>
            <a:ext cx="9571038" cy="331787"/>
          </a:xfrm>
        </p:spPr>
        <p:txBody>
          <a:bodyPr>
            <a:noAutofit/>
          </a:bodyPr>
          <a:lstStyle/>
          <a:p>
            <a:r>
              <a:rPr lang="en-PH" sz="1800" dirty="0">
                <a:solidFill>
                  <a:schemeClr val="tx1"/>
                </a:solidFill>
                <a:latin typeface="+mn-lt"/>
              </a:rPr>
              <a:t>Academic and Curricular advising Management System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13165" y="117566"/>
            <a:ext cx="39189" cy="6178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9" y="117566"/>
            <a:ext cx="1219370" cy="1219370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1" y="4871722"/>
            <a:ext cx="997131" cy="1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8" r="645"/>
          <a:stretch>
            <a:fillRect/>
          </a:stretch>
        </p:blipFill>
        <p:spPr bwMode="auto">
          <a:xfrm>
            <a:off x="3200400" y="1437198"/>
            <a:ext cx="6256892" cy="4712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070375" y="496419"/>
            <a:ext cx="14550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 LOG IN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62838" y="1453657"/>
            <a:ext cx="300753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accent2"/>
                </a:solidFill>
              </a:rPr>
              <a:t>PROBLEM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PROPOSED SOLUTION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OBJECTIVES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2800" b="1" u="sng" dirty="0">
                <a:solidFill>
                  <a:srgbClr val="BD582C"/>
                </a:solidFill>
              </a:rPr>
              <a:t>LOG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USER HOMEPAGE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REGISTRATION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FORGOT PASSWORD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BD582C"/>
                </a:solidFill>
              </a:rPr>
              <a:t>CASE</a:t>
            </a:r>
            <a:endParaRPr lang="en-PH" sz="440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834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FA4DD35-5754-4FCD-8D3F-A5738CB4B86B}" vid="{8770C41D-6E1E-4B9B-8C91-16FE95DC4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CFBD332E579D49A0A78BBD6666EF2F" ma:contentTypeVersion="6" ma:contentTypeDescription="Create a new document." ma:contentTypeScope="" ma:versionID="99585b97b720afe9f14bf3f6c7e0be0a">
  <xsd:schema xmlns:xsd="http://www.w3.org/2001/XMLSchema" xmlns:xs="http://www.w3.org/2001/XMLSchema" xmlns:p="http://schemas.microsoft.com/office/2006/metadata/properties" xmlns:ns2="930ddfdc-35cc-408a-b59f-cba41d94b487" xmlns:ns3="9b48808d-5e00-42a7-ab54-1ed3f28a449f" targetNamespace="http://schemas.microsoft.com/office/2006/metadata/properties" ma:root="true" ma:fieldsID="db6a2d62a2fa5fbc641f5eeb535d9ced" ns2:_="" ns3:_="">
    <xsd:import namespace="930ddfdc-35cc-408a-b59f-cba41d94b487"/>
    <xsd:import namespace="9b48808d-5e00-42a7-ab54-1ed3f28a449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0ddfdc-35cc-408a-b59f-cba41d94b48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48808d-5e00-42a7-ab54-1ed3f28a44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8FD4E5-7103-4097-BC9C-204CD9C14F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9C8BFD-3168-4706-AD5D-E0C69203E07C}">
  <ds:schemaRefs>
    <ds:schemaRef ds:uri="http://schemas.microsoft.com/office/2006/documentManagement/types"/>
    <ds:schemaRef ds:uri="9b48808d-5e00-42a7-ab54-1ed3f28a449f"/>
    <ds:schemaRef ds:uri="http://www.w3.org/XML/1998/namespace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elements/1.1/"/>
    <ds:schemaRef ds:uri="930ddfdc-35cc-408a-b59f-cba41d94b487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5A18260-0AA6-4F7D-8ED5-6967B3F824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0ddfdc-35cc-408a-b59f-cba41d94b487"/>
    <ds:schemaRef ds:uri="9b48808d-5e00-42a7-ab54-1ed3f28a44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194</TotalTime>
  <Words>981</Words>
  <Application>Microsoft Office PowerPoint</Application>
  <PresentationFormat>Widescreen</PresentationFormat>
  <Paragraphs>395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DigiGirls</dc:creator>
  <cp:lastModifiedBy>DigiGirls</cp:lastModifiedBy>
  <cp:revision>25</cp:revision>
  <dcterms:created xsi:type="dcterms:W3CDTF">2018-03-14T23:44:56Z</dcterms:created>
  <dcterms:modified xsi:type="dcterms:W3CDTF">2018-04-13T01:03:24Z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0x01010060CFBD332E579D49A0A78BBD6666EF2F</vt:lpwstr>
  </property>
</Properties>
</file>