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notesMasterIdLst>
    <p:notesMasterId r:id="rId36"/>
  </p:notesMasterIdLst>
  <p:sldIdLst>
    <p:sldId id="289" r:id="rId2"/>
    <p:sldId id="287" r:id="rId3"/>
    <p:sldId id="288" r:id="rId4"/>
    <p:sldId id="290" r:id="rId5"/>
    <p:sldId id="267" r:id="rId6"/>
    <p:sldId id="256" r:id="rId7"/>
    <p:sldId id="258" r:id="rId8"/>
    <p:sldId id="275" r:id="rId9"/>
    <p:sldId id="279" r:id="rId10"/>
    <p:sldId id="280" r:id="rId11"/>
    <p:sldId id="281" r:id="rId12"/>
    <p:sldId id="262" r:id="rId13"/>
    <p:sldId id="261" r:id="rId14"/>
    <p:sldId id="263" r:id="rId15"/>
    <p:sldId id="278" r:id="rId16"/>
    <p:sldId id="265" r:id="rId17"/>
    <p:sldId id="276" r:id="rId18"/>
    <p:sldId id="266" r:id="rId19"/>
    <p:sldId id="277" r:id="rId20"/>
    <p:sldId id="282" r:id="rId21"/>
    <p:sldId id="283" r:id="rId22"/>
    <p:sldId id="284" r:id="rId23"/>
    <p:sldId id="271" r:id="rId24"/>
    <p:sldId id="273" r:id="rId25"/>
    <p:sldId id="274" r:id="rId26"/>
    <p:sldId id="285" r:id="rId27"/>
    <p:sldId id="291" r:id="rId28"/>
    <p:sldId id="297" r:id="rId29"/>
    <p:sldId id="298" r:id="rId30"/>
    <p:sldId id="295" r:id="rId31"/>
    <p:sldId id="292" r:id="rId32"/>
    <p:sldId id="293" r:id="rId33"/>
    <p:sldId id="294"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850" autoAdjust="0"/>
    <p:restoredTop sz="86927" autoAdjust="0"/>
  </p:normalViewPr>
  <p:slideViewPr>
    <p:cSldViewPr snapToGrid="0">
      <p:cViewPr varScale="1">
        <p:scale>
          <a:sx n="64" d="100"/>
          <a:sy n="64" d="100"/>
        </p:scale>
        <p:origin x="78" y="162"/>
      </p:cViewPr>
      <p:guideLst/>
    </p:cSldViewPr>
  </p:slideViewPr>
  <p:notesTextViewPr>
    <p:cViewPr>
      <p:scale>
        <a:sx n="1" d="1"/>
        <a:sy n="1" d="1"/>
      </p:scale>
      <p:origin x="0" y="0"/>
    </p:cViewPr>
  </p:notesTextViewPr>
  <p:sorterViewPr>
    <p:cViewPr>
      <p:scale>
        <a:sx n="160" d="100"/>
        <a:sy n="160" d="100"/>
      </p:scale>
      <p:origin x="0" y="-109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00C38-24F5-4013-9D71-99116C965EC2}" type="datetimeFigureOut">
              <a:rPr lang="en-US" smtClean="0"/>
              <a:t>9/6/2015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7134C-73BB-4A29-BB64-6121BE66EBEB}" type="slidenum">
              <a:rPr lang="en-US" smtClean="0"/>
              <a:t>‹#›</a:t>
            </a:fld>
            <a:endParaRPr lang="en-US"/>
          </a:p>
        </p:txBody>
      </p:sp>
    </p:spTree>
    <p:extLst>
      <p:ext uri="{BB962C8B-B14F-4D97-AF65-F5344CB8AC3E}">
        <p14:creationId xmlns:p14="http://schemas.microsoft.com/office/powerpoint/2010/main" val="3090252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The</a:t>
            </a:r>
            <a:r>
              <a:rPr lang="en-US" baseline="0" dirty="0" smtClean="0"/>
              <a:t> name of our project is Barangay System. Our main objective as requested by our client was to improve the systems processes in our government. As a student we are only limited to contribute a small part in this planned innovation. So we start in the lowest form of the government which is the barangay. </a:t>
            </a:r>
          </a:p>
          <a:p>
            <a:endParaRPr lang="en-US" baseline="0" dirty="0" smtClean="0"/>
          </a:p>
          <a:p>
            <a:r>
              <a:rPr lang="en-US" baseline="0" dirty="0" smtClean="0"/>
              <a:t>For our project, we were able to create a system for the barangay that can help benefit the citizens in the barangay and at the same time help the barangay officials in managing their constituents.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t>1</a:t>
            </a:fld>
            <a:endParaRPr lang="en-US"/>
          </a:p>
        </p:txBody>
      </p:sp>
    </p:spTree>
    <p:extLst>
      <p:ext uri="{BB962C8B-B14F-4D97-AF65-F5344CB8AC3E}">
        <p14:creationId xmlns:p14="http://schemas.microsoft.com/office/powerpoint/2010/main" val="1907423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t>26</a:t>
            </a:fld>
            <a:endParaRPr lang="en-US"/>
          </a:p>
        </p:txBody>
      </p:sp>
    </p:spTree>
    <p:extLst>
      <p:ext uri="{BB962C8B-B14F-4D97-AF65-F5344CB8AC3E}">
        <p14:creationId xmlns:p14="http://schemas.microsoft.com/office/powerpoint/2010/main" val="3330189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t>30</a:t>
            </a:fld>
            <a:endParaRPr lang="en-US"/>
          </a:p>
        </p:txBody>
      </p:sp>
    </p:spTree>
    <p:extLst>
      <p:ext uri="{BB962C8B-B14F-4D97-AF65-F5344CB8AC3E}">
        <p14:creationId xmlns:p14="http://schemas.microsoft.com/office/powerpoint/2010/main" val="1907978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t>32</a:t>
            </a:fld>
            <a:endParaRPr lang="en-US"/>
          </a:p>
        </p:txBody>
      </p:sp>
    </p:spTree>
    <p:extLst>
      <p:ext uri="{BB962C8B-B14F-4D97-AF65-F5344CB8AC3E}">
        <p14:creationId xmlns:p14="http://schemas.microsoft.com/office/powerpoint/2010/main" val="418470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t>2</a:t>
            </a:fld>
            <a:endParaRPr lang="en-US"/>
          </a:p>
        </p:txBody>
      </p:sp>
    </p:spTree>
    <p:extLst>
      <p:ext uri="{BB962C8B-B14F-4D97-AF65-F5344CB8AC3E}">
        <p14:creationId xmlns:p14="http://schemas.microsoft.com/office/powerpoint/2010/main" val="243175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t>3</a:t>
            </a:fld>
            <a:endParaRPr lang="en-US"/>
          </a:p>
        </p:txBody>
      </p:sp>
    </p:spTree>
    <p:extLst>
      <p:ext uri="{BB962C8B-B14F-4D97-AF65-F5344CB8AC3E}">
        <p14:creationId xmlns:p14="http://schemas.microsoft.com/office/powerpoint/2010/main" val="284189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t>5</a:t>
            </a:fld>
            <a:endParaRPr lang="en-US"/>
          </a:p>
        </p:txBody>
      </p:sp>
    </p:spTree>
    <p:extLst>
      <p:ext uri="{BB962C8B-B14F-4D97-AF65-F5344CB8AC3E}">
        <p14:creationId xmlns:p14="http://schemas.microsoft.com/office/powerpoint/2010/main" val="259613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t>7</a:t>
            </a:fld>
            <a:endParaRPr lang="en-US"/>
          </a:p>
        </p:txBody>
      </p:sp>
    </p:spTree>
    <p:extLst>
      <p:ext uri="{BB962C8B-B14F-4D97-AF65-F5344CB8AC3E}">
        <p14:creationId xmlns:p14="http://schemas.microsoft.com/office/powerpoint/2010/main" val="227191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t>9</a:t>
            </a:fld>
            <a:endParaRPr lang="en-US"/>
          </a:p>
        </p:txBody>
      </p:sp>
    </p:spTree>
    <p:extLst>
      <p:ext uri="{BB962C8B-B14F-4D97-AF65-F5344CB8AC3E}">
        <p14:creationId xmlns:p14="http://schemas.microsoft.com/office/powerpoint/2010/main" val="123917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t>12</a:t>
            </a:fld>
            <a:endParaRPr lang="en-US"/>
          </a:p>
        </p:txBody>
      </p:sp>
    </p:spTree>
    <p:extLst>
      <p:ext uri="{BB962C8B-B14F-4D97-AF65-F5344CB8AC3E}">
        <p14:creationId xmlns:p14="http://schemas.microsoft.com/office/powerpoint/2010/main" val="66924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t>23</a:t>
            </a:fld>
            <a:endParaRPr lang="en-US"/>
          </a:p>
        </p:txBody>
      </p:sp>
    </p:spTree>
    <p:extLst>
      <p:ext uri="{BB962C8B-B14F-4D97-AF65-F5344CB8AC3E}">
        <p14:creationId xmlns:p14="http://schemas.microsoft.com/office/powerpoint/2010/main" val="2226582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t>25</a:t>
            </a:fld>
            <a:endParaRPr lang="en-US"/>
          </a:p>
        </p:txBody>
      </p:sp>
    </p:spTree>
    <p:extLst>
      <p:ext uri="{BB962C8B-B14F-4D97-AF65-F5344CB8AC3E}">
        <p14:creationId xmlns:p14="http://schemas.microsoft.com/office/powerpoint/2010/main" val="410902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73C09A-01EA-472C-B378-DD2BDEF82127}"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t>‹#›</a:t>
            </a:fld>
            <a:endParaRPr lang="en-US"/>
          </a:p>
        </p:txBody>
      </p:sp>
    </p:spTree>
    <p:extLst>
      <p:ext uri="{BB962C8B-B14F-4D97-AF65-F5344CB8AC3E}">
        <p14:creationId xmlns:p14="http://schemas.microsoft.com/office/powerpoint/2010/main" val="76681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73C09A-01EA-472C-B378-DD2BDEF82127}"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t>‹#›</a:t>
            </a:fld>
            <a:endParaRPr lang="en-US"/>
          </a:p>
        </p:txBody>
      </p:sp>
    </p:spTree>
    <p:extLst>
      <p:ext uri="{BB962C8B-B14F-4D97-AF65-F5344CB8AC3E}">
        <p14:creationId xmlns:p14="http://schemas.microsoft.com/office/powerpoint/2010/main" val="254778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73C09A-01EA-472C-B378-DD2BDEF82127}"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t>‹#›</a:t>
            </a:fld>
            <a:endParaRPr lang="en-US"/>
          </a:p>
        </p:txBody>
      </p:sp>
    </p:spTree>
    <p:extLst>
      <p:ext uri="{BB962C8B-B14F-4D97-AF65-F5344CB8AC3E}">
        <p14:creationId xmlns:p14="http://schemas.microsoft.com/office/powerpoint/2010/main" val="425832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73C09A-01EA-472C-B378-DD2BDEF82127}"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t>‹#›</a:t>
            </a:fld>
            <a:endParaRPr lang="en-US"/>
          </a:p>
        </p:txBody>
      </p:sp>
    </p:spTree>
    <p:extLst>
      <p:ext uri="{BB962C8B-B14F-4D97-AF65-F5344CB8AC3E}">
        <p14:creationId xmlns:p14="http://schemas.microsoft.com/office/powerpoint/2010/main" val="251998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73C09A-01EA-472C-B378-DD2BDEF82127}" type="datetimeFigureOut">
              <a:rPr lang="en-US" smtClean="0"/>
              <a:t>9/6/2015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t>‹#›</a:t>
            </a:fld>
            <a:endParaRPr lang="en-US"/>
          </a:p>
        </p:txBody>
      </p:sp>
    </p:spTree>
    <p:extLst>
      <p:ext uri="{BB962C8B-B14F-4D97-AF65-F5344CB8AC3E}">
        <p14:creationId xmlns:p14="http://schemas.microsoft.com/office/powerpoint/2010/main" val="115588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73C09A-01EA-472C-B378-DD2BDEF82127}" type="datetimeFigureOut">
              <a:rPr lang="en-US" smtClean="0"/>
              <a:t>9/6/2015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31B24-CCD5-4673-BDBF-28A715521F88}" type="slidenum">
              <a:rPr lang="en-US" smtClean="0"/>
              <a:t>‹#›</a:t>
            </a:fld>
            <a:endParaRPr lang="en-US"/>
          </a:p>
        </p:txBody>
      </p:sp>
    </p:spTree>
    <p:extLst>
      <p:ext uri="{BB962C8B-B14F-4D97-AF65-F5344CB8AC3E}">
        <p14:creationId xmlns:p14="http://schemas.microsoft.com/office/powerpoint/2010/main" val="354427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73C09A-01EA-472C-B378-DD2BDEF82127}" type="datetimeFigureOut">
              <a:rPr lang="en-US" smtClean="0"/>
              <a:t>9/6/2015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31B24-CCD5-4673-BDBF-28A715521F88}" type="slidenum">
              <a:rPr lang="en-US" smtClean="0"/>
              <a:t>‹#›</a:t>
            </a:fld>
            <a:endParaRPr lang="en-US"/>
          </a:p>
        </p:txBody>
      </p:sp>
    </p:spTree>
    <p:extLst>
      <p:ext uri="{BB962C8B-B14F-4D97-AF65-F5344CB8AC3E}">
        <p14:creationId xmlns:p14="http://schemas.microsoft.com/office/powerpoint/2010/main" val="155553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73C09A-01EA-472C-B378-DD2BDEF82127}" type="datetimeFigureOut">
              <a:rPr lang="en-US" smtClean="0"/>
              <a:t>9/6/2015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31B24-CCD5-4673-BDBF-28A715521F88}" type="slidenum">
              <a:rPr lang="en-US" smtClean="0"/>
              <a:t>‹#›</a:t>
            </a:fld>
            <a:endParaRPr lang="en-US"/>
          </a:p>
        </p:txBody>
      </p:sp>
    </p:spTree>
    <p:extLst>
      <p:ext uri="{BB962C8B-B14F-4D97-AF65-F5344CB8AC3E}">
        <p14:creationId xmlns:p14="http://schemas.microsoft.com/office/powerpoint/2010/main" val="77231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3C09A-01EA-472C-B378-DD2BDEF82127}" type="datetimeFigureOut">
              <a:rPr lang="en-US" smtClean="0"/>
              <a:t>9/6/2015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31B24-CCD5-4673-BDBF-28A715521F88}" type="slidenum">
              <a:rPr lang="en-US" smtClean="0"/>
              <a:t>‹#›</a:t>
            </a:fld>
            <a:endParaRPr lang="en-US"/>
          </a:p>
        </p:txBody>
      </p:sp>
    </p:spTree>
    <p:extLst>
      <p:ext uri="{BB962C8B-B14F-4D97-AF65-F5344CB8AC3E}">
        <p14:creationId xmlns:p14="http://schemas.microsoft.com/office/powerpoint/2010/main" val="333797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3C09A-01EA-472C-B378-DD2BDEF82127}" type="datetimeFigureOut">
              <a:rPr lang="en-US" smtClean="0"/>
              <a:t>9/6/2015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31B24-CCD5-4673-BDBF-28A715521F88}" type="slidenum">
              <a:rPr lang="en-US" smtClean="0"/>
              <a:t>‹#›</a:t>
            </a:fld>
            <a:endParaRPr lang="en-US"/>
          </a:p>
        </p:txBody>
      </p:sp>
    </p:spTree>
    <p:extLst>
      <p:ext uri="{BB962C8B-B14F-4D97-AF65-F5344CB8AC3E}">
        <p14:creationId xmlns:p14="http://schemas.microsoft.com/office/powerpoint/2010/main" val="239333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3C09A-01EA-472C-B378-DD2BDEF82127}" type="datetimeFigureOut">
              <a:rPr lang="en-US" smtClean="0"/>
              <a:t>9/6/2015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31B24-CCD5-4673-BDBF-28A715521F88}" type="slidenum">
              <a:rPr lang="en-US" smtClean="0"/>
              <a:t>‹#›</a:t>
            </a:fld>
            <a:endParaRPr lang="en-US"/>
          </a:p>
        </p:txBody>
      </p:sp>
    </p:spTree>
    <p:extLst>
      <p:ext uri="{BB962C8B-B14F-4D97-AF65-F5344CB8AC3E}">
        <p14:creationId xmlns:p14="http://schemas.microsoft.com/office/powerpoint/2010/main" val="267936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3C09A-01EA-472C-B378-DD2BDEF82127}" type="datetimeFigureOut">
              <a:rPr lang="en-US" smtClean="0"/>
              <a:t>9/6/2015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31B24-CCD5-4673-BDBF-28A715521F88}" type="slidenum">
              <a:rPr lang="en-US" smtClean="0"/>
              <a:t>‹#›</a:t>
            </a:fld>
            <a:endParaRPr lang="en-US"/>
          </a:p>
        </p:txBody>
      </p:sp>
    </p:spTree>
    <p:extLst>
      <p:ext uri="{BB962C8B-B14F-4D97-AF65-F5344CB8AC3E}">
        <p14:creationId xmlns:p14="http://schemas.microsoft.com/office/powerpoint/2010/main" val="3444856559"/>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9259" y="896471"/>
            <a:ext cx="10515600" cy="2802311"/>
          </a:xfrm>
        </p:spPr>
        <p:txBody>
          <a:bodyPr>
            <a:noAutofit/>
          </a:bodyPr>
          <a:lstStyle/>
          <a:p>
            <a:pPr algn="ctr"/>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Barangay </a:t>
            </a:r>
            <a:r>
              <a:rPr lang="en-US" sz="9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System</a:t>
            </a:r>
            <a:endParaRPr lang="en-US" sz="9600" dirty="0"/>
          </a:p>
        </p:txBody>
      </p:sp>
    </p:spTree>
    <p:extLst>
      <p:ext uri="{BB962C8B-B14F-4D97-AF65-F5344CB8AC3E}">
        <p14:creationId xmlns:p14="http://schemas.microsoft.com/office/powerpoint/2010/main" val="4102806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721" y="2392780"/>
            <a:ext cx="3288169" cy="3756559"/>
          </a:xfrm>
        </p:spPr>
      </p:pic>
      <p:sp>
        <p:nvSpPr>
          <p:cNvPr id="8" name="Oval 7"/>
          <p:cNvSpPr/>
          <p:nvPr/>
        </p:nvSpPr>
        <p:spPr>
          <a:xfrm>
            <a:off x="7557633" y="1016235"/>
            <a:ext cx="4023356" cy="13765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800" dirty="0" smtClean="0"/>
              <a:t>Check document request</a:t>
            </a:r>
            <a:endParaRPr lang="en-PH" sz="2800" dirty="0"/>
          </a:p>
        </p:txBody>
      </p:sp>
      <p:sp>
        <p:nvSpPr>
          <p:cNvPr id="9" name="Oval 8"/>
          <p:cNvSpPr/>
          <p:nvPr/>
        </p:nvSpPr>
        <p:spPr>
          <a:xfrm>
            <a:off x="7637643" y="2689903"/>
            <a:ext cx="3863336" cy="173178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800" dirty="0"/>
              <a:t>Update Bulletin / Citizen/ Service/</a:t>
            </a:r>
          </a:p>
          <a:p>
            <a:pPr algn="ctr"/>
            <a:r>
              <a:rPr lang="en-PH" sz="2800" dirty="0"/>
              <a:t>Requirements</a:t>
            </a:r>
          </a:p>
        </p:txBody>
      </p:sp>
      <p:cxnSp>
        <p:nvCxnSpPr>
          <p:cNvPr id="11" name="Straight Arrow Connector 10"/>
          <p:cNvCxnSpPr>
            <a:stCxn id="21" idx="3"/>
            <a:endCxn id="8" idx="2"/>
          </p:cNvCxnSpPr>
          <p:nvPr/>
        </p:nvCxnSpPr>
        <p:spPr>
          <a:xfrm flipV="1">
            <a:off x="4118890" y="1704508"/>
            <a:ext cx="3438743" cy="25665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21" idx="3"/>
            <a:endCxn id="9" idx="2"/>
          </p:cNvCxnSpPr>
          <p:nvPr/>
        </p:nvCxnSpPr>
        <p:spPr>
          <a:xfrm flipV="1">
            <a:off x="4118890" y="3555796"/>
            <a:ext cx="3518753" cy="7152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itle 38"/>
          <p:cNvSpPr txBox="1">
            <a:spLocks/>
          </p:cNvSpPr>
          <p:nvPr/>
        </p:nvSpPr>
        <p:spPr>
          <a:xfrm>
            <a:off x="619200" y="1335752"/>
            <a:ext cx="4135678" cy="660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Barangay Official</a:t>
            </a:r>
            <a:endParaRPr lang="en-US" b="1" dirty="0"/>
          </a:p>
        </p:txBody>
      </p:sp>
      <p:sp>
        <p:nvSpPr>
          <p:cNvPr id="15" name="Oval 14"/>
          <p:cNvSpPr/>
          <p:nvPr/>
        </p:nvSpPr>
        <p:spPr>
          <a:xfrm>
            <a:off x="7477623" y="4787746"/>
            <a:ext cx="4023356" cy="13765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800" dirty="0" smtClean="0"/>
              <a:t>Send Request</a:t>
            </a:r>
            <a:endParaRPr lang="en-PH" sz="2800" dirty="0"/>
          </a:p>
        </p:txBody>
      </p:sp>
      <p:cxnSp>
        <p:nvCxnSpPr>
          <p:cNvPr id="16" name="Straight Arrow Connector 15"/>
          <p:cNvCxnSpPr>
            <a:stCxn id="21" idx="3"/>
          </p:cNvCxnSpPr>
          <p:nvPr/>
        </p:nvCxnSpPr>
        <p:spPr>
          <a:xfrm>
            <a:off x="4118890" y="4271060"/>
            <a:ext cx="3438743" cy="10008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Use Case Diagra</a:t>
            </a:r>
            <a:r>
              <a:rPr lang="en-US" sz="7200" dirty="0">
                <a:ln w="0"/>
                <a:solidFill>
                  <a:schemeClr val="accent1"/>
                </a:solidFill>
                <a:effectLst>
                  <a:outerShdw blurRad="38100" dist="25400" dir="5400000" algn="ctr" rotWithShape="0">
                    <a:srgbClr val="6E747A">
                      <a:alpha val="43000"/>
                    </a:srgbClr>
                  </a:outerShdw>
                </a:effectLst>
              </a:rPr>
              <a:t>m</a:t>
            </a:r>
          </a:p>
        </p:txBody>
      </p:sp>
    </p:spTree>
    <p:extLst>
      <p:ext uri="{BB962C8B-B14F-4D97-AF65-F5344CB8AC3E}">
        <p14:creationId xmlns:p14="http://schemas.microsoft.com/office/powerpoint/2010/main" val="2470861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400" b="1" dirty="0">
                <a:ln w="0"/>
                <a:effectLst>
                  <a:outerShdw blurRad="38100" dist="19050" dir="2700000" algn="tl" rotWithShape="0">
                    <a:schemeClr val="dk1">
                      <a:alpha val="40000"/>
                    </a:schemeClr>
                  </a:outerShdw>
                </a:effectLst>
              </a:rPr>
              <a:t>Government Agency/ </a:t>
            </a:r>
            <a:r>
              <a:rPr lang="en-US" sz="4400" b="1" dirty="0" smtClean="0">
                <a:ln w="0"/>
                <a:effectLst>
                  <a:outerShdw blurRad="38100" dist="19050" dir="2700000" algn="tl" rotWithShape="0">
                    <a:schemeClr val="dk1">
                      <a:alpha val="40000"/>
                    </a:schemeClr>
                  </a:outerShdw>
                </a:effectLst>
              </a:rPr>
              <a:t>External</a:t>
            </a:r>
          </a:p>
          <a:p>
            <a:pPr marL="0" indent="0">
              <a:buNone/>
            </a:pPr>
            <a:endParaRPr lang="en-US" sz="4400" b="1" dirty="0">
              <a:ln w="0"/>
              <a:effectLst>
                <a:outerShdw blurRad="38100" dist="19050" dir="2700000" algn="tl" rotWithShape="0">
                  <a:schemeClr val="dk1">
                    <a:alpha val="40000"/>
                  </a:schemeClr>
                </a:outerShdw>
              </a:effectLst>
            </a:endParaRPr>
          </a:p>
          <a:p>
            <a:endParaRPr lang="en-US" sz="4400" dirty="0"/>
          </a:p>
        </p:txBody>
      </p:sp>
      <p:pic>
        <p:nvPicPr>
          <p:cNvPr id="5" name="Content Placeholder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765" y="2123014"/>
            <a:ext cx="3288169" cy="3756559"/>
          </a:xfrm>
          <a:prstGeom prst="rect">
            <a:avLst/>
          </a:prstGeom>
        </p:spPr>
      </p:pic>
      <p:sp>
        <p:nvSpPr>
          <p:cNvPr id="6" name="Oval 5"/>
          <p:cNvSpPr/>
          <p:nvPr/>
        </p:nvSpPr>
        <p:spPr>
          <a:xfrm>
            <a:off x="7014778" y="3313020"/>
            <a:ext cx="4023356" cy="13765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800" dirty="0" smtClean="0"/>
              <a:t>Verify submitted document </a:t>
            </a:r>
            <a:endParaRPr lang="en-PH" sz="2800" dirty="0"/>
          </a:p>
        </p:txBody>
      </p:sp>
      <p:cxnSp>
        <p:nvCxnSpPr>
          <p:cNvPr id="7" name="Straight Arrow Connector 6"/>
          <p:cNvCxnSpPr/>
          <p:nvPr/>
        </p:nvCxnSpPr>
        <p:spPr>
          <a:xfrm flipV="1">
            <a:off x="4888089" y="4052711"/>
            <a:ext cx="2043289" cy="338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Use Case Diagra</a:t>
            </a:r>
            <a:r>
              <a:rPr lang="en-US" sz="7200" dirty="0">
                <a:ln w="0"/>
                <a:solidFill>
                  <a:schemeClr val="accent1"/>
                </a:solidFill>
                <a:effectLst>
                  <a:outerShdw blurRad="38100" dist="25400" dir="5400000" algn="ctr" rotWithShape="0">
                    <a:srgbClr val="6E747A">
                      <a:alpha val="43000"/>
                    </a:srgbClr>
                  </a:outerShdw>
                </a:effectLst>
              </a:rPr>
              <a:t>m</a:t>
            </a:r>
          </a:p>
        </p:txBody>
      </p:sp>
    </p:spTree>
    <p:extLst>
      <p:ext uri="{BB962C8B-B14F-4D97-AF65-F5344CB8AC3E}">
        <p14:creationId xmlns:p14="http://schemas.microsoft.com/office/powerpoint/2010/main" val="3190926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2260555"/>
              </p:ext>
            </p:extLst>
          </p:nvPr>
        </p:nvGraphicFramePr>
        <p:xfrm>
          <a:off x="1849925" y="1111885"/>
          <a:ext cx="8504462" cy="5601737"/>
        </p:xfrm>
        <a:graphic>
          <a:graphicData uri="http://schemas.openxmlformats.org/drawingml/2006/table">
            <a:tbl>
              <a:tblPr firstRow="1" bandRow="1">
                <a:tableStyleId>{5C22544A-7EE6-4342-B048-85BDC9FD1C3A}</a:tableStyleId>
              </a:tblPr>
              <a:tblGrid>
                <a:gridCol w="1853972"/>
                <a:gridCol w="3325245"/>
                <a:gridCol w="3325245"/>
              </a:tblGrid>
              <a:tr h="381146">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Select Service</a:t>
                      </a:r>
                      <a:endParaRPr lang="en-US" sz="1800" dirty="0"/>
                    </a:p>
                  </a:txBody>
                  <a:tcPr marL="68580" marR="68580" marT="0" marB="0"/>
                </a:tc>
                <a:tc hMerge="1">
                  <a:txBody>
                    <a:bodyPr/>
                    <a:lstStyle/>
                    <a:p>
                      <a:endParaRPr lang="en-US"/>
                    </a:p>
                  </a:txBody>
                  <a:tcPr/>
                </a:tc>
              </a:tr>
              <a:tr h="381146">
                <a:tc>
                  <a:txBody>
                    <a:bodyPr/>
                    <a:lstStyle/>
                    <a:p>
                      <a:pPr marL="0" marR="0">
                        <a:lnSpc>
                          <a:spcPct val="107000"/>
                        </a:lnSpc>
                        <a:spcBef>
                          <a:spcPts val="0"/>
                        </a:spcBef>
                        <a:spcAft>
                          <a:spcPts val="0"/>
                        </a:spcAft>
                      </a:pPr>
                      <a:r>
                        <a:rPr lang="en-PH" sz="1800" dirty="0"/>
                        <a:t>Scenario:</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User will select type of service</a:t>
                      </a:r>
                      <a:endParaRPr lang="en-US" sz="1800" dirty="0"/>
                    </a:p>
                  </a:txBody>
                  <a:tcPr marL="68580" marR="68580" marT="0" marB="0"/>
                </a:tc>
                <a:tc hMerge="1">
                  <a:txBody>
                    <a:bodyPr/>
                    <a:lstStyle/>
                    <a:p>
                      <a:endParaRPr lang="en-US"/>
                    </a:p>
                  </a:txBody>
                  <a:tcPr/>
                </a:tc>
              </a:tr>
              <a:tr h="381146">
                <a:tc>
                  <a:txBody>
                    <a:bodyPr/>
                    <a:lstStyle/>
                    <a:p>
                      <a:pPr marL="0" marR="0">
                        <a:lnSpc>
                          <a:spcPct val="107000"/>
                        </a:lnSpc>
                        <a:spcBef>
                          <a:spcPts val="0"/>
                        </a:spcBef>
                        <a:spcAft>
                          <a:spcPts val="0"/>
                        </a:spcAft>
                      </a:pPr>
                      <a:r>
                        <a:rPr lang="en-PH" sz="1800" dirty="0"/>
                        <a:t>Trigger Event:</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Select Service</a:t>
                      </a:r>
                      <a:endParaRPr lang="en-US" sz="1800" dirty="0"/>
                    </a:p>
                  </a:txBody>
                  <a:tcPr marL="68580" marR="68580" marT="0" marB="0"/>
                </a:tc>
                <a:tc hMerge="1">
                  <a:txBody>
                    <a:bodyPr/>
                    <a:lstStyle/>
                    <a:p>
                      <a:endParaRPr lang="en-US"/>
                    </a:p>
                  </a:txBody>
                  <a:tcPr/>
                </a:tc>
              </a:tr>
              <a:tr h="621150">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pPr marL="0" marR="0">
                        <a:lnSpc>
                          <a:spcPct val="107000"/>
                        </a:lnSpc>
                        <a:spcBef>
                          <a:spcPts val="0"/>
                        </a:spcBef>
                        <a:spcAft>
                          <a:spcPts val="0"/>
                        </a:spcAft>
                      </a:pPr>
                      <a:r>
                        <a:rPr lang="en-PH" sz="1800" dirty="0" smtClean="0"/>
                        <a:t>System</a:t>
                      </a:r>
                      <a:r>
                        <a:rPr lang="en-PH" sz="1800" baseline="0" dirty="0" smtClean="0"/>
                        <a:t> displays different services, allowing user to choose and select services and display more info about the chosen service.</a:t>
                      </a:r>
                      <a:endParaRPr lang="en-US" sz="1800" dirty="0"/>
                    </a:p>
                  </a:txBody>
                  <a:tcPr marL="68580" marR="68580" marT="0" marB="0"/>
                </a:tc>
                <a:tc hMerge="1">
                  <a:txBody>
                    <a:bodyPr/>
                    <a:lstStyle/>
                    <a:p>
                      <a:endParaRPr lang="en-US"/>
                    </a:p>
                  </a:txBody>
                  <a:tcPr/>
                </a:tc>
              </a:tr>
              <a:tr h="381146">
                <a:tc>
                  <a:txBody>
                    <a:bodyPr/>
                    <a:lstStyle/>
                    <a:p>
                      <a:pPr marL="0" marR="0">
                        <a:lnSpc>
                          <a:spcPct val="107000"/>
                        </a:lnSpc>
                        <a:spcBef>
                          <a:spcPts val="0"/>
                        </a:spcBef>
                        <a:spcAft>
                          <a:spcPts val="0"/>
                        </a:spcAft>
                      </a:pPr>
                      <a:r>
                        <a:rPr lang="en-PH" sz="1800"/>
                        <a:t>Actors:</a:t>
                      </a:r>
                      <a:endParaRPr lang="en-US" sz="1800"/>
                    </a:p>
                  </a:txBody>
                  <a:tcPr marL="68580" marR="68580" marT="0" marB="0"/>
                </a:tc>
                <a:tc gridSpan="2">
                  <a:txBody>
                    <a:bodyPr/>
                    <a:lstStyle/>
                    <a:p>
                      <a:pPr marL="0" marR="0">
                        <a:lnSpc>
                          <a:spcPct val="107000"/>
                        </a:lnSpc>
                        <a:spcBef>
                          <a:spcPts val="0"/>
                        </a:spcBef>
                        <a:spcAft>
                          <a:spcPts val="0"/>
                        </a:spcAft>
                      </a:pPr>
                      <a:r>
                        <a:rPr lang="en-PH" sz="1800" dirty="0"/>
                        <a:t>User</a:t>
                      </a:r>
                      <a:endParaRPr lang="en-US" sz="1800" dirty="0"/>
                    </a:p>
                  </a:txBody>
                  <a:tcPr marL="68580" marR="68580" marT="0" marB="0"/>
                </a:tc>
                <a:tc hMerge="1">
                  <a:txBody>
                    <a:bodyPr/>
                    <a:lstStyle/>
                    <a:p>
                      <a:endParaRPr lang="en-US"/>
                    </a:p>
                  </a:txBody>
                  <a:tcPr/>
                </a:tc>
              </a:tr>
              <a:tr h="621150">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Show details of service</a:t>
                      </a:r>
                      <a:endParaRPr lang="en-US" sz="1800" dirty="0"/>
                    </a:p>
                  </a:txBody>
                  <a:tcPr marL="68580" marR="68580" marT="0" marB="0"/>
                </a:tc>
                <a:tc hMerge="1">
                  <a:txBody>
                    <a:bodyPr/>
                    <a:lstStyle/>
                    <a:p>
                      <a:endParaRPr lang="en-US"/>
                    </a:p>
                  </a:txBody>
                  <a:tcPr/>
                </a:tc>
              </a:tr>
              <a:tr h="381146">
                <a:tc>
                  <a:txBody>
                    <a:bodyPr/>
                    <a:lstStyle/>
                    <a:p>
                      <a:pPr marL="0" marR="0">
                        <a:lnSpc>
                          <a:spcPct val="107000"/>
                        </a:lnSpc>
                        <a:spcBef>
                          <a:spcPts val="0"/>
                        </a:spcBef>
                        <a:spcAft>
                          <a:spcPts val="0"/>
                        </a:spcAft>
                      </a:pPr>
                      <a:r>
                        <a:rPr lang="en-PH" sz="1800"/>
                        <a:t>Stakeholders:</a:t>
                      </a:r>
                      <a:endParaRPr lang="en-US" sz="1800"/>
                    </a:p>
                  </a:txBody>
                  <a:tcPr marL="68580" marR="68580" marT="0" marB="0"/>
                </a:tc>
                <a:tc gridSpan="2">
                  <a:txBody>
                    <a:bodyPr/>
                    <a:lstStyle/>
                    <a:p>
                      <a:pPr marL="0" marR="0">
                        <a:lnSpc>
                          <a:spcPct val="107000"/>
                        </a:lnSpc>
                        <a:spcBef>
                          <a:spcPts val="0"/>
                        </a:spcBef>
                        <a:spcAft>
                          <a:spcPts val="0"/>
                        </a:spcAft>
                      </a:pPr>
                      <a:r>
                        <a:rPr lang="en-PH" sz="1800" dirty="0"/>
                        <a:t> </a:t>
                      </a:r>
                      <a:r>
                        <a:rPr lang="en-PH" sz="1800" dirty="0" smtClean="0"/>
                        <a:t>Barangay Citizen</a:t>
                      </a:r>
                      <a:endParaRPr lang="en-US" sz="1800" dirty="0"/>
                    </a:p>
                  </a:txBody>
                  <a:tcPr marL="68580" marR="68580" marT="0" marB="0"/>
                </a:tc>
                <a:tc hMerge="1">
                  <a:txBody>
                    <a:bodyPr/>
                    <a:lstStyle/>
                    <a:p>
                      <a:endParaRPr lang="en-US"/>
                    </a:p>
                  </a:txBody>
                  <a:tcPr/>
                </a:tc>
              </a:tr>
              <a:tr h="381146">
                <a:tc>
                  <a:txBody>
                    <a:bodyPr/>
                    <a:lstStyle/>
                    <a:p>
                      <a:pPr marL="0" marR="0">
                        <a:lnSpc>
                          <a:spcPct val="107000"/>
                        </a:lnSpc>
                        <a:spcBef>
                          <a:spcPts val="0"/>
                        </a:spcBef>
                        <a:spcAft>
                          <a:spcPts val="0"/>
                        </a:spcAft>
                      </a:pPr>
                      <a:r>
                        <a:rPr lang="en-PH" sz="1800" dirty="0"/>
                        <a:t>Preconditions:</a:t>
                      </a:r>
                      <a:endParaRPr lang="en-US" sz="1800" dirty="0"/>
                    </a:p>
                  </a:txBody>
                  <a:tcPr marL="68580" marR="68580" marT="0" marB="0"/>
                </a:tc>
                <a:tc gridSpan="2">
                  <a:txBody>
                    <a:bodyPr/>
                    <a:lstStyle/>
                    <a:p>
                      <a:pPr marL="0" marR="0">
                        <a:lnSpc>
                          <a:spcPct val="107000"/>
                        </a:lnSpc>
                        <a:spcBef>
                          <a:spcPts val="0"/>
                        </a:spcBef>
                        <a:spcAft>
                          <a:spcPts val="0"/>
                        </a:spcAft>
                      </a:pPr>
                      <a:r>
                        <a:rPr lang="en-US" sz="1800" dirty="0" smtClean="0"/>
                        <a:t>Citizen</a:t>
                      </a:r>
                      <a:r>
                        <a:rPr lang="en-US" sz="1800" baseline="0" dirty="0" smtClean="0"/>
                        <a:t> must view list of services</a:t>
                      </a:r>
                      <a:endParaRPr lang="en-US" sz="1800" dirty="0"/>
                    </a:p>
                  </a:txBody>
                  <a:tcPr marL="68580" marR="68580" marT="0" marB="0"/>
                </a:tc>
                <a:tc hMerge="1">
                  <a:txBody>
                    <a:bodyPr/>
                    <a:lstStyle/>
                    <a:p>
                      <a:endParaRPr lang="en-US"/>
                    </a:p>
                  </a:txBody>
                  <a:tcPr/>
                </a:tc>
              </a:tr>
              <a:tr h="621150">
                <a:tc>
                  <a:txBody>
                    <a:bodyPr/>
                    <a:lstStyle/>
                    <a:p>
                      <a:pPr marL="0" marR="0">
                        <a:lnSpc>
                          <a:spcPct val="107000"/>
                        </a:lnSpc>
                        <a:spcBef>
                          <a:spcPts val="0"/>
                        </a:spcBef>
                        <a:spcAft>
                          <a:spcPts val="0"/>
                        </a:spcAft>
                      </a:pPr>
                      <a:r>
                        <a:rPr lang="en-PH" sz="1800"/>
                        <a:t>Post conditions:</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System displays more details about the selected service</a:t>
                      </a:r>
                      <a:endParaRPr lang="en-US" sz="1800" dirty="0"/>
                    </a:p>
                    <a:p>
                      <a:pPr marL="0" marR="0">
                        <a:lnSpc>
                          <a:spcPct val="107000"/>
                        </a:lnSpc>
                        <a:spcBef>
                          <a:spcPts val="0"/>
                        </a:spcBef>
                        <a:spcAft>
                          <a:spcPts val="0"/>
                        </a:spcAft>
                      </a:pPr>
                      <a:r>
                        <a:rPr lang="en-PH" sz="1800" dirty="0"/>
                        <a:t> </a:t>
                      </a:r>
                      <a:endParaRPr lang="en-US" sz="1800" dirty="0"/>
                    </a:p>
                  </a:txBody>
                  <a:tcPr marL="68580" marR="68580" marT="0" marB="0"/>
                </a:tc>
                <a:tc hMerge="1">
                  <a:txBody>
                    <a:bodyPr/>
                    <a:lstStyle/>
                    <a:p>
                      <a:endParaRPr lang="en-US"/>
                    </a:p>
                  </a:txBody>
                  <a:tcPr/>
                </a:tc>
              </a:tr>
              <a:tr h="387043">
                <a:tc rowSpan="3">
                  <a:txBody>
                    <a:bodyPr/>
                    <a:lstStyle/>
                    <a:p>
                      <a:r>
                        <a:rPr lang="en-PH" sz="1800" dirty="0" smtClean="0"/>
                        <a:t>Flow of Activities:</a:t>
                      </a:r>
                      <a:endParaRPr lang="en-US" sz="1800" dirty="0"/>
                    </a:p>
                  </a:txBody>
                  <a:tcPr/>
                </a:tc>
                <a:tc>
                  <a:txBody>
                    <a:bodyPr/>
                    <a:lstStyle/>
                    <a:p>
                      <a:pPr algn="ctr"/>
                      <a:r>
                        <a:rPr lang="en-US" sz="1800" dirty="0" smtClean="0"/>
                        <a:t>Actor</a:t>
                      </a:r>
                      <a:endParaRPr lang="en-US" sz="1800" dirty="0"/>
                    </a:p>
                  </a:txBody>
                  <a:tcPr/>
                </a:tc>
                <a:tc>
                  <a:txBody>
                    <a:bodyPr/>
                    <a:lstStyle/>
                    <a:p>
                      <a:pPr algn="ctr"/>
                      <a:r>
                        <a:rPr lang="en-US" sz="1800" dirty="0" smtClean="0"/>
                        <a:t>System</a:t>
                      </a:r>
                      <a:endParaRPr lang="en-US" sz="1800" dirty="0"/>
                    </a:p>
                  </a:txBody>
                  <a:tcPr/>
                </a:tc>
              </a:tr>
              <a:tr h="677325">
                <a:tc vMerge="1">
                  <a:txBody>
                    <a:bodyPr/>
                    <a:lstStyle/>
                    <a:p>
                      <a:endParaRPr lang="en-US"/>
                    </a:p>
                  </a:txBody>
                  <a:tcPr/>
                </a:tc>
                <a:tc>
                  <a:txBody>
                    <a:bodyPr/>
                    <a:lstStyle/>
                    <a:p>
                      <a:r>
                        <a:rPr lang="en-US" sz="1800" dirty="0" smtClean="0"/>
                        <a:t>1. User selects desired</a:t>
                      </a:r>
                      <a:r>
                        <a:rPr lang="en-US" sz="1800" baseline="0" dirty="0" smtClean="0"/>
                        <a:t> service</a:t>
                      </a:r>
                      <a:endParaRPr lang="en-US" sz="1800" dirty="0"/>
                    </a:p>
                  </a:txBody>
                  <a:tcPr/>
                </a:tc>
                <a:tc>
                  <a:txBody>
                    <a:bodyPr/>
                    <a:lstStyle/>
                    <a:p>
                      <a:r>
                        <a:rPr lang="en-US" sz="1800" dirty="0" smtClean="0"/>
                        <a:t>1.1 System displays</a:t>
                      </a:r>
                      <a:r>
                        <a:rPr lang="en-US" sz="1800" baseline="0" dirty="0" smtClean="0"/>
                        <a:t> detailed information of the service</a:t>
                      </a:r>
                      <a:endParaRPr lang="en-US" sz="1800" dirty="0"/>
                    </a:p>
                  </a:txBody>
                  <a:tcPr/>
                </a:tc>
              </a:tr>
              <a:tr h="387043">
                <a:tc vMerge="1">
                  <a:txBody>
                    <a:bodyPr/>
                    <a:lstStyle/>
                    <a:p>
                      <a:endParaRPr lang="en-US"/>
                    </a:p>
                  </a:txBody>
                  <a:tcPr/>
                </a:tc>
                <a:tc>
                  <a:txBody>
                    <a:bodyPr/>
                    <a:lstStyle/>
                    <a:p>
                      <a:endParaRPr lang="en-US" sz="1800" dirty="0"/>
                    </a:p>
                  </a:txBody>
                  <a:tcPr/>
                </a:tc>
                <a:tc>
                  <a:txBody>
                    <a:bodyPr/>
                    <a:lstStyle/>
                    <a:p>
                      <a:endParaRPr lang="en-US" sz="1800" dirty="0"/>
                    </a:p>
                  </a:txBody>
                  <a:tcPr/>
                </a:tc>
              </a:tr>
            </a:tbl>
          </a:graphicData>
        </a:graphic>
      </p:graphicFrame>
      <p:sp>
        <p:nvSpPr>
          <p:cNvPr id="5" name="Title 1"/>
          <p:cNvSpPr>
            <a:spLocks noGrp="1"/>
          </p:cNvSpPr>
          <p:nvPr>
            <p:ph type="title"/>
          </p:nvPr>
        </p:nvSpPr>
        <p:spPr>
          <a:xfrm>
            <a:off x="844356" y="179287"/>
            <a:ext cx="10515600" cy="1050424"/>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Use </a:t>
            </a:r>
            <a:r>
              <a:rPr lang="en-US" sz="7200" dirty="0">
                <a:ln w="0"/>
                <a:solidFill>
                  <a:schemeClr val="accent1"/>
                </a:solidFill>
                <a:effectLst>
                  <a:outerShdw blurRad="38100" dist="25400" dir="5400000" algn="ctr" rotWithShape="0">
                    <a:srgbClr val="6E747A">
                      <a:alpha val="43000"/>
                    </a:srgbClr>
                  </a:outerShdw>
                </a:effectLst>
              </a:rPr>
              <a:t>C</a:t>
            </a:r>
            <a:r>
              <a:rPr lang="en-US" sz="7200" dirty="0" smtClean="0">
                <a:ln w="0"/>
                <a:solidFill>
                  <a:schemeClr val="accent1"/>
                </a:solidFill>
                <a:effectLst>
                  <a:outerShdw blurRad="38100" dist="25400" dir="5400000" algn="ctr" rotWithShape="0">
                    <a:srgbClr val="6E747A">
                      <a:alpha val="43000"/>
                    </a:srgbClr>
                  </a:outerShdw>
                </a:effectLst>
              </a:rPr>
              <a:t>ase Full Description</a:t>
            </a:r>
            <a:endParaRPr lang="en-US"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51460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33801611"/>
              </p:ext>
            </p:extLst>
          </p:nvPr>
        </p:nvGraphicFramePr>
        <p:xfrm>
          <a:off x="1861534" y="215866"/>
          <a:ext cx="8744272" cy="6465823"/>
        </p:xfrm>
        <a:graphic>
          <a:graphicData uri="http://schemas.openxmlformats.org/drawingml/2006/table">
            <a:tbl>
              <a:tblPr firstRow="1" bandRow="1">
                <a:tableStyleId>{5C22544A-7EE6-4342-B048-85BDC9FD1C3A}</a:tableStyleId>
              </a:tblPr>
              <a:tblGrid>
                <a:gridCol w="2214818"/>
                <a:gridCol w="3264727"/>
                <a:gridCol w="3264727"/>
              </a:tblGrid>
              <a:tr h="321913">
                <a:tc>
                  <a:txBody>
                    <a:bodyPr/>
                    <a:lstStyle/>
                    <a:p>
                      <a:pPr marL="0" marR="0" algn="l">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smtClean="0"/>
                        <a:t>Request for document</a:t>
                      </a:r>
                      <a:endParaRPr lang="en-US" sz="1800" dirty="0"/>
                    </a:p>
                  </a:txBody>
                  <a:tcPr marL="68580" marR="68580" marT="0" marB="0"/>
                </a:tc>
                <a:tc hMerge="1">
                  <a:txBody>
                    <a:bodyPr/>
                    <a:lstStyle/>
                    <a:p>
                      <a:endParaRPr lang="en-US"/>
                    </a:p>
                  </a:txBody>
                  <a:tcPr/>
                </a:tc>
              </a:tr>
              <a:tr h="275282">
                <a:tc>
                  <a:txBody>
                    <a:bodyPr/>
                    <a:lstStyle/>
                    <a:p>
                      <a:pPr marL="0" marR="0" algn="l">
                        <a:lnSpc>
                          <a:spcPct val="107000"/>
                        </a:lnSpc>
                        <a:spcBef>
                          <a:spcPts val="0"/>
                        </a:spcBef>
                        <a:spcAft>
                          <a:spcPts val="0"/>
                        </a:spcAft>
                      </a:pPr>
                      <a:r>
                        <a:rPr lang="en-PH" sz="1800" dirty="0"/>
                        <a:t>Scenario:</a:t>
                      </a:r>
                      <a:endParaRPr lang="en-US" sz="1800" dirty="0"/>
                    </a:p>
                  </a:txBody>
                  <a:tcPr marL="68580" marR="68580" marT="0" marB="0"/>
                </a:tc>
                <a:tc gridSpan="2">
                  <a:txBody>
                    <a:bodyPr/>
                    <a:lstStyle/>
                    <a:p>
                      <a:pPr marL="0" marR="0" algn="l">
                        <a:lnSpc>
                          <a:spcPct val="107000"/>
                        </a:lnSpc>
                        <a:spcBef>
                          <a:spcPts val="0"/>
                        </a:spcBef>
                        <a:spcAft>
                          <a:spcPts val="0"/>
                        </a:spcAft>
                      </a:pPr>
                      <a:r>
                        <a:rPr lang="en-US" sz="1800" dirty="0" smtClean="0"/>
                        <a:t>Citizen</a:t>
                      </a:r>
                      <a:r>
                        <a:rPr lang="en-US" sz="1800" baseline="0" dirty="0" smtClean="0"/>
                        <a:t> wants to request for document</a:t>
                      </a:r>
                      <a:endParaRPr lang="en-US" sz="1800" dirty="0"/>
                    </a:p>
                  </a:txBody>
                  <a:tcPr marL="68580" marR="68580" marT="0" marB="0"/>
                </a:tc>
                <a:tc hMerge="1">
                  <a:txBody>
                    <a:bodyPr/>
                    <a:lstStyle/>
                    <a:p>
                      <a:endParaRPr lang="en-US"/>
                    </a:p>
                  </a:txBody>
                  <a:tcPr/>
                </a:tc>
              </a:tr>
              <a:tr h="321913">
                <a:tc>
                  <a:txBody>
                    <a:bodyPr/>
                    <a:lstStyle/>
                    <a:p>
                      <a:pPr marL="0" marR="0" algn="l">
                        <a:lnSpc>
                          <a:spcPct val="107000"/>
                        </a:lnSpc>
                        <a:spcBef>
                          <a:spcPts val="0"/>
                        </a:spcBef>
                        <a:spcAft>
                          <a:spcPts val="0"/>
                        </a:spcAft>
                      </a:pPr>
                      <a:r>
                        <a:rPr lang="en-PH" sz="1800" dirty="0"/>
                        <a:t>Trigger Event:</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a:t>Request document</a:t>
                      </a:r>
                      <a:endParaRPr lang="en-US" sz="1800" dirty="0"/>
                    </a:p>
                  </a:txBody>
                  <a:tcPr marL="68580" marR="68580" marT="0" marB="0"/>
                </a:tc>
                <a:tc hMerge="1">
                  <a:txBody>
                    <a:bodyPr/>
                    <a:lstStyle/>
                    <a:p>
                      <a:endParaRPr lang="en-US"/>
                    </a:p>
                  </a:txBody>
                  <a:tcPr/>
                </a:tc>
              </a:tr>
              <a:tr h="851397">
                <a:tc>
                  <a:txBody>
                    <a:bodyPr/>
                    <a:lstStyle/>
                    <a:p>
                      <a:pPr marL="0" marR="0" algn="l">
                        <a:lnSpc>
                          <a:spcPct val="107000"/>
                        </a:lnSpc>
                        <a:spcBef>
                          <a:spcPts val="0"/>
                        </a:spcBef>
                        <a:spcAft>
                          <a:spcPts val="0"/>
                        </a:spcAft>
                      </a:pPr>
                      <a:r>
                        <a:rPr lang="en-PH" sz="1800" dirty="0"/>
                        <a:t>Brief Description:</a:t>
                      </a:r>
                      <a:endParaRPr lang="en-US" sz="1800" dirty="0"/>
                    </a:p>
                  </a:txBody>
                  <a:tcPr marL="68580" marR="68580" marT="0" marB="0"/>
                </a:tc>
                <a:tc gridSpan="2">
                  <a:txBody>
                    <a:bodyPr/>
                    <a:lstStyle/>
                    <a:p>
                      <a:pPr marL="0" marR="0" algn="l">
                        <a:lnSpc>
                          <a:spcPct val="107000"/>
                        </a:lnSpc>
                        <a:spcBef>
                          <a:spcPts val="0"/>
                        </a:spcBef>
                        <a:spcAft>
                          <a:spcPts val="0"/>
                        </a:spcAft>
                      </a:pPr>
                      <a:r>
                        <a:rPr lang="en-US" sz="1800" dirty="0" smtClean="0"/>
                        <a:t>If</a:t>
                      </a:r>
                      <a:r>
                        <a:rPr lang="en-US" sz="1800" baseline="0" dirty="0" smtClean="0"/>
                        <a:t> the citizen has selected the chosen document, the system will get the information of the citizen from the database and transfer that information to the requested document.</a:t>
                      </a:r>
                      <a:endParaRPr lang="en-US" sz="1800" dirty="0"/>
                    </a:p>
                  </a:txBody>
                  <a:tcPr marL="68580" marR="68580" marT="0" marB="0"/>
                </a:tc>
                <a:tc hMerge="1">
                  <a:txBody>
                    <a:bodyPr/>
                    <a:lstStyle/>
                    <a:p>
                      <a:endParaRPr lang="en-US"/>
                    </a:p>
                  </a:txBody>
                  <a:tcPr/>
                </a:tc>
              </a:tr>
              <a:tr h="275282">
                <a:tc>
                  <a:txBody>
                    <a:bodyPr/>
                    <a:lstStyle/>
                    <a:p>
                      <a:pPr marL="0" marR="0" algn="l">
                        <a:lnSpc>
                          <a:spcPct val="107000"/>
                        </a:lnSpc>
                        <a:spcBef>
                          <a:spcPts val="0"/>
                        </a:spcBef>
                        <a:spcAft>
                          <a:spcPts val="0"/>
                        </a:spcAft>
                      </a:pPr>
                      <a:r>
                        <a:rPr lang="en-PH" sz="1800" dirty="0"/>
                        <a:t>Actors:</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a:t>User, System</a:t>
                      </a:r>
                      <a:endParaRPr lang="en-US" sz="1800" dirty="0"/>
                    </a:p>
                  </a:txBody>
                  <a:tcPr marL="68580" marR="68580" marT="0" marB="0"/>
                </a:tc>
                <a:tc hMerge="1">
                  <a:txBody>
                    <a:bodyPr/>
                    <a:lstStyle/>
                    <a:p>
                      <a:endParaRPr lang="en-US"/>
                    </a:p>
                  </a:txBody>
                  <a:tcPr/>
                </a:tc>
              </a:tr>
              <a:tr h="321913">
                <a:tc>
                  <a:txBody>
                    <a:bodyPr/>
                    <a:lstStyle/>
                    <a:p>
                      <a:pPr marL="0" marR="0" algn="l">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gn="l">
                        <a:lnSpc>
                          <a:spcPct val="107000"/>
                        </a:lnSpc>
                        <a:spcBef>
                          <a:spcPts val="0"/>
                        </a:spcBef>
                        <a:spcAft>
                          <a:spcPts val="0"/>
                        </a:spcAft>
                      </a:pPr>
                      <a:r>
                        <a:rPr lang="en-PH" sz="1800" dirty="0" smtClean="0"/>
                        <a:t>Select service</a:t>
                      </a:r>
                      <a:endParaRPr lang="en-US" sz="1800" dirty="0"/>
                    </a:p>
                  </a:txBody>
                  <a:tcPr marL="68580" marR="68580" marT="0" marB="0"/>
                </a:tc>
                <a:tc hMerge="1">
                  <a:txBody>
                    <a:bodyPr/>
                    <a:lstStyle/>
                    <a:p>
                      <a:endParaRPr lang="en-US"/>
                    </a:p>
                  </a:txBody>
                  <a:tcPr/>
                </a:tc>
              </a:tr>
              <a:tr h="275282">
                <a:tc>
                  <a:txBody>
                    <a:bodyPr/>
                    <a:lstStyle/>
                    <a:p>
                      <a:pPr marL="0" marR="0" algn="l">
                        <a:lnSpc>
                          <a:spcPct val="107000"/>
                        </a:lnSpc>
                        <a:spcBef>
                          <a:spcPts val="0"/>
                        </a:spcBef>
                        <a:spcAft>
                          <a:spcPts val="0"/>
                        </a:spcAft>
                      </a:pPr>
                      <a:r>
                        <a:rPr lang="en-PH" sz="1800" dirty="0" smtClean="0"/>
                        <a:t>Stakeholders:</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smtClean="0"/>
                        <a:t>Barangay citizen</a:t>
                      </a:r>
                      <a:endParaRPr lang="en-US" sz="1800" dirty="0"/>
                    </a:p>
                  </a:txBody>
                  <a:tcPr marL="68580" marR="68580" marT="0" marB="0"/>
                </a:tc>
                <a:tc hMerge="1">
                  <a:txBody>
                    <a:bodyPr/>
                    <a:lstStyle/>
                    <a:p>
                      <a:endParaRPr lang="en-US"/>
                    </a:p>
                  </a:txBody>
                  <a:tcPr/>
                </a:tc>
              </a:tr>
              <a:tr h="321913">
                <a:tc>
                  <a:txBody>
                    <a:bodyPr/>
                    <a:lstStyle/>
                    <a:p>
                      <a:pPr marL="0" marR="0" algn="l">
                        <a:lnSpc>
                          <a:spcPct val="107000"/>
                        </a:lnSpc>
                        <a:spcBef>
                          <a:spcPts val="0"/>
                        </a:spcBef>
                        <a:spcAft>
                          <a:spcPts val="0"/>
                        </a:spcAft>
                      </a:pPr>
                      <a:r>
                        <a:rPr lang="en-PH" sz="1800" dirty="0" smtClean="0"/>
                        <a:t>Pre</a:t>
                      </a:r>
                      <a:r>
                        <a:rPr lang="en-PH" sz="1800" baseline="0" dirty="0" smtClean="0"/>
                        <a:t>conditions:</a:t>
                      </a:r>
                      <a:endParaRPr lang="en-US" sz="1800" dirty="0"/>
                    </a:p>
                  </a:txBody>
                  <a:tcPr marL="68580" marR="68580" marT="0" marB="0"/>
                </a:tc>
                <a:tc gridSpan="2">
                  <a:txBody>
                    <a:bodyPr/>
                    <a:lstStyle/>
                    <a:p>
                      <a:pPr algn="l"/>
                      <a:r>
                        <a:rPr lang="en-US" sz="1800" dirty="0" smtClean="0"/>
                        <a:t>Citizen must</a:t>
                      </a:r>
                      <a:r>
                        <a:rPr lang="en-US" sz="1800" baseline="0" dirty="0" smtClean="0"/>
                        <a:t> be registered to the system</a:t>
                      </a:r>
                      <a:endParaRPr lang="en-US" sz="1800" dirty="0"/>
                    </a:p>
                  </a:txBody>
                  <a:tcPr marL="68580" marR="68580" marT="0" marB="0"/>
                </a:tc>
                <a:tc hMerge="1">
                  <a:txBody>
                    <a:bodyPr/>
                    <a:lstStyle/>
                    <a:p>
                      <a:endParaRPr lang="en-US"/>
                    </a:p>
                  </a:txBody>
                  <a:tcPr/>
                </a:tc>
              </a:tr>
              <a:tr h="321913">
                <a:tc>
                  <a:txBody>
                    <a:bodyPr/>
                    <a:lstStyle/>
                    <a:p>
                      <a:pPr marL="0" marR="0" algn="l">
                        <a:lnSpc>
                          <a:spcPct val="107000"/>
                        </a:lnSpc>
                        <a:spcBef>
                          <a:spcPts val="0"/>
                        </a:spcBef>
                        <a:spcAft>
                          <a:spcPts val="0"/>
                        </a:spcAft>
                      </a:pPr>
                      <a:r>
                        <a:rPr lang="en-PH" sz="1800" dirty="0" smtClean="0"/>
                        <a:t>Post </a:t>
                      </a:r>
                      <a:r>
                        <a:rPr lang="en-PH" sz="1800" baseline="0" dirty="0" smtClean="0"/>
                        <a:t>conditions:</a:t>
                      </a:r>
                      <a:endParaRPr lang="en-US" sz="1800" dirty="0"/>
                    </a:p>
                  </a:txBody>
                  <a:tcPr marL="68580" marR="68580" marT="0" marB="0"/>
                </a:tc>
                <a:tc gridSpan="2">
                  <a:txBody>
                    <a:bodyPr/>
                    <a:lstStyle/>
                    <a:p>
                      <a:pPr algn="l"/>
                      <a:r>
                        <a:rPr lang="en-US" sz="1800" dirty="0" smtClean="0"/>
                        <a:t>The request will be successfully</a:t>
                      </a:r>
                      <a:r>
                        <a:rPr lang="en-US" sz="1800" baseline="0" dirty="0" smtClean="0"/>
                        <a:t> placed</a:t>
                      </a:r>
                      <a:endParaRPr lang="en-US" sz="1800" dirty="0"/>
                    </a:p>
                  </a:txBody>
                  <a:tcPr marL="68580" marR="68580" marT="0" marB="0"/>
                </a:tc>
                <a:tc hMerge="1">
                  <a:txBody>
                    <a:bodyPr/>
                    <a:lstStyle/>
                    <a:p>
                      <a:endParaRPr lang="en-US"/>
                    </a:p>
                  </a:txBody>
                  <a:tcPr/>
                </a:tc>
              </a:tr>
              <a:tr h="358981">
                <a:tc rowSpan="3">
                  <a:txBody>
                    <a:bodyPr/>
                    <a:lstStyle/>
                    <a:p>
                      <a:pPr algn="l"/>
                      <a:r>
                        <a:rPr lang="en-PH" sz="1800" dirty="0" smtClean="0"/>
                        <a:t>Flow of Activities:</a:t>
                      </a:r>
                      <a:endParaRPr lang="en-US" sz="1800" dirty="0"/>
                    </a:p>
                  </a:txBody>
                  <a:tcPr/>
                </a:tc>
                <a:tc>
                  <a:txBody>
                    <a:bodyPr/>
                    <a:lstStyle/>
                    <a:p>
                      <a:pPr algn="l"/>
                      <a:r>
                        <a:rPr lang="en-US" sz="1800" dirty="0" smtClean="0"/>
                        <a:t>Actor</a:t>
                      </a:r>
                      <a:endParaRPr lang="en-US" sz="1800" dirty="0"/>
                    </a:p>
                  </a:txBody>
                  <a:tcPr/>
                </a:tc>
                <a:tc>
                  <a:txBody>
                    <a:bodyPr/>
                    <a:lstStyle/>
                    <a:p>
                      <a:pPr algn="l"/>
                      <a:r>
                        <a:rPr lang="en-US" sz="1800" dirty="0" smtClean="0"/>
                        <a:t>System</a:t>
                      </a:r>
                      <a:endParaRPr lang="en-US" sz="1800" dirty="0"/>
                    </a:p>
                  </a:txBody>
                  <a:tcPr/>
                </a:tc>
              </a:tr>
              <a:tr h="628217">
                <a:tc vMerge="1">
                  <a:txBody>
                    <a:bodyPr/>
                    <a:lstStyle/>
                    <a:p>
                      <a:endParaRPr lang="en-US"/>
                    </a:p>
                  </a:txBody>
                  <a:tcPr/>
                </a:tc>
                <a:tc>
                  <a:txBody>
                    <a:bodyPr/>
                    <a:lstStyle/>
                    <a:p>
                      <a:pPr marL="0" indent="0" algn="l">
                        <a:buNone/>
                      </a:pPr>
                      <a:r>
                        <a:rPr lang="en-US" sz="1800" baseline="0" dirty="0" smtClean="0"/>
                        <a:t>1. The user requests for document</a:t>
                      </a:r>
                    </a:p>
                  </a:txBody>
                  <a:tcPr/>
                </a:tc>
                <a:tc>
                  <a:txBody>
                    <a:bodyPr/>
                    <a:lstStyle/>
                    <a:p>
                      <a:pPr algn="l"/>
                      <a:r>
                        <a:rPr lang="en-US" sz="1800" dirty="0" smtClean="0"/>
                        <a:t>1.1</a:t>
                      </a:r>
                      <a:r>
                        <a:rPr lang="en-US" sz="1800" baseline="0" dirty="0" smtClean="0"/>
                        <a:t> Displays various documents</a:t>
                      </a:r>
                    </a:p>
                    <a:p>
                      <a:pPr algn="l"/>
                      <a:r>
                        <a:rPr lang="en-US" sz="1800" baseline="0" dirty="0" smtClean="0"/>
                        <a:t>1.2  User Login</a:t>
                      </a:r>
                    </a:p>
                  </a:txBody>
                  <a:tcPr/>
                </a:tc>
              </a:tr>
              <a:tr h="1166689">
                <a:tc vMerge="1">
                  <a:txBody>
                    <a:bodyPr/>
                    <a:lstStyle/>
                    <a:p>
                      <a:endParaRPr lang="en-US"/>
                    </a:p>
                  </a:txBody>
                  <a:tcPr/>
                </a:tc>
                <a:tc>
                  <a:txBody>
                    <a:bodyPr/>
                    <a:lstStyle/>
                    <a:p>
                      <a:pPr algn="l"/>
                      <a:r>
                        <a:rPr lang="en-US" sz="1800" dirty="0" smtClean="0"/>
                        <a:t>2. User submits</a:t>
                      </a:r>
                      <a:r>
                        <a:rPr lang="en-US" sz="1800" baseline="0" dirty="0" smtClean="0"/>
                        <a:t> request</a:t>
                      </a:r>
                      <a:endParaRPr lang="en-US" sz="1800" dirty="0"/>
                    </a:p>
                  </a:txBody>
                  <a:tcPr/>
                </a:tc>
                <a:tc>
                  <a:txBody>
                    <a:bodyPr/>
                    <a:lstStyle/>
                    <a:p>
                      <a:pPr algn="l"/>
                      <a:r>
                        <a:rPr lang="en-US" sz="1800" dirty="0" smtClean="0"/>
                        <a:t>2.1 The system verifies</a:t>
                      </a:r>
                      <a:r>
                        <a:rPr lang="en-US" sz="1800" baseline="0" dirty="0" smtClean="0"/>
                        <a:t> if the user is registered</a:t>
                      </a:r>
                    </a:p>
                    <a:p>
                      <a:pPr algn="l"/>
                      <a:r>
                        <a:rPr lang="en-US" sz="1800" baseline="0" dirty="0" smtClean="0"/>
                        <a:t>2.2 The system will place request in the database</a:t>
                      </a:r>
                      <a:endParaRPr lang="en-US" sz="1800" dirty="0"/>
                    </a:p>
                  </a:txBody>
                  <a:tcPr/>
                </a:tc>
              </a:tr>
              <a:tr h="9527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Exception Conditions: </a:t>
                      </a:r>
                    </a:p>
                    <a:p>
                      <a:pPr algn="l"/>
                      <a:endParaRPr lang="en-US" sz="18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The citizen cannot request for a</a:t>
                      </a:r>
                      <a:r>
                        <a:rPr lang="en-US" sz="1800" baseline="0" dirty="0" smtClean="0"/>
                        <a:t> document if the computer that the user is using lost or does not have connection.</a:t>
                      </a:r>
                      <a:endParaRPr lang="en-US" sz="1800" dirty="0" smtClean="0"/>
                    </a:p>
                    <a:p>
                      <a:pPr algn="l"/>
                      <a:endParaRPr lang="en-US" sz="1800" dirty="0"/>
                    </a:p>
                  </a:txBody>
                  <a:tcPr/>
                </a:tc>
                <a:tc hMerge="1">
                  <a:txBody>
                    <a:bodyPr/>
                    <a:lstStyle/>
                    <a:p>
                      <a:endParaRPr lang="en-US" sz="1800" dirty="0"/>
                    </a:p>
                  </a:txBody>
                  <a:tcPr/>
                </a:tc>
              </a:tr>
            </a:tbl>
          </a:graphicData>
        </a:graphic>
      </p:graphicFrame>
    </p:spTree>
    <p:extLst>
      <p:ext uri="{BB962C8B-B14F-4D97-AF65-F5344CB8AC3E}">
        <p14:creationId xmlns:p14="http://schemas.microsoft.com/office/powerpoint/2010/main" val="4217541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2186140"/>
              </p:ext>
            </p:extLst>
          </p:nvPr>
        </p:nvGraphicFramePr>
        <p:xfrm>
          <a:off x="2091035" y="259241"/>
          <a:ext cx="7733792" cy="6121655"/>
        </p:xfrm>
        <a:graphic>
          <a:graphicData uri="http://schemas.openxmlformats.org/drawingml/2006/table">
            <a:tbl>
              <a:tblPr firstRow="1" bandRow="1">
                <a:tableStyleId>{5C22544A-7EE6-4342-B048-85BDC9FD1C3A}</a:tableStyleId>
              </a:tblPr>
              <a:tblGrid>
                <a:gridCol w="2162048"/>
                <a:gridCol w="2785872"/>
                <a:gridCol w="2785872"/>
              </a:tblGrid>
              <a:tr h="426435">
                <a:tc>
                  <a:txBody>
                    <a:bodyPr/>
                    <a:lstStyle/>
                    <a:p>
                      <a:pPr marL="0" marR="0" algn="l">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smtClean="0"/>
                        <a:t>Citizen</a:t>
                      </a:r>
                      <a:r>
                        <a:rPr lang="en-PH" sz="1800" baseline="0" dirty="0" smtClean="0"/>
                        <a:t> registers</a:t>
                      </a:r>
                      <a:endParaRPr lang="en-US" sz="1800" dirty="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a:t>Scenario:</a:t>
                      </a:r>
                      <a:endParaRPr lang="en-US" sz="1800"/>
                    </a:p>
                  </a:txBody>
                  <a:tcPr marL="68580" marR="68580" marT="0" marB="0"/>
                </a:tc>
                <a:tc gridSpan="2">
                  <a:txBody>
                    <a:bodyPr/>
                    <a:lstStyle/>
                    <a:p>
                      <a:pPr marL="0" marR="0" algn="l">
                        <a:lnSpc>
                          <a:spcPct val="107000"/>
                        </a:lnSpc>
                        <a:spcBef>
                          <a:spcPts val="0"/>
                        </a:spcBef>
                        <a:spcAft>
                          <a:spcPts val="0"/>
                        </a:spcAft>
                      </a:pPr>
                      <a:r>
                        <a:rPr lang="en-PH" sz="1800" dirty="0"/>
                        <a:t>The user </a:t>
                      </a:r>
                      <a:r>
                        <a:rPr lang="en-PH" sz="1800" dirty="0" smtClean="0"/>
                        <a:t>wants</a:t>
                      </a:r>
                      <a:r>
                        <a:rPr lang="en-PH" sz="1800" baseline="0" dirty="0" smtClean="0"/>
                        <a:t> to register</a:t>
                      </a:r>
                      <a:endParaRPr lang="en-US" sz="1800" dirty="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algn="l">
                        <a:lnSpc>
                          <a:spcPct val="107000"/>
                        </a:lnSpc>
                        <a:spcBef>
                          <a:spcPts val="0"/>
                        </a:spcBef>
                        <a:spcAft>
                          <a:spcPts val="0"/>
                        </a:spcAft>
                      </a:pPr>
                      <a:r>
                        <a:rPr lang="en-PH" sz="1800"/>
                        <a:t>Register </a:t>
                      </a:r>
                      <a:endParaRPr lang="en-US" sz="180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a:t>Brief Description:</a:t>
                      </a:r>
                      <a:endParaRPr lang="en-US" sz="1800"/>
                    </a:p>
                  </a:txBody>
                  <a:tcPr marL="68580" marR="68580" marT="0" marB="0"/>
                </a:tc>
                <a:tc gridSpan="2">
                  <a:txBody>
                    <a:bodyPr/>
                    <a:lstStyle/>
                    <a:p>
                      <a:pPr marL="0" marR="0" algn="l">
                        <a:lnSpc>
                          <a:spcPct val="107000"/>
                        </a:lnSpc>
                        <a:spcBef>
                          <a:spcPts val="0"/>
                        </a:spcBef>
                        <a:spcAft>
                          <a:spcPts val="0"/>
                        </a:spcAft>
                      </a:pPr>
                      <a:r>
                        <a:rPr lang="en-PH" sz="1800" dirty="0" smtClean="0"/>
                        <a:t>The user wants</a:t>
                      </a:r>
                      <a:r>
                        <a:rPr lang="en-PH" sz="1800" baseline="0" dirty="0" smtClean="0"/>
                        <a:t> to register to the barangay system to make use of the system’s services</a:t>
                      </a:r>
                      <a:endParaRPr lang="en-US" sz="1800" dirty="0"/>
                    </a:p>
                  </a:txBody>
                  <a:tcPr marL="68580" marR="68580" marT="0" marB="0"/>
                </a:tc>
                <a:tc hMerge="1">
                  <a:txBody>
                    <a:bodyPr/>
                    <a:lstStyle/>
                    <a:p>
                      <a:endParaRPr lang="en-US"/>
                    </a:p>
                  </a:txBody>
                  <a:tcPr/>
                </a:tc>
              </a:tr>
              <a:tr h="407066">
                <a:tc>
                  <a:txBody>
                    <a:bodyPr/>
                    <a:lstStyle/>
                    <a:p>
                      <a:pPr marL="0" marR="0" algn="l">
                        <a:lnSpc>
                          <a:spcPct val="107000"/>
                        </a:lnSpc>
                        <a:spcBef>
                          <a:spcPts val="0"/>
                        </a:spcBef>
                        <a:spcAft>
                          <a:spcPts val="0"/>
                        </a:spcAft>
                      </a:pPr>
                      <a:r>
                        <a:rPr lang="en-PH" sz="1800"/>
                        <a:t>Actors:</a:t>
                      </a:r>
                      <a:endParaRPr lang="en-US" sz="1800"/>
                    </a:p>
                  </a:txBody>
                  <a:tcPr marL="68580" marR="68580" marT="0" marB="0"/>
                </a:tc>
                <a:tc gridSpan="2">
                  <a:txBody>
                    <a:bodyPr/>
                    <a:lstStyle/>
                    <a:p>
                      <a:pPr marL="0" marR="0" algn="l">
                        <a:lnSpc>
                          <a:spcPct val="107000"/>
                        </a:lnSpc>
                        <a:spcBef>
                          <a:spcPts val="0"/>
                        </a:spcBef>
                        <a:spcAft>
                          <a:spcPts val="0"/>
                        </a:spcAft>
                      </a:pPr>
                      <a:r>
                        <a:rPr lang="en-PH" sz="1800"/>
                        <a:t>User, System</a:t>
                      </a:r>
                      <a:endParaRPr lang="en-US" sz="180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gn="l">
                        <a:lnSpc>
                          <a:spcPct val="107000"/>
                        </a:lnSpc>
                        <a:spcBef>
                          <a:spcPts val="0"/>
                        </a:spcBef>
                        <a:spcAft>
                          <a:spcPts val="0"/>
                        </a:spcAft>
                      </a:pPr>
                      <a:r>
                        <a:rPr lang="en-US" sz="1800" dirty="0" smtClean="0"/>
                        <a:t>Request</a:t>
                      </a:r>
                      <a:r>
                        <a:rPr lang="en-US" sz="1800" baseline="0" dirty="0" smtClean="0"/>
                        <a:t> for document</a:t>
                      </a:r>
                      <a:endParaRPr lang="en-US" sz="1800" dirty="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a:t>Stakeholders:</a:t>
                      </a:r>
                      <a:endParaRPr lang="en-US" sz="1800"/>
                    </a:p>
                  </a:txBody>
                  <a:tcPr marL="68580" marR="68580" marT="0" marB="0"/>
                </a:tc>
                <a:tc gridSpan="2">
                  <a:txBody>
                    <a:bodyPr/>
                    <a:lstStyle/>
                    <a:p>
                      <a:pPr marL="0" marR="0" algn="l">
                        <a:lnSpc>
                          <a:spcPct val="107000"/>
                        </a:lnSpc>
                        <a:spcBef>
                          <a:spcPts val="0"/>
                        </a:spcBef>
                        <a:spcAft>
                          <a:spcPts val="0"/>
                        </a:spcAft>
                      </a:pPr>
                      <a:r>
                        <a:rPr lang="en-PH" sz="1800" dirty="0"/>
                        <a:t> </a:t>
                      </a:r>
                      <a:r>
                        <a:rPr lang="en-PH" sz="1800" dirty="0" smtClean="0"/>
                        <a:t>Barangay citizen</a:t>
                      </a:r>
                      <a:endParaRPr lang="en-US" sz="1800" dirty="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a:t>Preconditions:</a:t>
                      </a:r>
                      <a:endParaRPr lang="en-US" sz="1800"/>
                    </a:p>
                  </a:txBody>
                  <a:tcPr marL="68580" marR="68580" marT="0" marB="0"/>
                </a:tc>
                <a:tc gridSpan="2">
                  <a:txBody>
                    <a:bodyPr/>
                    <a:lstStyle/>
                    <a:p>
                      <a:pPr marL="0" marR="0" algn="l">
                        <a:lnSpc>
                          <a:spcPct val="107000"/>
                        </a:lnSpc>
                        <a:spcBef>
                          <a:spcPts val="0"/>
                        </a:spcBef>
                        <a:spcAft>
                          <a:spcPts val="0"/>
                        </a:spcAft>
                      </a:pPr>
                      <a:r>
                        <a:rPr lang="en-PH" sz="1800" dirty="0" smtClean="0"/>
                        <a:t>User is</a:t>
                      </a:r>
                      <a:r>
                        <a:rPr lang="en-PH" sz="1800" baseline="0" dirty="0" smtClean="0"/>
                        <a:t> not in the systems database</a:t>
                      </a:r>
                      <a:endParaRPr lang="en-US" sz="1800" dirty="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dirty="0"/>
                        <a:t>Post conditions:</a:t>
                      </a:r>
                      <a:endParaRPr lang="en-US" sz="1800" dirty="0"/>
                    </a:p>
                  </a:txBody>
                  <a:tcPr marL="68580" marR="68580" marT="0" marB="0"/>
                </a:tc>
                <a:tc gridSpan="2">
                  <a:txBody>
                    <a:bodyPr/>
                    <a:lstStyle/>
                    <a:p>
                      <a:pPr marL="0" marR="0" algn="l">
                        <a:lnSpc>
                          <a:spcPct val="107000"/>
                        </a:lnSpc>
                        <a:spcBef>
                          <a:spcPts val="0"/>
                        </a:spcBef>
                        <a:spcAft>
                          <a:spcPts val="0"/>
                        </a:spcAft>
                      </a:pPr>
                      <a:r>
                        <a:rPr lang="en-US" sz="1800" dirty="0" smtClean="0"/>
                        <a:t>User</a:t>
                      </a:r>
                      <a:r>
                        <a:rPr lang="en-US" sz="1800" baseline="0" dirty="0" smtClean="0"/>
                        <a:t>’s details will be stored to the system</a:t>
                      </a:r>
                      <a:endParaRPr lang="en-US" sz="1800" dirty="0"/>
                    </a:p>
                    <a:p>
                      <a:pPr marL="0" marR="0" algn="l">
                        <a:lnSpc>
                          <a:spcPct val="107000"/>
                        </a:lnSpc>
                        <a:spcBef>
                          <a:spcPts val="0"/>
                        </a:spcBef>
                        <a:spcAft>
                          <a:spcPts val="0"/>
                        </a:spcAft>
                      </a:pPr>
                      <a:r>
                        <a:rPr lang="en-PH" sz="1800" dirty="0"/>
                        <a:t> </a:t>
                      </a:r>
                      <a:endParaRPr lang="en-US" sz="1800" dirty="0"/>
                    </a:p>
                  </a:txBody>
                  <a:tcPr marL="68580" marR="68580" marT="0" marB="0"/>
                </a:tc>
                <a:tc hMerge="1">
                  <a:txBody>
                    <a:bodyPr/>
                    <a:lstStyle/>
                    <a:p>
                      <a:endParaRPr lang="en-US"/>
                    </a:p>
                  </a:txBody>
                  <a:tcPr/>
                </a:tc>
              </a:tr>
              <a:tr h="121920">
                <a:tc rowSpan="3">
                  <a:txBody>
                    <a:bodyPr/>
                    <a:lstStyle/>
                    <a:p>
                      <a:pPr algn="l"/>
                      <a:r>
                        <a:rPr lang="en-PH" sz="1800" dirty="0" smtClean="0"/>
                        <a:t>Flow of Activities:</a:t>
                      </a:r>
                      <a:endParaRPr lang="en-US" sz="1800" dirty="0"/>
                    </a:p>
                  </a:txBody>
                  <a:tcPr/>
                </a:tc>
                <a:tc>
                  <a:txBody>
                    <a:bodyPr/>
                    <a:lstStyle/>
                    <a:p>
                      <a:pPr algn="l"/>
                      <a:r>
                        <a:rPr lang="en-US" sz="1800" dirty="0" smtClean="0"/>
                        <a:t>Actor</a:t>
                      </a:r>
                      <a:endParaRPr lang="en-US" sz="1800" dirty="0"/>
                    </a:p>
                  </a:txBody>
                  <a:tcPr/>
                </a:tc>
                <a:tc>
                  <a:txBody>
                    <a:bodyPr/>
                    <a:lstStyle/>
                    <a:p>
                      <a:pPr algn="l"/>
                      <a:r>
                        <a:rPr lang="en-US" sz="1800" dirty="0" smtClean="0"/>
                        <a:t>System</a:t>
                      </a:r>
                      <a:endParaRPr lang="en-US" sz="1800" dirty="0"/>
                    </a:p>
                  </a:txBody>
                  <a:tcPr/>
                </a:tc>
              </a:tr>
              <a:tr h="243840">
                <a:tc vMerge="1">
                  <a:txBody>
                    <a:bodyPr/>
                    <a:lstStyle/>
                    <a:p>
                      <a:endParaRPr lang="en-US"/>
                    </a:p>
                  </a:txBody>
                  <a:tcPr/>
                </a:tc>
                <a:tc>
                  <a:txBody>
                    <a:bodyPr/>
                    <a:lstStyle/>
                    <a:p>
                      <a:pPr algn="l"/>
                      <a:r>
                        <a:rPr lang="en-US" sz="1800" dirty="0" smtClean="0"/>
                        <a:t>1.</a:t>
                      </a:r>
                      <a:r>
                        <a:rPr lang="en-US" sz="1800" baseline="0" dirty="0" smtClean="0"/>
                        <a:t> User wants to register</a:t>
                      </a:r>
                      <a:endParaRPr lang="en-US" sz="1800" dirty="0"/>
                    </a:p>
                  </a:txBody>
                  <a:tcPr/>
                </a:tc>
                <a:tc>
                  <a:txBody>
                    <a:bodyPr/>
                    <a:lstStyle/>
                    <a:p>
                      <a:pPr algn="l"/>
                      <a:r>
                        <a:rPr lang="en-US" sz="1800" dirty="0" smtClean="0"/>
                        <a:t>1.1 show</a:t>
                      </a:r>
                      <a:r>
                        <a:rPr lang="en-US" sz="1800" baseline="0" dirty="0" smtClean="0"/>
                        <a:t> application form</a:t>
                      </a:r>
                    </a:p>
                  </a:txBody>
                  <a:tcPr/>
                </a:tc>
              </a:tr>
              <a:tr h="241711">
                <a:tc vMerge="1">
                  <a:txBody>
                    <a:bodyPr/>
                    <a:lstStyle/>
                    <a:p>
                      <a:endParaRPr lang="en-US"/>
                    </a:p>
                  </a:txBody>
                  <a:tcPr/>
                </a:tc>
                <a:tc>
                  <a:txBody>
                    <a:bodyPr/>
                    <a:lstStyle/>
                    <a:p>
                      <a:pPr algn="l"/>
                      <a:r>
                        <a:rPr lang="en-US" sz="1800" dirty="0" smtClean="0"/>
                        <a:t>2.</a:t>
                      </a:r>
                      <a:r>
                        <a:rPr lang="en-US" sz="1800" baseline="0" dirty="0" smtClean="0"/>
                        <a:t> User submits form</a:t>
                      </a:r>
                      <a:endParaRPr lang="en-US" sz="1800" dirty="0"/>
                    </a:p>
                  </a:txBody>
                  <a:tcPr/>
                </a:tc>
                <a:tc>
                  <a:txBody>
                    <a:bodyPr/>
                    <a:lstStyle/>
                    <a:p>
                      <a:pPr algn="l"/>
                      <a:r>
                        <a:rPr lang="en-US" sz="1800" dirty="0" smtClean="0"/>
                        <a:t>2.1 System saves user details</a:t>
                      </a:r>
                      <a:endParaRPr lang="en-US" sz="1800" dirty="0"/>
                    </a:p>
                  </a:txBody>
                  <a:tcPr/>
                </a:tc>
              </a:tr>
              <a:tr h="370840">
                <a:tc>
                  <a:txBody>
                    <a:bodyPr/>
                    <a:lstStyle/>
                    <a:p>
                      <a:pPr algn="l"/>
                      <a:r>
                        <a:rPr lang="en-US" sz="1800" dirty="0" smtClean="0"/>
                        <a:t>Exception Conditions: </a:t>
                      </a:r>
                      <a:endParaRPr lang="en-US" sz="1800" dirty="0"/>
                    </a:p>
                  </a:txBody>
                  <a:tcPr/>
                </a:tc>
                <a:tc gridSpan="2">
                  <a:txBody>
                    <a:bodyPr/>
                    <a:lstStyle/>
                    <a:p>
                      <a:pPr algn="l"/>
                      <a:r>
                        <a:rPr lang="en-US" sz="1800" dirty="0" smtClean="0"/>
                        <a:t>The citizen cannot proceed with the registration process if the</a:t>
                      </a:r>
                      <a:r>
                        <a:rPr lang="en-US" sz="1800" baseline="0" dirty="0" smtClean="0"/>
                        <a:t> computer that the user is using does not have internet connection</a:t>
                      </a:r>
                      <a:endParaRPr lang="en-US" sz="1800" dirty="0"/>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810014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44811987"/>
              </p:ext>
            </p:extLst>
          </p:nvPr>
        </p:nvGraphicFramePr>
        <p:xfrm>
          <a:off x="1363000" y="128337"/>
          <a:ext cx="9802307" cy="6606609"/>
        </p:xfrm>
        <a:graphic>
          <a:graphicData uri="http://schemas.openxmlformats.org/drawingml/2006/table">
            <a:tbl>
              <a:tblPr firstRow="1" bandRow="1">
                <a:tableStyleId>{5C22544A-7EE6-4342-B048-85BDC9FD1C3A}</a:tableStyleId>
              </a:tblPr>
              <a:tblGrid>
                <a:gridCol w="2136903"/>
                <a:gridCol w="3832702"/>
                <a:gridCol w="3832702"/>
              </a:tblGrid>
              <a:tr h="303623">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algn="ctr"/>
                      <a:r>
                        <a:rPr lang="en-PH" sz="1800" dirty="0" smtClean="0"/>
                        <a:t>Submit requirements</a:t>
                      </a:r>
                      <a:endParaRPr lang="en-PH" sz="1800" dirty="0"/>
                    </a:p>
                  </a:txBody>
                  <a:tcPr marL="68580" marR="68580" marT="0" marB="0"/>
                </a:tc>
                <a:tc hMerge="1">
                  <a:txBody>
                    <a:bodyPr/>
                    <a:lstStyle/>
                    <a:p>
                      <a:endParaRPr lang="en-US"/>
                    </a:p>
                  </a:txBody>
                  <a:tcPr/>
                </a:tc>
              </a:tr>
              <a:tr h="410453">
                <a:tc>
                  <a:txBody>
                    <a:bodyPr/>
                    <a:lstStyle/>
                    <a:p>
                      <a:pPr marL="0" marR="0">
                        <a:lnSpc>
                          <a:spcPct val="107000"/>
                        </a:lnSpc>
                        <a:spcBef>
                          <a:spcPts val="0"/>
                        </a:spcBef>
                        <a:spcAft>
                          <a:spcPts val="0"/>
                        </a:spcAft>
                      </a:pPr>
                      <a:r>
                        <a:rPr lang="en-PH" sz="1800"/>
                        <a:t>Scenario:</a:t>
                      </a:r>
                      <a:endParaRPr lang="en-US" sz="1800"/>
                    </a:p>
                  </a:txBody>
                  <a:tcPr marL="68580" marR="68580" marT="0" marB="0"/>
                </a:tc>
                <a:tc gridSpan="2">
                  <a:txBody>
                    <a:bodyPr/>
                    <a:lstStyle/>
                    <a:p>
                      <a:r>
                        <a:rPr lang="en-US" sz="1800" dirty="0" smtClean="0"/>
                        <a:t>The</a:t>
                      </a:r>
                      <a:r>
                        <a:rPr lang="en-US" sz="1800" baseline="0" dirty="0" smtClean="0"/>
                        <a:t> user will submit requirements</a:t>
                      </a:r>
                      <a:endParaRPr lang="en-US" sz="1800" dirty="0"/>
                    </a:p>
                  </a:txBody>
                  <a:tcPr marL="68580" marR="68580" marT="0" marB="0"/>
                </a:tc>
                <a:tc hMerge="1">
                  <a:txBody>
                    <a:bodyPr/>
                    <a:lstStyle/>
                    <a:p>
                      <a:endParaRPr lang="en-US"/>
                    </a:p>
                  </a:txBody>
                  <a:tcPr/>
                </a:tc>
              </a:tr>
              <a:tr h="410453">
                <a:tc>
                  <a:txBody>
                    <a:bodyPr/>
                    <a:lstStyle/>
                    <a:p>
                      <a:pPr marL="0" marR="0">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smtClean="0"/>
                        <a:t>Submit requirements</a:t>
                      </a:r>
                    </a:p>
                  </a:txBody>
                  <a:tcPr marL="68580" marR="68580" marT="0" marB="0"/>
                </a:tc>
                <a:tc hMerge="1">
                  <a:txBody>
                    <a:bodyPr/>
                    <a:lstStyle/>
                    <a:p>
                      <a:endParaRPr lang="en-US"/>
                    </a:p>
                  </a:txBody>
                  <a:tcPr/>
                </a:tc>
              </a:tr>
              <a:tr h="607246">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r>
                        <a:rPr lang="en-US" sz="1800" dirty="0" smtClean="0"/>
                        <a:t>The user will be required</a:t>
                      </a:r>
                      <a:r>
                        <a:rPr lang="en-US" sz="1800" baseline="0" dirty="0" smtClean="0"/>
                        <a:t> to submit to certain requirement for the verification.</a:t>
                      </a:r>
                      <a:endParaRPr lang="en-US" sz="1800" dirty="0"/>
                    </a:p>
                  </a:txBody>
                  <a:tcPr marL="68580" marR="68580" marT="0" marB="0"/>
                </a:tc>
                <a:tc hMerge="1">
                  <a:txBody>
                    <a:bodyPr/>
                    <a:lstStyle/>
                    <a:p>
                      <a:endParaRPr lang="en-US"/>
                    </a:p>
                  </a:txBody>
                  <a:tcPr/>
                </a:tc>
              </a:tr>
              <a:tr h="410453">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r>
                        <a:rPr lang="en-US" sz="1800" dirty="0" smtClean="0"/>
                        <a:t>User</a:t>
                      </a:r>
                      <a:endParaRPr lang="en-US" sz="1800" dirty="0"/>
                    </a:p>
                  </a:txBody>
                  <a:tcPr marL="68580" marR="68580" marT="0" marB="0"/>
                </a:tc>
                <a:tc hMerge="1">
                  <a:txBody>
                    <a:bodyPr/>
                    <a:lstStyle/>
                    <a:p>
                      <a:endParaRPr lang="en-US"/>
                    </a:p>
                  </a:txBody>
                  <a:tcPr/>
                </a:tc>
              </a:tr>
              <a:tr h="607246">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smtClean="0"/>
                        <a:t>Citizen registers</a:t>
                      </a:r>
                      <a:endParaRPr lang="en-US" sz="1800" dirty="0" smtClean="0"/>
                    </a:p>
                    <a:p>
                      <a:endParaRPr lang="en-US" sz="1800" dirty="0"/>
                    </a:p>
                  </a:txBody>
                  <a:tcPr marL="68580" marR="68580" marT="0" marB="0"/>
                </a:tc>
                <a:tc hMerge="1">
                  <a:txBody>
                    <a:bodyPr/>
                    <a:lstStyle/>
                    <a:p>
                      <a:endParaRPr lang="en-US"/>
                    </a:p>
                  </a:txBody>
                  <a:tcPr/>
                </a:tc>
              </a:tr>
              <a:tr h="410453">
                <a:tc>
                  <a:txBody>
                    <a:bodyPr/>
                    <a:lstStyle/>
                    <a:p>
                      <a:pPr marL="0" marR="0">
                        <a:lnSpc>
                          <a:spcPct val="107000"/>
                        </a:lnSpc>
                        <a:spcBef>
                          <a:spcPts val="0"/>
                        </a:spcBef>
                        <a:spcAft>
                          <a:spcPts val="0"/>
                        </a:spcAft>
                      </a:pPr>
                      <a:r>
                        <a:rPr lang="en-PH" sz="1800"/>
                        <a:t>Stakeholders:</a:t>
                      </a:r>
                      <a:endParaRPr lang="en-US" sz="1800"/>
                    </a:p>
                  </a:txBody>
                  <a:tcPr marL="68580" marR="68580" marT="0" marB="0"/>
                </a:tc>
                <a:tc gridSpan="2">
                  <a:txBody>
                    <a:bodyPr/>
                    <a:lstStyle/>
                    <a:p>
                      <a:r>
                        <a:rPr lang="en-PH" sz="1800" dirty="0" smtClean="0"/>
                        <a:t>Barangay citizen</a:t>
                      </a:r>
                      <a:endParaRPr lang="en-US" sz="1800" dirty="0"/>
                    </a:p>
                  </a:txBody>
                  <a:tcPr marL="68580" marR="68580" marT="0" marB="0"/>
                </a:tc>
                <a:tc hMerge="1">
                  <a:txBody>
                    <a:bodyPr/>
                    <a:lstStyle/>
                    <a:p>
                      <a:endParaRPr lang="en-US"/>
                    </a:p>
                  </a:txBody>
                  <a:tcPr/>
                </a:tc>
              </a:tr>
              <a:tr h="410453">
                <a:tc>
                  <a:txBody>
                    <a:bodyPr/>
                    <a:lstStyle/>
                    <a:p>
                      <a:pPr marL="0" marR="0">
                        <a:lnSpc>
                          <a:spcPct val="107000"/>
                        </a:lnSpc>
                        <a:spcBef>
                          <a:spcPts val="0"/>
                        </a:spcBef>
                        <a:spcAft>
                          <a:spcPts val="0"/>
                        </a:spcAft>
                      </a:pPr>
                      <a:r>
                        <a:rPr lang="en-PH" sz="1800"/>
                        <a:t>Preconditions:</a:t>
                      </a:r>
                      <a:endParaRPr lang="en-US" sz="1800"/>
                    </a:p>
                  </a:txBody>
                  <a:tcPr marL="68580" marR="68580" marT="0" marB="0"/>
                </a:tc>
                <a:tc gridSpan="2">
                  <a:txBody>
                    <a:bodyPr/>
                    <a:lstStyle/>
                    <a:p>
                      <a:r>
                        <a:rPr lang="en-US" sz="1800" dirty="0" smtClean="0"/>
                        <a:t>The citizen must request for </a:t>
                      </a:r>
                      <a:r>
                        <a:rPr lang="en-US" sz="1800" baseline="0" dirty="0" smtClean="0"/>
                        <a:t>document</a:t>
                      </a:r>
                      <a:endParaRPr lang="en-US" sz="1800" dirty="0"/>
                    </a:p>
                  </a:txBody>
                  <a:tcPr marL="68580" marR="68580" marT="0" marB="0"/>
                </a:tc>
                <a:tc hMerge="1">
                  <a:txBody>
                    <a:bodyPr/>
                    <a:lstStyle/>
                    <a:p>
                      <a:endParaRPr lang="en-US"/>
                    </a:p>
                  </a:txBody>
                  <a:tcPr/>
                </a:tc>
              </a:tr>
              <a:tr h="607246">
                <a:tc>
                  <a:txBody>
                    <a:bodyPr/>
                    <a:lstStyle/>
                    <a:p>
                      <a:pPr marL="0" marR="0">
                        <a:lnSpc>
                          <a:spcPct val="107000"/>
                        </a:lnSpc>
                        <a:spcBef>
                          <a:spcPts val="0"/>
                        </a:spcBef>
                        <a:spcAft>
                          <a:spcPts val="0"/>
                        </a:spcAft>
                      </a:pPr>
                      <a:r>
                        <a:rPr lang="en-PH" sz="1800"/>
                        <a:t>Post conditions:</a:t>
                      </a:r>
                      <a:endParaRPr lang="en-US" sz="1800"/>
                    </a:p>
                  </a:txBody>
                  <a:tcPr marL="68580" marR="68580" marT="0" marB="0"/>
                </a:tc>
                <a:tc gridSpan="2">
                  <a:txBody>
                    <a:bodyPr/>
                    <a:lstStyle/>
                    <a:p>
                      <a:r>
                        <a:rPr lang="en-US" sz="1800" dirty="0" smtClean="0"/>
                        <a:t>The</a:t>
                      </a:r>
                      <a:r>
                        <a:rPr lang="en-US" sz="1800" baseline="0" dirty="0" smtClean="0"/>
                        <a:t> submitted requirements will be placed in the system for verification</a:t>
                      </a:r>
                      <a:endParaRPr lang="en-US" sz="1800" dirty="0"/>
                    </a:p>
                  </a:txBody>
                  <a:tcPr marL="68580" marR="68580" marT="0" marB="0"/>
                </a:tc>
                <a:tc hMerge="1">
                  <a:txBody>
                    <a:bodyPr/>
                    <a:lstStyle/>
                    <a:p>
                      <a:endParaRPr lang="en-US"/>
                    </a:p>
                  </a:txBody>
                  <a:tcPr/>
                </a:tc>
              </a:tr>
              <a:tr h="404831">
                <a:tc rowSpan="2">
                  <a:txBody>
                    <a:bodyPr/>
                    <a:lstStyle/>
                    <a:p>
                      <a:r>
                        <a:rPr lang="en-PH" sz="1800" dirty="0" smtClean="0"/>
                        <a:t>Flow of Activities:</a:t>
                      </a:r>
                      <a:endParaRPr lang="en-US" sz="1800" dirty="0"/>
                    </a:p>
                  </a:txBody>
                  <a:tcPr/>
                </a:tc>
                <a:tc>
                  <a:txBody>
                    <a:bodyPr/>
                    <a:lstStyle/>
                    <a:p>
                      <a:pPr algn="ctr"/>
                      <a:r>
                        <a:rPr lang="en-US" sz="1800" dirty="0" smtClean="0"/>
                        <a:t>Actor</a:t>
                      </a:r>
                      <a:endParaRPr lang="en-US" sz="1800" dirty="0"/>
                    </a:p>
                  </a:txBody>
                  <a:tcPr/>
                </a:tc>
                <a:tc>
                  <a:txBody>
                    <a:bodyPr/>
                    <a:lstStyle/>
                    <a:p>
                      <a:pPr algn="ctr"/>
                      <a:r>
                        <a:rPr lang="en-US" sz="1800" dirty="0" smtClean="0"/>
                        <a:t>system</a:t>
                      </a:r>
                      <a:endParaRPr lang="en-US" sz="1800" dirty="0"/>
                    </a:p>
                  </a:txBody>
                  <a:tcPr/>
                </a:tc>
              </a:tr>
              <a:tr h="1012076">
                <a:tc vMerge="1">
                  <a:txBody>
                    <a:bodyPr/>
                    <a:lstStyle/>
                    <a:p>
                      <a:endParaRPr lang="en-US"/>
                    </a:p>
                  </a:txBody>
                  <a:tcPr/>
                </a:tc>
                <a:tc>
                  <a:txBody>
                    <a:bodyPr/>
                    <a:lstStyle/>
                    <a:p>
                      <a:r>
                        <a:rPr lang="en-US" sz="1800" dirty="0" smtClean="0"/>
                        <a:t>1. User</a:t>
                      </a:r>
                      <a:r>
                        <a:rPr lang="en-US" sz="1800" baseline="0" dirty="0" smtClean="0"/>
                        <a:t> will submit requirements based on the requested document</a:t>
                      </a:r>
                      <a:endParaRPr lang="en-US" sz="1800" dirty="0"/>
                    </a:p>
                  </a:txBody>
                  <a:tcPr/>
                </a:tc>
                <a:tc>
                  <a:txBody>
                    <a:bodyPr/>
                    <a:lstStyle/>
                    <a:p>
                      <a:r>
                        <a:rPr lang="en-US" sz="1800" dirty="0" smtClean="0"/>
                        <a:t>1.1 The</a:t>
                      </a:r>
                      <a:r>
                        <a:rPr lang="en-US" sz="1800" baseline="0" dirty="0" smtClean="0"/>
                        <a:t> submitted requirements will be saved in the system</a:t>
                      </a:r>
                      <a:endParaRPr lang="en-US" sz="1800" dirty="0"/>
                    </a:p>
                  </a:txBody>
                  <a:tcPr/>
                </a:tc>
              </a:tr>
              <a:tr h="10120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Exception Conditions: </a:t>
                      </a:r>
                    </a:p>
                    <a:p>
                      <a:endParaRPr lang="en-US" sz="18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If the citizen</a:t>
                      </a:r>
                      <a:r>
                        <a:rPr lang="en-US" sz="1800" baseline="0" dirty="0" smtClean="0"/>
                        <a:t> </a:t>
                      </a:r>
                      <a:r>
                        <a:rPr lang="en-US" sz="1800" dirty="0" smtClean="0"/>
                        <a:t>was not able to attach</a:t>
                      </a:r>
                      <a:r>
                        <a:rPr lang="en-US" sz="1800" baseline="0" dirty="0" smtClean="0"/>
                        <a:t> the requirement to be submitted properly, </a:t>
                      </a:r>
                      <a:endParaRPr lang="en-US" sz="1800" dirty="0" smtClean="0"/>
                    </a:p>
                    <a:p>
                      <a:r>
                        <a:rPr lang="en-US" sz="1800" dirty="0" smtClean="0"/>
                        <a:t>Then the citizen cannot submit requirements</a:t>
                      </a:r>
                      <a:r>
                        <a:rPr lang="en-US" sz="1800" baseline="0" dirty="0" smtClean="0"/>
                        <a:t> successfully.</a:t>
                      </a:r>
                      <a:endParaRPr lang="en-US" sz="1800" dirty="0"/>
                    </a:p>
                  </a:txBody>
                  <a:tcPr/>
                </a:tc>
                <a:tc hMerge="1">
                  <a:txBody>
                    <a:bodyPr/>
                    <a:lstStyle/>
                    <a:p>
                      <a:endParaRPr lang="en-US" sz="1800" dirty="0"/>
                    </a:p>
                  </a:txBody>
                  <a:tcPr/>
                </a:tc>
              </a:tr>
            </a:tbl>
          </a:graphicData>
        </a:graphic>
      </p:graphicFrame>
    </p:spTree>
    <p:extLst>
      <p:ext uri="{BB962C8B-B14F-4D97-AF65-F5344CB8AC3E}">
        <p14:creationId xmlns:p14="http://schemas.microsoft.com/office/powerpoint/2010/main" val="343146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06243141"/>
              </p:ext>
            </p:extLst>
          </p:nvPr>
        </p:nvGraphicFramePr>
        <p:xfrm>
          <a:off x="2106168" y="176463"/>
          <a:ext cx="8128000" cy="6400798"/>
        </p:xfrm>
        <a:graphic>
          <a:graphicData uri="http://schemas.openxmlformats.org/drawingml/2006/table">
            <a:tbl>
              <a:tblPr firstRow="1" bandRow="1">
                <a:tableStyleId>{5C22544A-7EE6-4342-B048-85BDC9FD1C3A}</a:tableStyleId>
              </a:tblPr>
              <a:tblGrid>
                <a:gridCol w="1771904"/>
                <a:gridCol w="3178048"/>
                <a:gridCol w="3178048"/>
              </a:tblGrid>
              <a:tr h="310774">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Check Document</a:t>
                      </a:r>
                      <a:r>
                        <a:rPr lang="en-PH" sz="1800" baseline="0" dirty="0" smtClean="0"/>
                        <a:t> Request</a:t>
                      </a:r>
                      <a:endParaRPr lang="en-US" sz="1800" dirty="0"/>
                    </a:p>
                  </a:txBody>
                  <a:tcPr marL="68580" marR="68580" marT="0" marB="0"/>
                </a:tc>
                <a:tc hMerge="1">
                  <a:txBody>
                    <a:bodyPr/>
                    <a:lstStyle/>
                    <a:p>
                      <a:endParaRPr lang="en-US"/>
                    </a:p>
                  </a:txBody>
                  <a:tcPr/>
                </a:tc>
              </a:tr>
              <a:tr h="635971">
                <a:tc>
                  <a:txBody>
                    <a:bodyPr/>
                    <a:lstStyle/>
                    <a:p>
                      <a:pPr marL="0" marR="0">
                        <a:lnSpc>
                          <a:spcPct val="107000"/>
                        </a:lnSpc>
                        <a:spcBef>
                          <a:spcPts val="0"/>
                        </a:spcBef>
                        <a:spcAft>
                          <a:spcPts val="0"/>
                        </a:spcAft>
                      </a:pPr>
                      <a:r>
                        <a:rPr lang="en-PH" sz="1800" dirty="0"/>
                        <a:t>Scenario:</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The barangay official</a:t>
                      </a:r>
                      <a:r>
                        <a:rPr lang="en-PH" sz="1800" baseline="0" dirty="0" smtClean="0"/>
                        <a:t> wants to check the requested document(s) of the citizens</a:t>
                      </a:r>
                      <a:endParaRPr lang="en-US" sz="1800" dirty="0"/>
                    </a:p>
                  </a:txBody>
                  <a:tcPr marL="68580" marR="68580" marT="0" marB="0"/>
                </a:tc>
                <a:tc hMerge="1">
                  <a:txBody>
                    <a:bodyPr/>
                    <a:lstStyle/>
                    <a:p>
                      <a:endParaRPr lang="en-US"/>
                    </a:p>
                  </a:txBody>
                  <a:tcPr/>
                </a:tc>
              </a:tr>
              <a:tr h="410894">
                <a:tc>
                  <a:txBody>
                    <a:bodyPr/>
                    <a:lstStyle/>
                    <a:p>
                      <a:pPr marL="0" marR="0">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Check</a:t>
                      </a:r>
                      <a:r>
                        <a:rPr lang="en-US" sz="1800" baseline="0" dirty="0" smtClean="0"/>
                        <a:t> Request</a:t>
                      </a:r>
                      <a:endParaRPr lang="en-US" sz="1800" dirty="0"/>
                    </a:p>
                  </a:txBody>
                  <a:tcPr marL="68580" marR="68580" marT="0" marB="0"/>
                </a:tc>
                <a:tc hMerge="1">
                  <a:txBody>
                    <a:bodyPr/>
                    <a:lstStyle/>
                    <a:p>
                      <a:endParaRPr lang="en-US"/>
                    </a:p>
                  </a:txBody>
                  <a:tcPr/>
                </a:tc>
              </a:tr>
              <a:tr h="410894">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The</a:t>
                      </a:r>
                      <a:r>
                        <a:rPr lang="en-US" sz="1800" baseline="0" dirty="0" smtClean="0"/>
                        <a:t> barangay official checks the requests of the citizens</a:t>
                      </a:r>
                      <a:endParaRPr lang="en-US" sz="1800" dirty="0"/>
                    </a:p>
                  </a:txBody>
                  <a:tcPr marL="68580" marR="68580" marT="0" marB="0"/>
                </a:tc>
                <a:tc hMerge="1">
                  <a:txBody>
                    <a:bodyPr/>
                    <a:lstStyle/>
                    <a:p>
                      <a:endParaRPr lang="en-US"/>
                    </a:p>
                  </a:txBody>
                  <a:tcPr/>
                </a:tc>
              </a:tr>
              <a:tr h="410894">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Admin/Barangay officials</a:t>
                      </a:r>
                      <a:endParaRPr lang="en-US" sz="1800" dirty="0"/>
                    </a:p>
                  </a:txBody>
                  <a:tcPr marL="68580" marR="68580" marT="0" marB="0"/>
                </a:tc>
                <a:tc hMerge="1">
                  <a:txBody>
                    <a:bodyPr/>
                    <a:lstStyle/>
                    <a:p>
                      <a:endParaRPr lang="en-US"/>
                    </a:p>
                  </a:txBody>
                  <a:tcPr/>
                </a:tc>
              </a:tr>
              <a:tr h="635971">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Request document </a:t>
                      </a:r>
                      <a:endParaRPr lang="en-US" sz="1800" dirty="0"/>
                    </a:p>
                  </a:txBody>
                  <a:tcPr marL="68580" marR="68580" marT="0" marB="0"/>
                </a:tc>
                <a:tc hMerge="1">
                  <a:txBody>
                    <a:bodyPr/>
                    <a:lstStyle/>
                    <a:p>
                      <a:endParaRPr lang="en-US"/>
                    </a:p>
                  </a:txBody>
                  <a:tcPr/>
                </a:tc>
              </a:tr>
              <a:tr h="410894">
                <a:tc>
                  <a:txBody>
                    <a:bodyPr/>
                    <a:lstStyle/>
                    <a:p>
                      <a:pPr marL="0" marR="0">
                        <a:lnSpc>
                          <a:spcPct val="107000"/>
                        </a:lnSpc>
                        <a:spcBef>
                          <a:spcPts val="0"/>
                        </a:spcBef>
                        <a:spcAft>
                          <a:spcPts val="0"/>
                        </a:spcAft>
                      </a:pPr>
                      <a:r>
                        <a:rPr lang="en-PH" sz="1800" dirty="0"/>
                        <a:t>Stakeholders:</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Barangay official/Citizen</a:t>
                      </a:r>
                      <a:endParaRPr lang="en-US" sz="1800" dirty="0"/>
                    </a:p>
                  </a:txBody>
                  <a:tcPr marL="68580" marR="68580" marT="0" marB="0"/>
                </a:tc>
                <a:tc hMerge="1">
                  <a:txBody>
                    <a:bodyPr/>
                    <a:lstStyle/>
                    <a:p>
                      <a:endParaRPr lang="en-US"/>
                    </a:p>
                  </a:txBody>
                  <a:tcPr/>
                </a:tc>
              </a:tr>
              <a:tr h="410894">
                <a:tc>
                  <a:txBody>
                    <a:bodyPr/>
                    <a:lstStyle/>
                    <a:p>
                      <a:pPr marL="0" marR="0">
                        <a:lnSpc>
                          <a:spcPct val="107000"/>
                        </a:lnSpc>
                        <a:spcBef>
                          <a:spcPts val="0"/>
                        </a:spcBef>
                        <a:spcAft>
                          <a:spcPts val="0"/>
                        </a:spcAft>
                      </a:pPr>
                      <a:r>
                        <a:rPr lang="en-PH" sz="1800" dirty="0"/>
                        <a:t>Preconditions:</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There must be a request</a:t>
                      </a:r>
                      <a:r>
                        <a:rPr lang="en-PH" sz="1800" baseline="0" dirty="0" smtClean="0"/>
                        <a:t> document from the citizen.</a:t>
                      </a:r>
                      <a:endParaRPr lang="en-US" sz="1800" dirty="0"/>
                    </a:p>
                  </a:txBody>
                  <a:tcPr marL="68580" marR="68580" marT="0" marB="0"/>
                </a:tc>
                <a:tc hMerge="1">
                  <a:txBody>
                    <a:bodyPr/>
                    <a:lstStyle/>
                    <a:p>
                      <a:endParaRPr lang="en-US"/>
                    </a:p>
                  </a:txBody>
                  <a:tcPr/>
                </a:tc>
              </a:tr>
              <a:tr h="635971">
                <a:tc>
                  <a:txBody>
                    <a:bodyPr/>
                    <a:lstStyle/>
                    <a:p>
                      <a:pPr marL="0" marR="0">
                        <a:lnSpc>
                          <a:spcPct val="107000"/>
                        </a:lnSpc>
                        <a:spcBef>
                          <a:spcPts val="0"/>
                        </a:spcBef>
                        <a:spcAft>
                          <a:spcPts val="0"/>
                        </a:spcAft>
                      </a:pPr>
                      <a:r>
                        <a:rPr lang="en-PH" sz="1800"/>
                        <a:t>Post conditions:</a:t>
                      </a:r>
                      <a:endParaRPr lang="en-US" sz="1800"/>
                    </a:p>
                  </a:txBody>
                  <a:tcPr marL="68580" marR="68580" marT="0" marB="0"/>
                </a:tc>
                <a:tc gridSpan="2">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PH" sz="1800" dirty="0" smtClean="0"/>
                        <a:t>Barangay officials can see</a:t>
                      </a:r>
                      <a:r>
                        <a:rPr lang="en-PH" sz="1800" baseline="0" dirty="0" smtClean="0"/>
                        <a:t> and </a:t>
                      </a:r>
                      <a:r>
                        <a:rPr lang="en-PH" sz="1800" dirty="0" smtClean="0"/>
                        <a:t>check requested</a:t>
                      </a:r>
                      <a:r>
                        <a:rPr lang="en-PH" sz="1800" baseline="0" dirty="0" smtClean="0"/>
                        <a:t> documents.</a:t>
                      </a:r>
                      <a:endParaRPr lang="en-PH" sz="1800" dirty="0" smtClean="0"/>
                    </a:p>
                    <a:p>
                      <a:pPr marL="0" marR="0">
                        <a:lnSpc>
                          <a:spcPct val="107000"/>
                        </a:lnSpc>
                        <a:spcBef>
                          <a:spcPts val="0"/>
                        </a:spcBef>
                        <a:spcAft>
                          <a:spcPts val="0"/>
                        </a:spcAft>
                      </a:pPr>
                      <a:endParaRPr lang="en-US" sz="1800" dirty="0"/>
                    </a:p>
                  </a:txBody>
                  <a:tcPr marL="68580" marR="68580" marT="0" marB="0"/>
                </a:tc>
                <a:tc hMerge="1">
                  <a:txBody>
                    <a:bodyPr/>
                    <a:lstStyle/>
                    <a:p>
                      <a:endParaRPr lang="en-US"/>
                    </a:p>
                  </a:txBody>
                  <a:tcPr/>
                </a:tc>
              </a:tr>
              <a:tr h="405265">
                <a:tc rowSpan="2">
                  <a:txBody>
                    <a:bodyPr/>
                    <a:lstStyle/>
                    <a:p>
                      <a:r>
                        <a:rPr lang="en-PH" sz="1800" dirty="0" smtClean="0"/>
                        <a:t>Flow of Activities:</a:t>
                      </a:r>
                      <a:endParaRPr lang="en-US" sz="1800" dirty="0"/>
                    </a:p>
                  </a:txBody>
                  <a:tcPr/>
                </a:tc>
                <a:tc>
                  <a:txBody>
                    <a:bodyPr/>
                    <a:lstStyle/>
                    <a:p>
                      <a:pPr algn="ctr"/>
                      <a:r>
                        <a:rPr lang="en-US" sz="1800" dirty="0" smtClean="0"/>
                        <a:t>Actor</a:t>
                      </a:r>
                      <a:endParaRPr lang="en-US" sz="1800" dirty="0"/>
                    </a:p>
                  </a:txBody>
                  <a:tcPr/>
                </a:tc>
                <a:tc>
                  <a:txBody>
                    <a:bodyPr/>
                    <a:lstStyle/>
                    <a:p>
                      <a:pPr algn="ctr"/>
                      <a:r>
                        <a:rPr lang="en-US" sz="1800" dirty="0" smtClean="0"/>
                        <a:t>System</a:t>
                      </a:r>
                      <a:endParaRPr lang="en-US" sz="1800" dirty="0"/>
                    </a:p>
                  </a:txBody>
                  <a:tcPr/>
                </a:tc>
              </a:tr>
              <a:tr h="1013162">
                <a:tc vMerge="1">
                  <a:txBody>
                    <a:bodyPr/>
                    <a:lstStyle/>
                    <a:p>
                      <a:endParaRPr lang="en-US"/>
                    </a:p>
                  </a:txBody>
                  <a:tcPr/>
                </a:tc>
                <a:tc>
                  <a:txBody>
                    <a:bodyPr/>
                    <a:lstStyle/>
                    <a:p>
                      <a:r>
                        <a:rPr lang="en-US" sz="1800" dirty="0" smtClean="0"/>
                        <a:t>1. Barangay</a:t>
                      </a:r>
                      <a:r>
                        <a:rPr lang="en-US" sz="1800" baseline="0" dirty="0" smtClean="0"/>
                        <a:t> official checks request of the citizen</a:t>
                      </a:r>
                      <a:endParaRPr lang="en-US" sz="1800" dirty="0"/>
                    </a:p>
                  </a:txBody>
                  <a:tcPr/>
                </a:tc>
                <a:tc>
                  <a:txBody>
                    <a:bodyPr/>
                    <a:lstStyle/>
                    <a:p>
                      <a:r>
                        <a:rPr lang="en-US" sz="1800" baseline="0" dirty="0" smtClean="0"/>
                        <a:t>1.1 The system outputs the requested documents of the citizen</a:t>
                      </a:r>
                    </a:p>
                  </a:txBody>
                  <a:tcPr/>
                </a:tc>
              </a:tr>
              <a:tr h="709214">
                <a:tc>
                  <a:txBody>
                    <a:bodyPr/>
                    <a:lstStyle/>
                    <a:p>
                      <a:r>
                        <a:rPr lang="en-US" sz="1800" dirty="0" smtClean="0"/>
                        <a:t>Exception Conditions:</a:t>
                      </a:r>
                      <a:endParaRPr lang="en-US" sz="1800" dirty="0"/>
                    </a:p>
                  </a:txBody>
                  <a:tcPr/>
                </a:tc>
                <a:tc gridSpan="2">
                  <a:txBody>
                    <a:bodyPr/>
                    <a:lstStyle/>
                    <a:p>
                      <a:r>
                        <a:rPr lang="en-US" sz="1800" dirty="0" smtClean="0"/>
                        <a:t>If there</a:t>
                      </a:r>
                      <a:r>
                        <a:rPr lang="en-US" sz="1800" baseline="0" dirty="0" smtClean="0"/>
                        <a:t> is no requested document from the citizen then there is no requirements to be checked.</a:t>
                      </a:r>
                      <a:endParaRPr lang="en-US" sz="1800" dirty="0"/>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86803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80691364"/>
              </p:ext>
            </p:extLst>
          </p:nvPr>
        </p:nvGraphicFramePr>
        <p:xfrm>
          <a:off x="2124678" y="267193"/>
          <a:ext cx="8128000" cy="6365177"/>
        </p:xfrm>
        <a:graphic>
          <a:graphicData uri="http://schemas.openxmlformats.org/drawingml/2006/table">
            <a:tbl>
              <a:tblPr firstRow="1" bandRow="1">
                <a:tableStyleId>{5C22544A-7EE6-4342-B048-85BDC9FD1C3A}</a:tableStyleId>
              </a:tblPr>
              <a:tblGrid>
                <a:gridCol w="1771904"/>
                <a:gridCol w="3178048"/>
                <a:gridCol w="3178048"/>
              </a:tblGrid>
              <a:tr h="189237">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baseline="0" dirty="0" smtClean="0"/>
                        <a:t>Send request </a:t>
                      </a:r>
                    </a:p>
                    <a:p>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Scenario:</a:t>
                      </a:r>
                      <a:endParaRPr lang="en-US" sz="1800"/>
                    </a:p>
                  </a:txBody>
                  <a:tcPr marL="68580" marR="68580" marT="0" marB="0"/>
                </a:tc>
                <a:tc gridSpan="2">
                  <a:txBody>
                    <a:bodyPr/>
                    <a:lstStyle/>
                    <a:p>
                      <a:r>
                        <a:rPr lang="en-US" sz="1800" dirty="0" smtClean="0"/>
                        <a:t>Barangay official will</a:t>
                      </a:r>
                      <a:r>
                        <a:rPr lang="en-US" sz="1800" baseline="0" dirty="0" smtClean="0"/>
                        <a:t> s</a:t>
                      </a:r>
                      <a:r>
                        <a:rPr lang="en-US" sz="1800" dirty="0" smtClean="0"/>
                        <a:t>end</a:t>
                      </a:r>
                      <a:r>
                        <a:rPr lang="en-US" sz="1800" baseline="0" dirty="0" smtClean="0"/>
                        <a:t> request</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smtClean="0"/>
                        <a:t>Check</a:t>
                      </a:r>
                      <a:r>
                        <a:rPr lang="en-PH" sz="1800" baseline="0" dirty="0" smtClean="0"/>
                        <a:t> POI/POA </a:t>
                      </a:r>
                      <a:endParaRPr lang="en-PH" sz="1800" dirty="0" smtClean="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smtClean="0"/>
                        <a:t>The barangay official</a:t>
                      </a:r>
                      <a:r>
                        <a:rPr lang="en-PH" sz="1800" baseline="0" dirty="0" smtClean="0"/>
                        <a:t> wants to send request to the government agency/external to verify if the submitted requirements of the citizens are legit.</a:t>
                      </a:r>
                      <a:endParaRPr lang="en-US" sz="1800" dirty="0" smtClean="0"/>
                    </a:p>
                    <a:p>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smtClean="0"/>
                        <a:t>Barangay Official</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r>
                        <a:rPr lang="en-US" sz="1800" dirty="0" smtClean="0"/>
                        <a:t>Check document request</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Stakeholders:</a:t>
                      </a:r>
                      <a:endParaRPr lang="en-US" sz="1800"/>
                    </a:p>
                  </a:txBody>
                  <a:tcPr marL="68580" marR="68580" marT="0" marB="0"/>
                </a:tc>
                <a:tc gridSpan="2">
                  <a:txBody>
                    <a:bodyPr/>
                    <a:lstStyle/>
                    <a:p>
                      <a:r>
                        <a:rPr lang="en-PH" sz="1800" baseline="0" dirty="0" smtClean="0"/>
                        <a:t>Government agency/external, Barangay citizen, Barangay official</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dirty="0"/>
                        <a:t>Preconditions:</a:t>
                      </a:r>
                      <a:endParaRPr lang="en-US" sz="1800" dirty="0"/>
                    </a:p>
                  </a:txBody>
                  <a:tcPr marL="68580" marR="68580" marT="0" marB="0"/>
                </a:tc>
                <a:tc gridSpan="2">
                  <a:txBody>
                    <a:bodyPr/>
                    <a:lstStyle/>
                    <a:p>
                      <a:r>
                        <a:rPr lang="en-US" sz="1800" dirty="0" smtClean="0"/>
                        <a:t>There should be a submitted requirement from the citizen</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dirty="0"/>
                        <a:t>Post conditions:</a:t>
                      </a:r>
                      <a:endParaRPr lang="en-US" sz="1800" dirty="0"/>
                    </a:p>
                  </a:txBody>
                  <a:tcPr marL="68580" marR="68580" marT="0" marB="0"/>
                </a:tc>
                <a:tc gridSpan="2">
                  <a:txBody>
                    <a:bodyPr/>
                    <a:lstStyle/>
                    <a:p>
                      <a:r>
                        <a:rPr lang="en-US" sz="1800" dirty="0" smtClean="0"/>
                        <a:t>Requests</a:t>
                      </a:r>
                      <a:r>
                        <a:rPr lang="en-US" sz="1800" baseline="0" dirty="0" smtClean="0"/>
                        <a:t> will be sent to the government agency/ external</a:t>
                      </a:r>
                      <a:endParaRPr lang="en-US" sz="1800" dirty="0"/>
                    </a:p>
                  </a:txBody>
                  <a:tcPr marL="68580" marR="68580" marT="0" marB="0"/>
                </a:tc>
                <a:tc hMerge="1">
                  <a:txBody>
                    <a:bodyPr/>
                    <a:lstStyle/>
                    <a:p>
                      <a:endParaRPr lang="en-US"/>
                    </a:p>
                  </a:txBody>
                  <a:tcPr/>
                </a:tc>
              </a:tr>
              <a:tr h="123613">
                <a:tc rowSpan="2">
                  <a:txBody>
                    <a:bodyPr/>
                    <a:lstStyle/>
                    <a:p>
                      <a:r>
                        <a:rPr lang="en-PH" sz="1800" dirty="0" smtClean="0"/>
                        <a:t>Flow of Activities:</a:t>
                      </a:r>
                      <a:endParaRPr lang="en-US" sz="1800" dirty="0"/>
                    </a:p>
                  </a:txBody>
                  <a:tcPr/>
                </a:tc>
                <a:tc>
                  <a:txBody>
                    <a:bodyPr/>
                    <a:lstStyle/>
                    <a:p>
                      <a:pPr algn="ctr"/>
                      <a:r>
                        <a:rPr lang="en-US" sz="1800" dirty="0" smtClean="0"/>
                        <a:t>Actor</a:t>
                      </a:r>
                      <a:endParaRPr lang="en-US" sz="1800" dirty="0"/>
                    </a:p>
                  </a:txBody>
                  <a:tcPr/>
                </a:tc>
                <a:tc>
                  <a:txBody>
                    <a:bodyPr/>
                    <a:lstStyle/>
                    <a:p>
                      <a:pPr algn="ctr"/>
                      <a:r>
                        <a:rPr lang="en-US" sz="1800" dirty="0" smtClean="0"/>
                        <a:t>System</a:t>
                      </a:r>
                      <a:endParaRPr lang="en-US" sz="1800" dirty="0"/>
                    </a:p>
                  </a:txBody>
                  <a:tcPr/>
                </a:tc>
              </a:tr>
              <a:tr h="489727">
                <a:tc vMerge="1">
                  <a:txBody>
                    <a:bodyPr/>
                    <a:lstStyle/>
                    <a:p>
                      <a:endParaRPr lang="en-US"/>
                    </a:p>
                  </a:txBody>
                  <a:tcPr/>
                </a:tc>
                <a:tc>
                  <a:txBody>
                    <a:bodyPr/>
                    <a:lstStyle/>
                    <a:p>
                      <a:r>
                        <a:rPr lang="en-US" sz="1800" dirty="0" smtClean="0"/>
                        <a:t>1. Barangay official</a:t>
                      </a:r>
                      <a:r>
                        <a:rPr lang="en-US" sz="1800" baseline="0" dirty="0" smtClean="0"/>
                        <a:t> will send request to government agency</a:t>
                      </a:r>
                      <a:endParaRPr lang="en-US" sz="1800" dirty="0"/>
                    </a:p>
                  </a:txBody>
                  <a:tcPr/>
                </a:tc>
                <a:tc>
                  <a:txBody>
                    <a:bodyPr/>
                    <a:lstStyle/>
                    <a:p>
                      <a:endParaRPr lang="en-US" sz="1800" dirty="0"/>
                    </a:p>
                  </a:txBody>
                  <a:tcPr/>
                </a:tc>
              </a:tr>
              <a:tr h="370840">
                <a:tc>
                  <a:txBody>
                    <a:bodyPr/>
                    <a:lstStyle/>
                    <a:p>
                      <a:r>
                        <a:rPr lang="en-US" sz="1800" dirty="0" smtClean="0"/>
                        <a:t>Exception Conditions:</a:t>
                      </a:r>
                      <a:endParaRPr lang="en-US" sz="18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If there</a:t>
                      </a:r>
                      <a:r>
                        <a:rPr lang="en-US" sz="1800" baseline="0" dirty="0" smtClean="0"/>
                        <a:t> is no requested document from the citizen then there is no requirements to be verified.</a:t>
                      </a:r>
                      <a:endParaRPr lang="en-US" sz="1800" dirty="0" smtClean="0"/>
                    </a:p>
                    <a:p>
                      <a:endParaRPr lang="en-US" sz="1800" dirty="0"/>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931968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57911089"/>
              </p:ext>
            </p:extLst>
          </p:nvPr>
        </p:nvGraphicFramePr>
        <p:xfrm>
          <a:off x="2009914" y="229844"/>
          <a:ext cx="8658085" cy="6359017"/>
        </p:xfrm>
        <a:graphic>
          <a:graphicData uri="http://schemas.openxmlformats.org/drawingml/2006/table">
            <a:tbl>
              <a:tblPr firstRow="1" bandRow="1">
                <a:tableStyleId>{5C22544A-7EE6-4342-B048-85BDC9FD1C3A}</a:tableStyleId>
              </a:tblPr>
              <a:tblGrid>
                <a:gridCol w="1887463"/>
                <a:gridCol w="3385311"/>
                <a:gridCol w="3385311"/>
              </a:tblGrid>
              <a:tr h="370840">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Update Bulletin</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Scenario:</a:t>
                      </a:r>
                      <a:endParaRPr lang="en-US" sz="1800"/>
                    </a:p>
                  </a:txBody>
                  <a:tcPr marL="68580" marR="68580" marT="0" marB="0"/>
                </a:tc>
                <a:tc gridSpan="2">
                  <a:txBody>
                    <a:bodyPr/>
                    <a:lstStyle/>
                    <a:p>
                      <a:pPr algn="l"/>
                      <a:r>
                        <a:rPr lang="en-PH" sz="1800" dirty="0" smtClean="0"/>
                        <a:t>The barangay official updates  Bulletin / Citizen/ Service/</a:t>
                      </a:r>
                    </a:p>
                    <a:p>
                      <a:pPr algn="l"/>
                      <a:r>
                        <a:rPr lang="en-PH" sz="1800" dirty="0" smtClean="0"/>
                        <a:t>Requirements</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Update </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pPr algn="l"/>
                      <a:r>
                        <a:rPr lang="en-US" sz="1800" dirty="0" smtClean="0"/>
                        <a:t>The</a:t>
                      </a:r>
                      <a:r>
                        <a:rPr lang="en-US" sz="1800" baseline="0" dirty="0" smtClean="0"/>
                        <a:t> barangay official updates the content of </a:t>
                      </a:r>
                      <a:r>
                        <a:rPr lang="en-PH" sz="1800" dirty="0" smtClean="0"/>
                        <a:t> Bulletin / Citizen/ Service/</a:t>
                      </a:r>
                    </a:p>
                    <a:p>
                      <a:pPr algn="l"/>
                      <a:r>
                        <a:rPr lang="en-PH" sz="1800" dirty="0" smtClean="0"/>
                        <a:t>Requirements</a:t>
                      </a:r>
                    </a:p>
                    <a:p>
                      <a:pPr marL="0" marR="0">
                        <a:lnSpc>
                          <a:spcPct val="107000"/>
                        </a:lnSpc>
                        <a:spcBef>
                          <a:spcPts val="0"/>
                        </a:spcBef>
                        <a:spcAft>
                          <a:spcPts val="0"/>
                        </a:spcAft>
                      </a:pP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Barangay Official</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nSpc>
                          <a:spcPct val="107000"/>
                        </a:lnSpc>
                        <a:spcBef>
                          <a:spcPts val="0"/>
                        </a:spcBef>
                        <a:spcAft>
                          <a:spcPts val="0"/>
                        </a:spcAft>
                      </a:pP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Stakeholders:</a:t>
                      </a:r>
                      <a:endParaRPr lang="en-US" sz="1800"/>
                    </a:p>
                  </a:txBody>
                  <a:tcPr marL="68580" marR="68580" marT="0" marB="0"/>
                </a:tc>
                <a:tc gridSpan="2">
                  <a:txBody>
                    <a:bodyPr/>
                    <a:lstStyle/>
                    <a:p>
                      <a:pPr marL="0" marR="0">
                        <a:lnSpc>
                          <a:spcPct val="107000"/>
                        </a:lnSpc>
                        <a:spcBef>
                          <a:spcPts val="0"/>
                        </a:spcBef>
                        <a:spcAft>
                          <a:spcPts val="0"/>
                        </a:spcAft>
                      </a:pPr>
                      <a:r>
                        <a:rPr lang="en-PH" sz="1800" dirty="0"/>
                        <a:t> </a:t>
                      </a:r>
                      <a:r>
                        <a:rPr lang="en-PH" sz="1800" dirty="0" smtClean="0"/>
                        <a:t>Barangay Official, Barangay</a:t>
                      </a:r>
                      <a:r>
                        <a:rPr lang="en-PH" sz="1800" baseline="0" dirty="0" smtClean="0"/>
                        <a:t> Citizen</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Preconditions:</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There should</a:t>
                      </a:r>
                      <a:r>
                        <a:rPr lang="en-US" sz="1800" baseline="0" dirty="0" smtClean="0"/>
                        <a:t> be a database to be updated</a:t>
                      </a:r>
                      <a:endParaRPr lang="en-US" sz="1800" dirty="0"/>
                    </a:p>
                  </a:txBody>
                  <a:tcPr marL="68580" marR="68580" marT="0" marB="0"/>
                </a:tc>
                <a:tc hMerge="1">
                  <a:txBody>
                    <a:bodyPr/>
                    <a:lstStyle/>
                    <a:p>
                      <a:endParaRPr lang="en-US"/>
                    </a:p>
                  </a:txBody>
                  <a:tcPr/>
                </a:tc>
              </a:tr>
              <a:tr h="341820">
                <a:tc>
                  <a:txBody>
                    <a:bodyPr/>
                    <a:lstStyle/>
                    <a:p>
                      <a:pPr marL="0" marR="0">
                        <a:lnSpc>
                          <a:spcPct val="107000"/>
                        </a:lnSpc>
                        <a:spcBef>
                          <a:spcPts val="0"/>
                        </a:spcBef>
                        <a:spcAft>
                          <a:spcPts val="0"/>
                        </a:spcAft>
                      </a:pPr>
                      <a:r>
                        <a:rPr lang="en-PH" sz="1800" dirty="0"/>
                        <a:t>Post conditions:</a:t>
                      </a:r>
                      <a:endParaRPr lang="en-US" sz="1800" dirty="0"/>
                    </a:p>
                  </a:txBody>
                  <a:tcPr marL="68580" marR="68580" marT="0" marB="0"/>
                </a:tc>
                <a:tc gridSpan="2">
                  <a:txBody>
                    <a:bodyPr/>
                    <a:lstStyle/>
                    <a:p>
                      <a:pPr algn="l"/>
                      <a:r>
                        <a:rPr lang="en-US" sz="1800" dirty="0" smtClean="0"/>
                        <a:t>Contents</a:t>
                      </a:r>
                      <a:r>
                        <a:rPr lang="en-US" sz="1800" baseline="0" dirty="0" smtClean="0"/>
                        <a:t> of the </a:t>
                      </a:r>
                      <a:r>
                        <a:rPr lang="en-PH" sz="1800" dirty="0" smtClean="0"/>
                        <a:t> Bulletin / Citizen/ Service/</a:t>
                      </a:r>
                    </a:p>
                    <a:p>
                      <a:pPr algn="l"/>
                      <a:r>
                        <a:rPr lang="en-PH" sz="1800" dirty="0" smtClean="0"/>
                        <a:t>Requirements</a:t>
                      </a:r>
                      <a:r>
                        <a:rPr lang="en-US" sz="1800" baseline="0" dirty="0" smtClean="0"/>
                        <a:t> will be updated</a:t>
                      </a:r>
                      <a:endParaRPr lang="en-US" sz="1800" dirty="0" smtClean="0"/>
                    </a:p>
                  </a:txBody>
                  <a:tcPr marL="68580" marR="68580" marT="0" marB="0"/>
                </a:tc>
                <a:tc hMerge="1">
                  <a:txBody>
                    <a:bodyPr/>
                    <a:lstStyle/>
                    <a:p>
                      <a:endParaRPr lang="en-US"/>
                    </a:p>
                  </a:txBody>
                  <a:tcPr/>
                </a:tc>
              </a:tr>
              <a:tr h="123613">
                <a:tc rowSpan="2">
                  <a:txBody>
                    <a:bodyPr/>
                    <a:lstStyle/>
                    <a:p>
                      <a:r>
                        <a:rPr lang="en-PH" sz="1800" dirty="0" smtClean="0"/>
                        <a:t>Flow of Activities:</a:t>
                      </a:r>
                      <a:endParaRPr lang="en-US" sz="1800" dirty="0"/>
                    </a:p>
                  </a:txBody>
                  <a:tcPr/>
                </a:tc>
                <a:tc>
                  <a:txBody>
                    <a:bodyPr/>
                    <a:lstStyle/>
                    <a:p>
                      <a:pPr algn="ctr"/>
                      <a:r>
                        <a:rPr lang="en-US" sz="1800" dirty="0" smtClean="0"/>
                        <a:t>Actor</a:t>
                      </a:r>
                      <a:endParaRPr lang="en-US" sz="1800" dirty="0"/>
                    </a:p>
                  </a:txBody>
                  <a:tcPr/>
                </a:tc>
                <a:tc>
                  <a:txBody>
                    <a:bodyPr/>
                    <a:lstStyle/>
                    <a:p>
                      <a:pPr algn="ctr"/>
                      <a:r>
                        <a:rPr lang="en-US" sz="1800" dirty="0" smtClean="0"/>
                        <a:t>System</a:t>
                      </a:r>
                      <a:endParaRPr lang="en-US" sz="1800" dirty="0"/>
                    </a:p>
                  </a:txBody>
                  <a:tcPr/>
                </a:tc>
              </a:tr>
              <a:tr h="211667">
                <a:tc vMerge="1">
                  <a:txBody>
                    <a:bodyPr/>
                    <a:lstStyle/>
                    <a:p>
                      <a:endParaRPr lang="en-US"/>
                    </a:p>
                  </a:txBody>
                  <a:tcPr/>
                </a:tc>
                <a:tc>
                  <a:txBody>
                    <a:bodyPr/>
                    <a:lstStyle/>
                    <a:p>
                      <a:pPr algn="l"/>
                      <a:r>
                        <a:rPr lang="en-US" sz="1800" dirty="0" smtClean="0"/>
                        <a:t>1. Barangay official updates</a:t>
                      </a:r>
                      <a:r>
                        <a:rPr lang="en-US" sz="1800" baseline="0" dirty="0" smtClean="0"/>
                        <a:t> </a:t>
                      </a:r>
                      <a:r>
                        <a:rPr lang="en-PH" sz="1800" dirty="0" smtClean="0"/>
                        <a:t> Bulletin / Citizen/ Service/</a:t>
                      </a:r>
                    </a:p>
                    <a:p>
                      <a:pPr algn="l"/>
                      <a:r>
                        <a:rPr lang="en-PH" sz="1800" dirty="0" smtClean="0"/>
                        <a:t>Requirements</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algn="l"/>
                      <a:r>
                        <a:rPr lang="en-US" sz="1800" dirty="0" smtClean="0"/>
                        <a:t>1.1</a:t>
                      </a:r>
                      <a:r>
                        <a:rPr lang="en-US" sz="1800" baseline="0" dirty="0" smtClean="0"/>
                        <a:t> The c</a:t>
                      </a:r>
                      <a:r>
                        <a:rPr lang="en-US" sz="1800" dirty="0" smtClean="0"/>
                        <a:t>ontents</a:t>
                      </a:r>
                      <a:r>
                        <a:rPr lang="en-US" sz="1800" baseline="0" dirty="0" smtClean="0"/>
                        <a:t> of the </a:t>
                      </a:r>
                      <a:r>
                        <a:rPr lang="en-PH" sz="1800" dirty="0" smtClean="0"/>
                        <a:t> Bulletin / Citizen/ Service/</a:t>
                      </a:r>
                    </a:p>
                    <a:p>
                      <a:pPr algn="l"/>
                      <a:r>
                        <a:rPr lang="en-PH" sz="1800" dirty="0" smtClean="0"/>
                        <a:t>Requirements</a:t>
                      </a:r>
                      <a:r>
                        <a:rPr lang="en-US" sz="1800" baseline="0" dirty="0" smtClean="0"/>
                        <a:t> will be updated</a:t>
                      </a:r>
                      <a:endParaRPr lang="en-US" sz="1800" dirty="0"/>
                    </a:p>
                  </a:txBody>
                  <a:tcPr/>
                </a:tc>
              </a:tr>
              <a:tr h="370840">
                <a:tc>
                  <a:txBody>
                    <a:bodyPr/>
                    <a:lstStyle/>
                    <a:p>
                      <a:r>
                        <a:rPr lang="en-US" sz="1800" dirty="0" smtClean="0"/>
                        <a:t>Exception Conditions:</a:t>
                      </a:r>
                      <a:endParaRPr lang="en-US" sz="1800" dirty="0"/>
                    </a:p>
                  </a:txBody>
                  <a:tcPr/>
                </a:tc>
                <a:tc gridSpan="2">
                  <a:txBody>
                    <a:bodyPr/>
                    <a:lstStyle/>
                    <a:p>
                      <a:r>
                        <a:rPr lang="en-US" sz="1800" dirty="0" smtClean="0"/>
                        <a:t>Barangay</a:t>
                      </a:r>
                      <a:r>
                        <a:rPr lang="en-US" sz="1800" baseline="0" dirty="0" smtClean="0"/>
                        <a:t> official cannot update if there is no database.</a:t>
                      </a:r>
                      <a:endParaRPr lang="en-US" sz="1800" dirty="0"/>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508560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56320452"/>
              </p:ext>
            </p:extLst>
          </p:nvPr>
        </p:nvGraphicFramePr>
        <p:xfrm>
          <a:off x="1733250" y="24538"/>
          <a:ext cx="8774327" cy="6833462"/>
        </p:xfrm>
        <a:graphic>
          <a:graphicData uri="http://schemas.openxmlformats.org/drawingml/2006/table">
            <a:tbl>
              <a:tblPr firstRow="1" bandRow="1">
                <a:tableStyleId>{5C22544A-7EE6-4342-B048-85BDC9FD1C3A}</a:tableStyleId>
              </a:tblPr>
              <a:tblGrid>
                <a:gridCol w="1912803"/>
                <a:gridCol w="3430762"/>
                <a:gridCol w="3430762"/>
              </a:tblGrid>
              <a:tr h="610329">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Verify submitted document</a:t>
                      </a:r>
                    </a:p>
                    <a:p>
                      <a:endParaRPr lang="en-US" sz="1800" dirty="0"/>
                    </a:p>
                  </a:txBody>
                  <a:tcPr marL="68580" marR="68580" marT="0" marB="0"/>
                </a:tc>
                <a:tc hMerge="1">
                  <a:txBody>
                    <a:bodyPr/>
                    <a:lstStyle/>
                    <a:p>
                      <a:endParaRPr lang="en-US"/>
                    </a:p>
                  </a:txBody>
                  <a:tcPr/>
                </a:tc>
              </a:tr>
              <a:tr h="472185">
                <a:tc>
                  <a:txBody>
                    <a:bodyPr/>
                    <a:lstStyle/>
                    <a:p>
                      <a:pPr marL="0" marR="0">
                        <a:lnSpc>
                          <a:spcPct val="107000"/>
                        </a:lnSpc>
                        <a:spcBef>
                          <a:spcPts val="0"/>
                        </a:spcBef>
                        <a:spcAft>
                          <a:spcPts val="0"/>
                        </a:spcAft>
                      </a:pPr>
                      <a:r>
                        <a:rPr lang="en-PH" sz="1800"/>
                        <a:t>Scenario:</a:t>
                      </a:r>
                      <a:endParaRPr lang="en-US" sz="1800"/>
                    </a:p>
                  </a:txBody>
                  <a:tcPr marL="68580" marR="68580" marT="0" marB="0"/>
                </a:tc>
                <a:tc gridSpan="2">
                  <a:txBody>
                    <a:bodyPr/>
                    <a:lstStyle/>
                    <a:p>
                      <a:r>
                        <a:rPr lang="en-US" sz="1800" dirty="0" smtClean="0"/>
                        <a:t>Government</a:t>
                      </a:r>
                      <a:r>
                        <a:rPr lang="en-US" sz="1800" baseline="0" dirty="0" smtClean="0"/>
                        <a:t> agency/external verifies the requests of the barangay official</a:t>
                      </a:r>
                      <a:endParaRPr lang="en-US" sz="1800" dirty="0"/>
                    </a:p>
                  </a:txBody>
                  <a:tcPr marL="68580" marR="68580" marT="0" marB="0"/>
                </a:tc>
                <a:tc hMerge="1">
                  <a:txBody>
                    <a:bodyPr/>
                    <a:lstStyle/>
                    <a:p>
                      <a:endParaRPr lang="en-US"/>
                    </a:p>
                  </a:txBody>
                  <a:tcPr/>
                </a:tc>
              </a:tr>
              <a:tr h="277428">
                <a:tc>
                  <a:txBody>
                    <a:bodyPr/>
                    <a:lstStyle/>
                    <a:p>
                      <a:pPr marL="0" marR="0">
                        <a:lnSpc>
                          <a:spcPct val="107000"/>
                        </a:lnSpc>
                        <a:spcBef>
                          <a:spcPts val="0"/>
                        </a:spcBef>
                        <a:spcAft>
                          <a:spcPts val="0"/>
                        </a:spcAft>
                      </a:pPr>
                      <a:r>
                        <a:rPr lang="en-PH" sz="1800" dirty="0"/>
                        <a:t>Trigger Event:</a:t>
                      </a:r>
                      <a:endParaRPr lang="en-US" sz="1800" dirty="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Document verification</a:t>
                      </a:r>
                    </a:p>
                  </a:txBody>
                  <a:tcPr marL="68580" marR="68580" marT="0" marB="0"/>
                </a:tc>
                <a:tc hMerge="1">
                  <a:txBody>
                    <a:bodyPr/>
                    <a:lstStyle/>
                    <a:p>
                      <a:endParaRPr lang="en-US"/>
                    </a:p>
                  </a:txBody>
                  <a:tcPr/>
                </a:tc>
              </a:tr>
              <a:tr h="708278">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r>
                        <a:rPr lang="en-US" sz="1800" dirty="0" smtClean="0"/>
                        <a:t>If the Government</a:t>
                      </a:r>
                      <a:r>
                        <a:rPr lang="en-US" sz="1800" baseline="0" dirty="0" smtClean="0"/>
                        <a:t> agency/external received the request of the barangay official, they will verify the legitimacy of the citizen’s requirements. </a:t>
                      </a:r>
                      <a:endParaRPr lang="en-US" sz="1800" dirty="0"/>
                    </a:p>
                  </a:txBody>
                  <a:tcPr marL="68580" marR="68580" marT="0" marB="0"/>
                </a:tc>
                <a:tc hMerge="1">
                  <a:txBody>
                    <a:bodyPr/>
                    <a:lstStyle/>
                    <a:p>
                      <a:endParaRPr lang="en-US"/>
                    </a:p>
                  </a:txBody>
                  <a:tcPr/>
                </a:tc>
              </a:tr>
              <a:tr h="277428">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r>
                        <a:rPr lang="en-US" sz="1800" dirty="0" smtClean="0"/>
                        <a:t>Government</a:t>
                      </a:r>
                      <a:r>
                        <a:rPr lang="en-US" sz="1800" baseline="0" dirty="0" smtClean="0"/>
                        <a:t> agency/external and Barangay official</a:t>
                      </a:r>
                      <a:endParaRPr lang="en-US" sz="1800" dirty="0"/>
                    </a:p>
                  </a:txBody>
                  <a:tcPr marL="68580" marR="68580" marT="0" marB="0"/>
                </a:tc>
                <a:tc hMerge="1">
                  <a:txBody>
                    <a:bodyPr/>
                    <a:lstStyle/>
                    <a:p>
                      <a:endParaRPr lang="en-US"/>
                    </a:p>
                  </a:txBody>
                  <a:tcPr/>
                </a:tc>
              </a:tr>
              <a:tr h="449123">
                <a:tc>
                  <a:txBody>
                    <a:bodyPr/>
                    <a:lstStyle/>
                    <a:p>
                      <a:pPr marL="0" marR="0">
                        <a:lnSpc>
                          <a:spcPct val="107000"/>
                        </a:lnSpc>
                        <a:spcBef>
                          <a:spcPts val="0"/>
                        </a:spcBef>
                        <a:spcAft>
                          <a:spcPts val="0"/>
                        </a:spcAft>
                      </a:pPr>
                      <a:r>
                        <a:rPr lang="en-PH" sz="1800" dirty="0"/>
                        <a:t>Related Use Cases:</a:t>
                      </a:r>
                      <a:endParaRPr lang="en-US" sz="1800" dirty="0"/>
                    </a:p>
                  </a:txBody>
                  <a:tcPr marL="68580" marR="68580" marT="0" marB="0"/>
                </a:tc>
                <a:tc gridSpan="2">
                  <a:txBody>
                    <a:bodyPr/>
                    <a:lstStyle/>
                    <a:p>
                      <a:r>
                        <a:rPr lang="en-US" sz="1800" dirty="0" smtClean="0"/>
                        <a:t>Send request</a:t>
                      </a:r>
                      <a:endParaRPr lang="en-US" sz="1800" dirty="0"/>
                    </a:p>
                  </a:txBody>
                  <a:tcPr marL="68580" marR="68580" marT="0" marB="0"/>
                </a:tc>
                <a:tc hMerge="1">
                  <a:txBody>
                    <a:bodyPr/>
                    <a:lstStyle/>
                    <a:p>
                      <a:endParaRPr lang="en-US"/>
                    </a:p>
                  </a:txBody>
                  <a:tcPr/>
                </a:tc>
              </a:tr>
              <a:tr h="277428">
                <a:tc>
                  <a:txBody>
                    <a:bodyPr/>
                    <a:lstStyle/>
                    <a:p>
                      <a:pPr marL="0" marR="0">
                        <a:lnSpc>
                          <a:spcPct val="107000"/>
                        </a:lnSpc>
                        <a:spcBef>
                          <a:spcPts val="0"/>
                        </a:spcBef>
                        <a:spcAft>
                          <a:spcPts val="0"/>
                        </a:spcAft>
                      </a:pPr>
                      <a:r>
                        <a:rPr lang="en-PH" sz="1800" dirty="0"/>
                        <a:t>Stakeholders:</a:t>
                      </a:r>
                      <a:endParaRPr lang="en-US" sz="1800" dirty="0"/>
                    </a:p>
                  </a:txBody>
                  <a:tcPr marL="68580" marR="68580" marT="0" marB="0"/>
                </a:tc>
                <a:tc gridSpan="2">
                  <a:txBody>
                    <a:bodyPr/>
                    <a:lstStyle/>
                    <a:p>
                      <a:r>
                        <a:rPr lang="en-US" sz="1800" dirty="0" smtClean="0"/>
                        <a:t>Barangay Official/ Barangay citizen</a:t>
                      </a:r>
                      <a:endParaRPr lang="en-US" sz="1800" dirty="0"/>
                    </a:p>
                  </a:txBody>
                  <a:tcPr marL="68580" marR="68580" marT="0" marB="0"/>
                </a:tc>
                <a:tc hMerge="1">
                  <a:txBody>
                    <a:bodyPr/>
                    <a:lstStyle/>
                    <a:p>
                      <a:endParaRPr lang="en-US"/>
                    </a:p>
                  </a:txBody>
                  <a:tcPr/>
                </a:tc>
              </a:tr>
              <a:tr h="472185">
                <a:tc>
                  <a:txBody>
                    <a:bodyPr/>
                    <a:lstStyle/>
                    <a:p>
                      <a:pPr marL="0" marR="0">
                        <a:lnSpc>
                          <a:spcPct val="107000"/>
                        </a:lnSpc>
                        <a:spcBef>
                          <a:spcPts val="0"/>
                        </a:spcBef>
                        <a:spcAft>
                          <a:spcPts val="0"/>
                        </a:spcAft>
                      </a:pPr>
                      <a:r>
                        <a:rPr lang="en-PH" sz="1800"/>
                        <a:t>Preconditions:</a:t>
                      </a:r>
                      <a:endParaRPr lang="en-US" sz="1800"/>
                    </a:p>
                  </a:txBody>
                  <a:tcPr marL="68580" marR="68580" marT="0" marB="0"/>
                </a:tc>
                <a:tc gridSpan="2">
                  <a:txBody>
                    <a:bodyPr/>
                    <a:lstStyle/>
                    <a:p>
                      <a:r>
                        <a:rPr lang="en-US" sz="1800" dirty="0" smtClean="0"/>
                        <a:t>Barangay</a:t>
                      </a:r>
                      <a:r>
                        <a:rPr lang="en-US" sz="1800" baseline="0" dirty="0" smtClean="0"/>
                        <a:t> official must send request first in order for the </a:t>
                      </a:r>
                      <a:r>
                        <a:rPr lang="en-US" sz="1800" dirty="0" smtClean="0"/>
                        <a:t>Government</a:t>
                      </a:r>
                      <a:r>
                        <a:rPr lang="en-US" sz="1800" baseline="0" dirty="0" smtClean="0"/>
                        <a:t> agency/external to verify the request.</a:t>
                      </a:r>
                      <a:endParaRPr lang="en-US" sz="1800" dirty="0"/>
                    </a:p>
                  </a:txBody>
                  <a:tcPr marL="68580" marR="68580" marT="0" marB="0"/>
                </a:tc>
                <a:tc hMerge="1">
                  <a:txBody>
                    <a:bodyPr/>
                    <a:lstStyle/>
                    <a:p>
                      <a:endParaRPr lang="en-US"/>
                    </a:p>
                  </a:txBody>
                  <a:tcPr/>
                </a:tc>
              </a:tr>
              <a:tr h="472185">
                <a:tc>
                  <a:txBody>
                    <a:bodyPr/>
                    <a:lstStyle/>
                    <a:p>
                      <a:pPr marL="0" marR="0">
                        <a:lnSpc>
                          <a:spcPct val="107000"/>
                        </a:lnSpc>
                        <a:spcBef>
                          <a:spcPts val="0"/>
                        </a:spcBef>
                        <a:spcAft>
                          <a:spcPts val="0"/>
                        </a:spcAft>
                      </a:pPr>
                      <a:r>
                        <a:rPr lang="en-PH" sz="1800"/>
                        <a:t>Post conditions:</a:t>
                      </a:r>
                      <a:endParaRPr lang="en-US" sz="1800"/>
                    </a:p>
                  </a:txBody>
                  <a:tcPr marL="68580" marR="68580" marT="0" marB="0"/>
                </a:tc>
                <a:tc gridSpan="2">
                  <a:txBody>
                    <a:bodyPr/>
                    <a:lstStyle/>
                    <a:p>
                      <a:r>
                        <a:rPr lang="en-US" sz="1800" dirty="0" smtClean="0"/>
                        <a:t>The requirements submitted by the citizen has</a:t>
                      </a:r>
                      <a:r>
                        <a:rPr lang="en-US" sz="1800" baseline="0" dirty="0" smtClean="0"/>
                        <a:t> been verified</a:t>
                      </a:r>
                      <a:endParaRPr lang="en-US" sz="1800" dirty="0"/>
                    </a:p>
                  </a:txBody>
                  <a:tcPr marL="68580" marR="68580" marT="0" marB="0"/>
                </a:tc>
                <a:tc hMerge="1">
                  <a:txBody>
                    <a:bodyPr/>
                    <a:lstStyle/>
                    <a:p>
                      <a:endParaRPr lang="en-US"/>
                    </a:p>
                  </a:txBody>
                  <a:tcPr/>
                </a:tc>
              </a:tr>
              <a:tr h="314790">
                <a:tc rowSpan="2">
                  <a:txBody>
                    <a:bodyPr/>
                    <a:lstStyle/>
                    <a:p>
                      <a:r>
                        <a:rPr lang="en-PH" sz="1800" dirty="0" smtClean="0"/>
                        <a:t>Flow of Activities:</a:t>
                      </a:r>
                      <a:endParaRPr lang="en-US" sz="1800" dirty="0"/>
                    </a:p>
                  </a:txBody>
                  <a:tcPr/>
                </a:tc>
                <a:tc>
                  <a:txBody>
                    <a:bodyPr/>
                    <a:lstStyle/>
                    <a:p>
                      <a:pPr algn="ctr"/>
                      <a:r>
                        <a:rPr lang="en-US" sz="1800" dirty="0" smtClean="0"/>
                        <a:t>Actor</a:t>
                      </a:r>
                      <a:endParaRPr lang="en-US" sz="1800" dirty="0"/>
                    </a:p>
                  </a:txBody>
                  <a:tcPr/>
                </a:tc>
                <a:tc>
                  <a:txBody>
                    <a:bodyPr/>
                    <a:lstStyle/>
                    <a:p>
                      <a:pPr algn="ctr"/>
                      <a:r>
                        <a:rPr lang="en-US" sz="1800" dirty="0" smtClean="0"/>
                        <a:t>System </a:t>
                      </a:r>
                      <a:endParaRPr lang="en-US" sz="1800" dirty="0"/>
                    </a:p>
                  </a:txBody>
                  <a:tcPr/>
                </a:tc>
              </a:tr>
              <a:tr h="1495254">
                <a:tc vMerge="1">
                  <a:txBody>
                    <a:bodyPr/>
                    <a:lstStyle/>
                    <a:p>
                      <a:endParaRPr lang="en-US"/>
                    </a:p>
                  </a:txBody>
                  <a:tcPr/>
                </a:tc>
                <a:tc>
                  <a:txBody>
                    <a:bodyPr/>
                    <a:lstStyle/>
                    <a:p>
                      <a:pPr marL="342900" indent="-342900">
                        <a:buAutoNum type="arabicPeriod"/>
                      </a:pPr>
                      <a:r>
                        <a:rPr lang="en-US" sz="1800" dirty="0" smtClean="0"/>
                        <a:t>Government</a:t>
                      </a:r>
                      <a:r>
                        <a:rPr lang="en-US" sz="1800" baseline="0" dirty="0" smtClean="0"/>
                        <a:t> agency/external verifies  the request of the barangay official</a:t>
                      </a:r>
                    </a:p>
                    <a:p>
                      <a:pPr marL="342900" indent="-342900">
                        <a:buAutoNum type="arabicPeriod"/>
                      </a:pPr>
                      <a:r>
                        <a:rPr lang="en-US" sz="1800" baseline="0" dirty="0" smtClean="0"/>
                        <a:t>Barangay official updates the citizen’s request status.</a:t>
                      </a:r>
                      <a:endParaRPr lang="en-US" sz="1800" dirty="0"/>
                    </a:p>
                  </a:txBody>
                  <a:tcPr/>
                </a:tc>
                <a:tc>
                  <a:txBody>
                    <a:bodyPr/>
                    <a:lstStyle/>
                    <a:p>
                      <a:endParaRPr lang="en-US" sz="1800" dirty="0" smtClean="0"/>
                    </a:p>
                    <a:p>
                      <a:endParaRPr lang="en-US" sz="1800" dirty="0" smtClean="0"/>
                    </a:p>
                    <a:p>
                      <a:endParaRPr lang="en-US" sz="1800" dirty="0" smtClean="0"/>
                    </a:p>
                    <a:p>
                      <a:r>
                        <a:rPr lang="en-US" sz="1800" dirty="0" smtClean="0"/>
                        <a:t>2.2 Citizens record will be updated </a:t>
                      </a:r>
                      <a:endParaRPr lang="en-US" sz="1800" dirty="0"/>
                    </a:p>
                  </a:txBody>
                  <a:tcPr/>
                </a:tc>
              </a:tr>
              <a:tr h="498418">
                <a:tc>
                  <a:txBody>
                    <a:bodyPr/>
                    <a:lstStyle/>
                    <a:p>
                      <a:r>
                        <a:rPr lang="en-US" sz="1800" dirty="0" smtClean="0"/>
                        <a:t>Exception Conditions:</a:t>
                      </a:r>
                      <a:endParaRPr lang="en-US" sz="1800" dirty="0"/>
                    </a:p>
                  </a:txBody>
                  <a:tcPr/>
                </a:tc>
                <a:tc gridSpan="2">
                  <a:txBody>
                    <a:bodyPr/>
                    <a:lstStyle/>
                    <a:p>
                      <a:r>
                        <a:rPr lang="en-US" sz="1800" dirty="0" smtClean="0"/>
                        <a:t>If the barangay official fails to contact the government agency/external then the</a:t>
                      </a:r>
                      <a:r>
                        <a:rPr lang="en-US" sz="1800" baseline="0" dirty="0" smtClean="0"/>
                        <a:t> submitted document of the citizen cannot be verified.</a:t>
                      </a:r>
                      <a:endParaRPr lang="en-US" sz="1800" dirty="0"/>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766063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624" y="1565182"/>
            <a:ext cx="9503241" cy="4790793"/>
          </a:xfrm>
        </p:spPr>
        <p:txBody>
          <a:bodyPr>
            <a:noAutofit/>
          </a:bodyPr>
          <a:lstStyle/>
          <a:p>
            <a:r>
              <a:rPr lang="en-US" dirty="0" smtClean="0"/>
              <a:t>Professor </a:t>
            </a:r>
          </a:p>
          <a:p>
            <a:pPr marL="0" indent="0">
              <a:buNone/>
            </a:pPr>
            <a:r>
              <a:rPr lang="en-US" dirty="0" smtClean="0"/>
              <a:t>	Mr</a:t>
            </a:r>
            <a:r>
              <a:rPr lang="en-US" dirty="0"/>
              <a:t>. Manuel </a:t>
            </a:r>
            <a:r>
              <a:rPr lang="en-US" dirty="0" smtClean="0"/>
              <a:t>Sanchez</a:t>
            </a:r>
          </a:p>
          <a:p>
            <a:r>
              <a:rPr lang="en-US" dirty="0" smtClean="0"/>
              <a:t>Project Adviser/s</a:t>
            </a:r>
          </a:p>
          <a:p>
            <a:pPr marL="0" indent="0">
              <a:buNone/>
            </a:pPr>
            <a:r>
              <a:rPr lang="en-US" dirty="0"/>
              <a:t>	</a:t>
            </a:r>
            <a:r>
              <a:rPr lang="en-US" dirty="0" smtClean="0"/>
              <a:t>Ms. Roselle </a:t>
            </a:r>
            <a:r>
              <a:rPr lang="en-US" dirty="0" err="1" smtClean="0"/>
              <a:t>Gardon</a:t>
            </a:r>
            <a:endParaRPr lang="en-US" dirty="0" smtClean="0"/>
          </a:p>
          <a:p>
            <a:pPr marL="0" indent="0">
              <a:buNone/>
            </a:pPr>
            <a:r>
              <a:rPr lang="en-US" dirty="0"/>
              <a:t>	</a:t>
            </a:r>
            <a:r>
              <a:rPr lang="en-US" dirty="0" smtClean="0"/>
              <a:t>Mr. Ernesto </a:t>
            </a:r>
            <a:r>
              <a:rPr lang="en-US" dirty="0" err="1" smtClean="0"/>
              <a:t>Boydon</a:t>
            </a:r>
            <a:endParaRPr lang="en-US" dirty="0" smtClean="0"/>
          </a:p>
          <a:p>
            <a:r>
              <a:rPr lang="en-US" dirty="0" smtClean="0"/>
              <a:t>Project Team</a:t>
            </a:r>
          </a:p>
          <a:p>
            <a:pPr marL="457200" lvl="1" indent="0">
              <a:buNone/>
            </a:pPr>
            <a:r>
              <a:rPr lang="en-US" sz="2800" dirty="0"/>
              <a:t>	</a:t>
            </a:r>
            <a:r>
              <a:rPr lang="en-US" sz="2800" dirty="0" smtClean="0"/>
              <a:t>Kamila Lagman</a:t>
            </a:r>
          </a:p>
          <a:p>
            <a:pPr marL="457200" lvl="1" indent="0">
              <a:buNone/>
            </a:pPr>
            <a:r>
              <a:rPr lang="en-US" sz="2800" dirty="0"/>
              <a:t>	</a:t>
            </a:r>
            <a:r>
              <a:rPr lang="en-US" sz="2800" dirty="0" smtClean="0"/>
              <a:t>Christian Ansel </a:t>
            </a:r>
            <a:r>
              <a:rPr lang="en-US" sz="2800" dirty="0" err="1" smtClean="0"/>
              <a:t>Sevilla</a:t>
            </a:r>
            <a:endParaRPr lang="en-US" sz="2800" dirty="0" smtClean="0"/>
          </a:p>
          <a:p>
            <a:pPr marL="457200" lvl="1" indent="0">
              <a:buNone/>
            </a:pPr>
            <a:r>
              <a:rPr lang="en-US" sz="2800" dirty="0"/>
              <a:t>	</a:t>
            </a:r>
            <a:r>
              <a:rPr lang="en-US" sz="2800" dirty="0" smtClean="0"/>
              <a:t>David Warren </a:t>
            </a:r>
            <a:r>
              <a:rPr lang="en-US" sz="2800" dirty="0" err="1" smtClean="0"/>
              <a:t>Arcellana</a:t>
            </a:r>
            <a:endParaRPr lang="en-US" sz="2800" dirty="0" smtClean="0"/>
          </a:p>
          <a:p>
            <a:pPr marL="457200" lvl="1" indent="0">
              <a:buNone/>
            </a:pPr>
            <a:r>
              <a:rPr lang="en-US" sz="2800" dirty="0"/>
              <a:t>	</a:t>
            </a:r>
            <a:r>
              <a:rPr lang="en-US" sz="2800" dirty="0" err="1" smtClean="0"/>
              <a:t>Jhonel</a:t>
            </a:r>
            <a:r>
              <a:rPr lang="en-US" sz="2800" dirty="0" smtClean="0"/>
              <a:t> </a:t>
            </a:r>
            <a:r>
              <a:rPr lang="en-US" sz="2800" dirty="0" err="1" smtClean="0"/>
              <a:t>Deluna</a:t>
            </a:r>
            <a:endParaRPr lang="en-US" sz="2800" dirty="0"/>
          </a:p>
          <a:p>
            <a:pPr marL="457200" lvl="1" indent="0">
              <a:buNone/>
            </a:pPr>
            <a:r>
              <a:rPr lang="en-US" sz="2800" dirty="0" smtClean="0"/>
              <a:t>	</a:t>
            </a:r>
          </a:p>
        </p:txBody>
      </p:sp>
      <p:sp>
        <p:nvSpPr>
          <p:cNvPr id="5" name="Title 4"/>
          <p:cNvSpPr>
            <a:spLocks noGrp="1"/>
          </p:cNvSpPr>
          <p:nvPr>
            <p:ph type="title"/>
          </p:nvPr>
        </p:nvSpPr>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Project </a:t>
            </a:r>
            <a:r>
              <a:rPr lang="en-US" sz="7200" dirty="0" smtClean="0">
                <a:ln w="0"/>
                <a:solidFill>
                  <a:schemeClr val="accent1"/>
                </a:solidFill>
                <a:effectLst>
                  <a:outerShdw blurRad="38100" dist="25400" dir="5400000" algn="ctr" rotWithShape="0">
                    <a:srgbClr val="6E747A">
                      <a:alpha val="43000"/>
                    </a:srgbClr>
                  </a:outerShdw>
                </a:effectLst>
              </a:rPr>
              <a:t>Authors</a:t>
            </a:r>
            <a:endParaRPr lang="en-US" sz="7200" dirty="0"/>
          </a:p>
        </p:txBody>
      </p:sp>
    </p:spTree>
    <p:extLst>
      <p:ext uri="{BB962C8B-B14F-4D97-AF65-F5344CB8AC3E}">
        <p14:creationId xmlns:p14="http://schemas.microsoft.com/office/powerpoint/2010/main" val="3616915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78066" y="1083809"/>
            <a:ext cx="8553450" cy="1914525"/>
          </a:xfrm>
          <a:prstGeom prst="rect">
            <a:avLst/>
          </a:prstGeom>
        </p:spPr>
      </p:pic>
      <p:pic>
        <p:nvPicPr>
          <p:cNvPr id="6" name="Picture 5"/>
          <p:cNvPicPr>
            <a:picLocks noChangeAspect="1"/>
          </p:cNvPicPr>
          <p:nvPr/>
        </p:nvPicPr>
        <p:blipFill>
          <a:blip r:embed="rId3"/>
          <a:stretch>
            <a:fillRect/>
          </a:stretch>
        </p:blipFill>
        <p:spPr>
          <a:xfrm>
            <a:off x="1578066" y="3598409"/>
            <a:ext cx="8686800" cy="1685925"/>
          </a:xfrm>
          <a:prstGeom prst="rect">
            <a:avLst/>
          </a:prstGeom>
        </p:spPr>
      </p:pic>
      <p:sp>
        <p:nvSpPr>
          <p:cNvPr id="5" name="Title 38"/>
          <p:cNvSpPr txBox="1">
            <a:spLocks/>
          </p:cNvSpPr>
          <p:nvPr/>
        </p:nvSpPr>
        <p:spPr>
          <a:xfrm>
            <a:off x="808045" y="294773"/>
            <a:ext cx="10515600" cy="660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smtClean="0">
                <a:ln w="0"/>
                <a:solidFill>
                  <a:schemeClr val="accent1"/>
                </a:solidFill>
                <a:effectLst>
                  <a:outerShdw blurRad="38100" dist="25400" dir="5400000" algn="ctr" rotWithShape="0">
                    <a:srgbClr val="6E747A">
                      <a:alpha val="43000"/>
                    </a:srgbClr>
                  </a:outerShdw>
                </a:effectLst>
              </a:rPr>
              <a:t>DFD Fragments</a:t>
            </a:r>
            <a:endParaRPr lang="en-US"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38962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66875" y="48985"/>
            <a:ext cx="8401050" cy="2200275"/>
          </a:xfrm>
          <a:prstGeom prst="rect">
            <a:avLst/>
          </a:prstGeom>
        </p:spPr>
      </p:pic>
      <p:pic>
        <p:nvPicPr>
          <p:cNvPr id="5" name="Picture 4"/>
          <p:cNvPicPr>
            <a:picLocks noChangeAspect="1"/>
          </p:cNvPicPr>
          <p:nvPr/>
        </p:nvPicPr>
        <p:blipFill>
          <a:blip r:embed="rId3"/>
          <a:stretch>
            <a:fillRect/>
          </a:stretch>
        </p:blipFill>
        <p:spPr>
          <a:xfrm>
            <a:off x="1666875" y="2249260"/>
            <a:ext cx="8820150" cy="1971675"/>
          </a:xfrm>
          <a:prstGeom prst="rect">
            <a:avLst/>
          </a:prstGeom>
        </p:spPr>
      </p:pic>
      <p:pic>
        <p:nvPicPr>
          <p:cNvPr id="6" name="Picture 5"/>
          <p:cNvPicPr>
            <a:picLocks noChangeAspect="1"/>
          </p:cNvPicPr>
          <p:nvPr/>
        </p:nvPicPr>
        <p:blipFill>
          <a:blip r:embed="rId4"/>
          <a:stretch>
            <a:fillRect/>
          </a:stretch>
        </p:blipFill>
        <p:spPr>
          <a:xfrm>
            <a:off x="1666875" y="4449535"/>
            <a:ext cx="8934450" cy="2343150"/>
          </a:xfrm>
          <a:prstGeom prst="rect">
            <a:avLst/>
          </a:prstGeom>
        </p:spPr>
      </p:pic>
    </p:spTree>
    <p:extLst>
      <p:ext uri="{BB962C8B-B14F-4D97-AF65-F5344CB8AC3E}">
        <p14:creationId xmlns:p14="http://schemas.microsoft.com/office/powerpoint/2010/main" val="3283928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6656" y="436789"/>
            <a:ext cx="8458200" cy="2000250"/>
          </a:xfrm>
          <a:prstGeom prst="rect">
            <a:avLst/>
          </a:prstGeom>
        </p:spPr>
      </p:pic>
      <p:pic>
        <p:nvPicPr>
          <p:cNvPr id="4" name="Picture 3"/>
          <p:cNvPicPr>
            <a:picLocks noChangeAspect="1"/>
          </p:cNvPicPr>
          <p:nvPr/>
        </p:nvPicPr>
        <p:blipFill>
          <a:blip r:embed="rId3"/>
          <a:stretch>
            <a:fillRect/>
          </a:stretch>
        </p:blipFill>
        <p:spPr>
          <a:xfrm>
            <a:off x="1773331" y="2437039"/>
            <a:ext cx="8391525" cy="1847850"/>
          </a:xfrm>
          <a:prstGeom prst="rect">
            <a:avLst/>
          </a:prstGeom>
        </p:spPr>
      </p:pic>
      <p:pic>
        <p:nvPicPr>
          <p:cNvPr id="5" name="Picture 4"/>
          <p:cNvPicPr>
            <a:picLocks noChangeAspect="1"/>
          </p:cNvPicPr>
          <p:nvPr/>
        </p:nvPicPr>
        <p:blipFill>
          <a:blip r:embed="rId4"/>
          <a:stretch>
            <a:fillRect/>
          </a:stretch>
        </p:blipFill>
        <p:spPr>
          <a:xfrm>
            <a:off x="1706656" y="4284888"/>
            <a:ext cx="8448675" cy="2573111"/>
          </a:xfrm>
          <a:prstGeom prst="rect">
            <a:avLst/>
          </a:prstGeom>
        </p:spPr>
      </p:pic>
    </p:spTree>
    <p:extLst>
      <p:ext uri="{BB962C8B-B14F-4D97-AF65-F5344CB8AC3E}">
        <p14:creationId xmlns:p14="http://schemas.microsoft.com/office/powerpoint/2010/main" val="4161446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Level 0</a:t>
            </a:r>
            <a:endParaRPr lang="en-US" sz="7200" dirty="0">
              <a:ln w="0"/>
              <a:solidFill>
                <a:schemeClr val="accent1"/>
              </a:solidFill>
              <a:effectLst>
                <a:outerShdw blurRad="38100" dist="25400" dir="5400000" algn="ctr" rotWithShape="0">
                  <a:srgbClr val="6E747A">
                    <a:alpha val="43000"/>
                  </a:srgbClr>
                </a:outerShdw>
              </a:effectLst>
            </a:endParaRPr>
          </a:p>
        </p:txBody>
      </p:sp>
      <p:pic>
        <p:nvPicPr>
          <p:cNvPr id="2" name="Picture 1"/>
          <p:cNvPicPr>
            <a:picLocks noChangeAspect="1"/>
          </p:cNvPicPr>
          <p:nvPr/>
        </p:nvPicPr>
        <p:blipFill>
          <a:blip r:embed="rId3"/>
          <a:stretch>
            <a:fillRect/>
          </a:stretch>
        </p:blipFill>
        <p:spPr>
          <a:xfrm>
            <a:off x="830721" y="939423"/>
            <a:ext cx="10315575" cy="5572125"/>
          </a:xfrm>
          <a:prstGeom prst="rect">
            <a:avLst/>
          </a:prstGeom>
        </p:spPr>
      </p:pic>
    </p:spTree>
    <p:extLst>
      <p:ext uri="{BB962C8B-B14F-4D97-AF65-F5344CB8AC3E}">
        <p14:creationId xmlns:p14="http://schemas.microsoft.com/office/powerpoint/2010/main" val="2457642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1550" y="1049337"/>
            <a:ext cx="9410700" cy="5495925"/>
          </a:xfrm>
          <a:prstGeom prst="rect">
            <a:avLst/>
          </a:prstGeom>
        </p:spPr>
      </p:pic>
      <p:sp>
        <p:nvSpPr>
          <p:cNvPr id="5"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Level 1</a:t>
            </a:r>
            <a:endParaRPr lang="en-US"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15412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Context Diagram</a:t>
            </a:r>
            <a:endParaRPr lang="en-US" sz="7200" dirty="0">
              <a:ln w="0"/>
              <a:solidFill>
                <a:schemeClr val="accent1"/>
              </a:solidFill>
              <a:effectLst>
                <a:outerShdw blurRad="38100" dist="25400" dir="5400000" algn="ctr" rotWithShape="0">
                  <a:srgbClr val="6E747A">
                    <a:alpha val="43000"/>
                  </a:srgbClr>
                </a:outerShdw>
              </a:effectLst>
            </a:endParaRPr>
          </a:p>
        </p:txBody>
      </p:sp>
      <p:pic>
        <p:nvPicPr>
          <p:cNvPr id="2" name="Picture 1"/>
          <p:cNvPicPr>
            <a:picLocks noChangeAspect="1"/>
          </p:cNvPicPr>
          <p:nvPr/>
        </p:nvPicPr>
        <p:blipFill>
          <a:blip r:embed="rId3"/>
          <a:stretch>
            <a:fillRect/>
          </a:stretch>
        </p:blipFill>
        <p:spPr>
          <a:xfrm>
            <a:off x="830721" y="1119811"/>
            <a:ext cx="10258425" cy="5457825"/>
          </a:xfrm>
          <a:prstGeom prst="rect">
            <a:avLst/>
          </a:prstGeom>
        </p:spPr>
      </p:pic>
    </p:spTree>
    <p:extLst>
      <p:ext uri="{BB962C8B-B14F-4D97-AF65-F5344CB8AC3E}">
        <p14:creationId xmlns:p14="http://schemas.microsoft.com/office/powerpoint/2010/main" val="4004963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Entity </a:t>
            </a:r>
            <a:r>
              <a:rPr lang="en-US" sz="7200" dirty="0">
                <a:ln w="0"/>
                <a:solidFill>
                  <a:schemeClr val="accent1"/>
                </a:solidFill>
                <a:effectLst>
                  <a:outerShdw blurRad="38100" dist="25400" dir="5400000" algn="ctr" rotWithShape="0">
                    <a:srgbClr val="6E747A">
                      <a:alpha val="43000"/>
                    </a:srgbClr>
                  </a:outerShdw>
                </a:effectLst>
              </a:rPr>
              <a:t>R</a:t>
            </a:r>
            <a:r>
              <a:rPr lang="en-US" sz="7200" dirty="0" smtClean="0">
                <a:ln w="0"/>
                <a:solidFill>
                  <a:schemeClr val="accent1"/>
                </a:solidFill>
                <a:effectLst>
                  <a:outerShdw blurRad="38100" dist="25400" dir="5400000" algn="ctr" rotWithShape="0">
                    <a:srgbClr val="6E747A">
                      <a:alpha val="43000"/>
                    </a:srgbClr>
                  </a:outerShdw>
                </a:effectLst>
              </a:rPr>
              <a:t>elationship </a:t>
            </a:r>
            <a:r>
              <a:rPr lang="en-US" sz="7200" dirty="0">
                <a:ln w="0"/>
                <a:solidFill>
                  <a:schemeClr val="accent1"/>
                </a:solidFill>
                <a:effectLst>
                  <a:outerShdw blurRad="38100" dist="25400" dir="5400000" algn="ctr" rotWithShape="0">
                    <a:srgbClr val="6E747A">
                      <a:alpha val="43000"/>
                    </a:srgbClr>
                  </a:outerShdw>
                </a:effectLst>
              </a:rPr>
              <a:t>D</a:t>
            </a:r>
            <a:r>
              <a:rPr lang="en-US" sz="7200" dirty="0" smtClean="0">
                <a:ln w="0"/>
                <a:solidFill>
                  <a:schemeClr val="accent1"/>
                </a:solidFill>
                <a:effectLst>
                  <a:outerShdw blurRad="38100" dist="25400" dir="5400000" algn="ctr" rotWithShape="0">
                    <a:srgbClr val="6E747A">
                      <a:alpha val="43000"/>
                    </a:srgbClr>
                  </a:outerShdw>
                </a:effectLst>
              </a:rPr>
              <a:t>iagram</a:t>
            </a:r>
            <a:endParaRPr lang="en-US"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441689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8"/>
          <p:cNvSpPr>
            <a:spLocks noGrp="1"/>
          </p:cNvSpPr>
          <p:nvPr>
            <p:ph type="title"/>
          </p:nvPr>
        </p:nvSpPr>
        <p:spPr>
          <a:xfrm>
            <a:off x="830721" y="278723"/>
            <a:ext cx="10515600" cy="660700"/>
          </a:xfrm>
        </p:spPr>
        <p:txBody>
          <a:bodyPr>
            <a:noAutofit/>
          </a:bodyPr>
          <a:lstStyle/>
          <a:p>
            <a:pPr algn="ctr"/>
            <a:r>
              <a:rPr lang="en-US" sz="6000" dirty="0" smtClean="0">
                <a:ln w="0"/>
                <a:solidFill>
                  <a:schemeClr val="accent1"/>
                </a:solidFill>
                <a:effectLst>
                  <a:outerShdw blurRad="38100" dist="25400" dir="5400000" algn="ctr" rotWithShape="0">
                    <a:srgbClr val="6E747A">
                      <a:alpha val="43000"/>
                    </a:srgbClr>
                  </a:outerShdw>
                </a:effectLst>
              </a:rPr>
              <a:t>Activity Diagram</a:t>
            </a:r>
            <a:endParaRPr lang="en-US" sz="6000" dirty="0">
              <a:ln w="0"/>
              <a:solidFill>
                <a:schemeClr val="accent1"/>
              </a:solidFill>
              <a:effectLst>
                <a:outerShdw blurRad="38100" dist="25400" dir="5400000" algn="ctr" rotWithShape="0">
                  <a:srgbClr val="6E747A">
                    <a:alpha val="43000"/>
                  </a:srgbClr>
                </a:outerShdw>
              </a:effectLst>
            </a:endParaRPr>
          </a:p>
        </p:txBody>
      </p:sp>
      <p:pic>
        <p:nvPicPr>
          <p:cNvPr id="8" name="Picture 7"/>
          <p:cNvPicPr>
            <a:picLocks noChangeAspect="1"/>
          </p:cNvPicPr>
          <p:nvPr/>
        </p:nvPicPr>
        <p:blipFill>
          <a:blip r:embed="rId2"/>
          <a:stretch>
            <a:fillRect/>
          </a:stretch>
        </p:blipFill>
        <p:spPr>
          <a:xfrm>
            <a:off x="1443790" y="939423"/>
            <a:ext cx="8604354" cy="5581650"/>
          </a:xfrm>
          <a:prstGeom prst="rect">
            <a:avLst/>
          </a:prstGeom>
        </p:spPr>
      </p:pic>
    </p:spTree>
    <p:extLst>
      <p:ext uri="{BB962C8B-B14F-4D97-AF65-F5344CB8AC3E}">
        <p14:creationId xmlns:p14="http://schemas.microsoft.com/office/powerpoint/2010/main" val="29592675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Data Dictionary</a:t>
            </a:r>
            <a:endParaRPr lang="en-US" sz="7200" dirty="0">
              <a:ln w="0"/>
              <a:solidFill>
                <a:schemeClr val="accent1"/>
              </a:solidFill>
              <a:effectLst>
                <a:outerShdw blurRad="38100" dist="25400" dir="5400000" algn="ctr" rotWithShape="0">
                  <a:srgbClr val="6E747A">
                    <a:alpha val="43000"/>
                  </a:srgbClr>
                </a:outerShdw>
              </a:effectLst>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8972402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Gantt Chart</a:t>
            </a:r>
            <a:endParaRPr lang="en-US" sz="7200" dirty="0">
              <a:ln w="0"/>
              <a:solidFill>
                <a:schemeClr val="accent1"/>
              </a:solidFill>
              <a:effectLst>
                <a:outerShdw blurRad="38100" dist="25400" dir="5400000" algn="ctr" rotWithShape="0">
                  <a:srgbClr val="6E747A">
                    <a:alpha val="43000"/>
                  </a:srgbClr>
                </a:outerShdw>
              </a:effectLst>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871791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295"/>
            <a:ext cx="10515600" cy="914400"/>
          </a:xfrm>
        </p:spPr>
        <p:txBody>
          <a:bodyPr>
            <a:noAutofit/>
          </a:bodyPr>
          <a:lstStyle/>
          <a:p>
            <a:pPr algn="ctr"/>
            <a:r>
              <a:rPr lang="en-US" sz="6600" dirty="0" smtClean="0">
                <a:ln w="0"/>
                <a:solidFill>
                  <a:schemeClr val="accent1"/>
                </a:solidFill>
                <a:effectLst>
                  <a:outerShdw blurRad="38100" dist="25400" dir="5400000" algn="ctr" rotWithShape="0">
                    <a:srgbClr val="6E747A">
                      <a:alpha val="43000"/>
                    </a:srgbClr>
                  </a:outerShdw>
                </a:effectLst>
              </a:rPr>
              <a:t>Table of Contents</a:t>
            </a:r>
            <a:endParaRPr lang="en-US" sz="66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093695"/>
            <a:ext cx="10515600" cy="5593976"/>
          </a:xfrm>
        </p:spPr>
        <p:txBody>
          <a:bodyPr>
            <a:normAutofit fontScale="85000" lnSpcReduction="20000"/>
          </a:bodyPr>
          <a:lstStyle/>
          <a:p>
            <a:pPr marL="571500" indent="-571500">
              <a:buFont typeface="Arial" panose="020B0604020202020204" pitchFamily="34" charset="0"/>
              <a:buAutoNum type="romanUcPeriod"/>
            </a:pPr>
            <a:r>
              <a:rPr lang="en-US" dirty="0"/>
              <a:t>Target Audience</a:t>
            </a:r>
          </a:p>
          <a:p>
            <a:pPr marL="571500" indent="-571500">
              <a:buAutoNum type="romanUcPeriod"/>
            </a:pPr>
            <a:r>
              <a:rPr lang="en-US" dirty="0" smtClean="0"/>
              <a:t>General Objectives</a:t>
            </a:r>
          </a:p>
          <a:p>
            <a:pPr marL="571500" indent="-571500">
              <a:buAutoNum type="romanUcPeriod"/>
            </a:pPr>
            <a:r>
              <a:rPr lang="en-US" dirty="0" smtClean="0"/>
              <a:t>Specific Objectives</a:t>
            </a:r>
          </a:p>
          <a:p>
            <a:pPr marL="571500" indent="-571500">
              <a:buAutoNum type="romanUcPeriod"/>
            </a:pPr>
            <a:r>
              <a:rPr lang="en-US" dirty="0" smtClean="0"/>
              <a:t>Project Description</a:t>
            </a:r>
          </a:p>
          <a:p>
            <a:pPr marL="571500" indent="-571500">
              <a:buAutoNum type="romanUcPeriod"/>
            </a:pPr>
            <a:r>
              <a:rPr lang="en-US" dirty="0" smtClean="0"/>
              <a:t>Project Plan</a:t>
            </a:r>
          </a:p>
          <a:p>
            <a:pPr marL="1028700" lvl="1" indent="-571500">
              <a:buAutoNum type="romanUcPeriod"/>
            </a:pPr>
            <a:r>
              <a:rPr lang="en-US" dirty="0" smtClean="0"/>
              <a:t>Event table</a:t>
            </a:r>
          </a:p>
          <a:p>
            <a:pPr marL="1028700" lvl="1" indent="-571500">
              <a:buAutoNum type="romanUcPeriod"/>
            </a:pPr>
            <a:r>
              <a:rPr lang="en-US" dirty="0" smtClean="0"/>
              <a:t>Use case diagram</a:t>
            </a:r>
          </a:p>
          <a:p>
            <a:pPr marL="1485900" lvl="2" indent="-571500">
              <a:buFont typeface="Arial" panose="020B0604020202020204" pitchFamily="34" charset="0"/>
              <a:buAutoNum type="romanUcPeriod"/>
            </a:pPr>
            <a:r>
              <a:rPr lang="en-US" dirty="0"/>
              <a:t>Use case full </a:t>
            </a:r>
            <a:r>
              <a:rPr lang="en-US" dirty="0" smtClean="0"/>
              <a:t>description</a:t>
            </a:r>
          </a:p>
          <a:p>
            <a:pPr marL="1028700" lvl="1" indent="-571500">
              <a:buAutoNum type="romanUcPeriod"/>
            </a:pPr>
            <a:r>
              <a:rPr lang="en-US" dirty="0" smtClean="0"/>
              <a:t>Data flow diagram</a:t>
            </a:r>
          </a:p>
          <a:p>
            <a:pPr marL="1485900" lvl="2" indent="-571500">
              <a:buAutoNum type="romanUcPeriod"/>
            </a:pPr>
            <a:r>
              <a:rPr lang="en-US" dirty="0" smtClean="0"/>
              <a:t>DFD Fragments</a:t>
            </a:r>
          </a:p>
          <a:p>
            <a:pPr marL="1485900" lvl="2" indent="-571500">
              <a:buAutoNum type="romanUcPeriod"/>
            </a:pPr>
            <a:r>
              <a:rPr lang="en-US" dirty="0" smtClean="0"/>
              <a:t>Level 0</a:t>
            </a:r>
          </a:p>
          <a:p>
            <a:pPr marL="1485900" lvl="2" indent="-571500">
              <a:buAutoNum type="romanUcPeriod"/>
            </a:pPr>
            <a:r>
              <a:rPr lang="en-US" dirty="0" smtClean="0"/>
              <a:t>Level 1</a:t>
            </a:r>
          </a:p>
          <a:p>
            <a:pPr marL="1028700" lvl="1" indent="-571500">
              <a:buAutoNum type="romanUcPeriod"/>
            </a:pPr>
            <a:r>
              <a:rPr lang="en-US" dirty="0" smtClean="0"/>
              <a:t>Entity relationship diagrams</a:t>
            </a:r>
          </a:p>
          <a:p>
            <a:pPr marL="1028700" lvl="1" indent="-571500">
              <a:buAutoNum type="romanUcPeriod"/>
            </a:pPr>
            <a:r>
              <a:rPr lang="en-US" dirty="0" smtClean="0"/>
              <a:t>Activity diagram</a:t>
            </a:r>
          </a:p>
          <a:p>
            <a:pPr marL="1028700" lvl="1" indent="-571500">
              <a:buAutoNum type="romanUcPeriod"/>
            </a:pPr>
            <a:r>
              <a:rPr lang="en-US" dirty="0" smtClean="0"/>
              <a:t>Data dictionary</a:t>
            </a:r>
          </a:p>
          <a:p>
            <a:pPr marL="1028700" lvl="1" indent="-571500">
              <a:buAutoNum type="romanUcPeriod"/>
            </a:pPr>
            <a:r>
              <a:rPr lang="en-US" dirty="0" smtClean="0"/>
              <a:t>Gantt chart </a:t>
            </a:r>
          </a:p>
          <a:p>
            <a:pPr marL="1028700" lvl="1" indent="-571500">
              <a:buAutoNum type="romanUcPeriod"/>
            </a:pPr>
            <a:r>
              <a:rPr lang="en-US" dirty="0" smtClean="0"/>
              <a:t>Screenshots of proposed syste</a:t>
            </a:r>
            <a:r>
              <a:rPr lang="en-US" dirty="0"/>
              <a:t>m</a:t>
            </a:r>
            <a:endParaRPr lang="en-US" dirty="0" smtClean="0"/>
          </a:p>
          <a:p>
            <a:pPr marL="0" indent="0">
              <a:buNone/>
            </a:pPr>
            <a:endParaRPr lang="en-US" dirty="0" smtClean="0"/>
          </a:p>
        </p:txBody>
      </p:sp>
    </p:spTree>
    <p:extLst>
      <p:ext uri="{BB962C8B-B14F-4D97-AF65-F5344CB8AC3E}">
        <p14:creationId xmlns:p14="http://schemas.microsoft.com/office/powerpoint/2010/main" val="779622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97839" y="1429501"/>
            <a:ext cx="7781363" cy="4448175"/>
          </a:xfrm>
          <a:prstGeom prst="rect">
            <a:avLst/>
          </a:prstGeom>
        </p:spPr>
      </p:pic>
      <p:sp>
        <p:nvSpPr>
          <p:cNvPr id="3" name="Title 38"/>
          <p:cNvSpPr txBox="1">
            <a:spLocks/>
          </p:cNvSpPr>
          <p:nvPr/>
        </p:nvSpPr>
        <p:spPr>
          <a:xfrm>
            <a:off x="830721" y="278723"/>
            <a:ext cx="10515600" cy="6607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smtClean="0">
                <a:ln w="0"/>
                <a:solidFill>
                  <a:schemeClr val="accent1"/>
                </a:solidFill>
                <a:effectLst>
                  <a:outerShdw blurRad="38100" dist="25400" dir="5400000" algn="ctr" rotWithShape="0">
                    <a:srgbClr val="6E747A">
                      <a:alpha val="43000"/>
                    </a:srgbClr>
                  </a:outerShdw>
                </a:effectLst>
              </a:rPr>
              <a:t>Screenshots of proposed system</a:t>
            </a:r>
            <a:endParaRPr lang="en-US" sz="6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57355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33512" y="652462"/>
            <a:ext cx="9324975" cy="5553075"/>
          </a:xfrm>
          <a:prstGeom prst="rect">
            <a:avLst/>
          </a:prstGeom>
        </p:spPr>
      </p:pic>
    </p:spTree>
    <p:extLst>
      <p:ext uri="{BB962C8B-B14F-4D97-AF65-F5344CB8AC3E}">
        <p14:creationId xmlns:p14="http://schemas.microsoft.com/office/powerpoint/2010/main" val="3061188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57044" y="766482"/>
            <a:ext cx="8762720" cy="5181600"/>
          </a:xfrm>
          <a:prstGeom prst="rect">
            <a:avLst/>
          </a:prstGeom>
        </p:spPr>
      </p:pic>
    </p:spTree>
    <p:extLst>
      <p:ext uri="{BB962C8B-B14F-4D97-AF65-F5344CB8AC3E}">
        <p14:creationId xmlns:p14="http://schemas.microsoft.com/office/powerpoint/2010/main" val="4021138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95475" y="681037"/>
            <a:ext cx="8401050" cy="5495925"/>
          </a:xfrm>
          <a:prstGeom prst="rect">
            <a:avLst/>
          </a:prstGeom>
        </p:spPr>
      </p:pic>
    </p:spTree>
    <p:extLst>
      <p:ext uri="{BB962C8B-B14F-4D97-AF65-F5344CB8AC3E}">
        <p14:creationId xmlns:p14="http://schemas.microsoft.com/office/powerpoint/2010/main" val="881203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72235" y="1228725"/>
            <a:ext cx="8175812" cy="4400550"/>
          </a:xfrm>
          <a:prstGeom prst="rect">
            <a:avLst/>
          </a:prstGeom>
        </p:spPr>
      </p:pic>
    </p:spTree>
    <p:extLst>
      <p:ext uri="{BB962C8B-B14F-4D97-AF65-F5344CB8AC3E}">
        <p14:creationId xmlns:p14="http://schemas.microsoft.com/office/powerpoint/2010/main" val="3860328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Target audience</a:t>
            </a:r>
            <a:endParaRPr lang="en-US" sz="72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a:bodyPr>
          <a:lstStyle/>
          <a:p>
            <a:r>
              <a:rPr lang="en-US" sz="3600" dirty="0" smtClean="0"/>
              <a:t>Our focused users will be the barangay citizens and officials. Helping them in managing and securing their own records.</a:t>
            </a:r>
            <a:endParaRPr lang="en-US" sz="3600" dirty="0"/>
          </a:p>
        </p:txBody>
      </p:sp>
    </p:spTree>
    <p:extLst>
      <p:ext uri="{BB962C8B-B14F-4D97-AF65-F5344CB8AC3E}">
        <p14:creationId xmlns:p14="http://schemas.microsoft.com/office/powerpoint/2010/main" val="447760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06" y="197720"/>
            <a:ext cx="8534400" cy="1507067"/>
          </a:xfrm>
        </p:spPr>
        <p:txBody>
          <a:bodyPr>
            <a:norm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General Objective</a:t>
            </a:r>
            <a:endParaRPr lang="en-US" sz="72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50123" y="2149642"/>
            <a:ext cx="10643520" cy="4215509"/>
          </a:xfrm>
        </p:spPr>
        <p:txBody>
          <a:bodyPr>
            <a:normAutofit/>
          </a:bodyPr>
          <a:lstStyle/>
          <a:p>
            <a:r>
              <a:rPr lang="en-US" dirty="0" smtClean="0"/>
              <a:t>Create organized and secured information details for the barangay citizen to provide fast and accurate transactions. Help lessen complications such as information redundancy caused by repetitive registration and avoid missing data thus leading to successful document processes. </a:t>
            </a:r>
          </a:p>
          <a:p>
            <a:r>
              <a:rPr lang="en-US" dirty="0" smtClean="0"/>
              <a:t>Educate the citizens by providing them with appropriate content of information and giving them easy access to this information. </a:t>
            </a:r>
            <a:endParaRPr lang="en-US" dirty="0"/>
          </a:p>
        </p:txBody>
      </p:sp>
    </p:spTree>
    <p:extLst>
      <p:ext uri="{BB962C8B-B14F-4D97-AF65-F5344CB8AC3E}">
        <p14:creationId xmlns:p14="http://schemas.microsoft.com/office/powerpoint/2010/main" val="206364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4969804"/>
              </p:ext>
            </p:extLst>
          </p:nvPr>
        </p:nvGraphicFramePr>
        <p:xfrm>
          <a:off x="976032" y="1045208"/>
          <a:ext cx="10401300" cy="5570703"/>
        </p:xfrm>
        <a:graphic>
          <a:graphicData uri="http://schemas.openxmlformats.org/drawingml/2006/table">
            <a:tbl>
              <a:tblPr firstRow="1" bandRow="1">
                <a:tableStyleId>{5C22544A-7EE6-4342-B048-85BDC9FD1C3A}</a:tableStyleId>
              </a:tblPr>
              <a:tblGrid>
                <a:gridCol w="1733550"/>
                <a:gridCol w="1733550"/>
                <a:gridCol w="1733550"/>
                <a:gridCol w="1733550"/>
                <a:gridCol w="1733550"/>
                <a:gridCol w="1733550"/>
              </a:tblGrid>
              <a:tr h="466508">
                <a:tc>
                  <a:txBody>
                    <a:bodyPr/>
                    <a:lstStyle/>
                    <a:p>
                      <a:pPr marL="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Event</a:t>
                      </a:r>
                      <a:endParaRPr lang="en-US"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Trigger</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Source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Use</a:t>
                      </a:r>
                      <a:r>
                        <a:rPr lang="en-US" sz="1800" b="1" i="0" u="none" strike="noStrike" kern="1200" baseline="0">
                          <a:solidFill>
                            <a:srgbClr val="FFFFFF"/>
                          </a:solidFill>
                          <a:effectLst/>
                          <a:latin typeface="Calibri" panose="020F0502020204030204" pitchFamily="34" charset="0"/>
                        </a:rPr>
                        <a:t> Case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Response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Destination</a:t>
                      </a:r>
                      <a:endParaRPr lang="en-US" sz="1800" b="0" i="0" u="none" strike="noStrike">
                        <a:effectLst/>
                        <a:latin typeface="Arial" panose="020B0604020202020204" pitchFamily="34" charset="0"/>
                      </a:endParaRPr>
                    </a:p>
                  </a:txBody>
                  <a:tcPr/>
                </a:tc>
              </a:tr>
              <a:tr h="644972">
                <a:tc>
                  <a:txBody>
                    <a:bodyPr/>
                    <a:lstStyle/>
                    <a:p>
                      <a:pPr marL="0" algn="ctr" rtl="0" eaLnBrk="1" fontAlgn="t"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Citizen</a:t>
                      </a:r>
                      <a:r>
                        <a:rPr lang="en-US" sz="1800" b="0" i="0" u="none" strike="noStrike" kern="1200" baseline="0">
                          <a:solidFill>
                            <a:srgbClr val="000000"/>
                          </a:solidFill>
                          <a:effectLst/>
                          <a:latin typeface="Calibri" panose="020F0502020204030204" pitchFamily="34" charset="0"/>
                        </a:rPr>
                        <a:t> checks for the services available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Check Service</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Barangay Citizen</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Show details of services</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More</a:t>
                      </a:r>
                      <a:r>
                        <a:rPr lang="en-US" sz="1800" b="0" i="0" u="none" strike="noStrike" kern="1200" baseline="0">
                          <a:solidFill>
                            <a:srgbClr val="000000"/>
                          </a:solidFill>
                          <a:effectLst/>
                          <a:latin typeface="Calibri" panose="020F0502020204030204" pitchFamily="34" charset="0"/>
                        </a:rPr>
                        <a:t> details about the service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 Citizen</a:t>
                      </a:r>
                      <a:endParaRPr lang="en-PH" sz="1800" b="0" i="0" u="none" strike="noStrike">
                        <a:effectLst/>
                        <a:latin typeface="Arial" panose="020B0604020202020204" pitchFamily="34" charset="0"/>
                      </a:endParaRPr>
                    </a:p>
                  </a:txBody>
                  <a:tcPr/>
                </a:tc>
              </a:tr>
              <a:tr h="644972">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Citizen chooses available service</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Select</a:t>
                      </a:r>
                      <a:r>
                        <a:rPr lang="en-PH" sz="1800" b="0" i="0" u="none" strike="noStrike" kern="1200" baseline="0">
                          <a:solidFill>
                            <a:srgbClr val="000000"/>
                          </a:solidFill>
                          <a:effectLst/>
                          <a:latin typeface="Calibri" panose="020F0502020204030204" pitchFamily="34" charset="0"/>
                        </a:rPr>
                        <a:t> Service</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a:t>
                      </a:r>
                      <a:r>
                        <a:rPr lang="en-PH" sz="1800" b="0" i="0" u="none" strike="noStrike" kern="1200" baseline="0">
                          <a:solidFill>
                            <a:srgbClr val="000000"/>
                          </a:solidFill>
                          <a:effectLst/>
                          <a:latin typeface="Calibri" panose="020F0502020204030204" pitchFamily="34" charset="0"/>
                        </a:rPr>
                        <a:t> Citizen</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Select</a:t>
                      </a:r>
                      <a:r>
                        <a:rPr lang="en-PH" sz="1800" b="0" i="0" u="none" strike="noStrike" kern="1200" baseline="0">
                          <a:solidFill>
                            <a:srgbClr val="000000"/>
                          </a:solidFill>
                          <a:effectLst/>
                          <a:latin typeface="Calibri" panose="020F0502020204030204" pitchFamily="34" charset="0"/>
                        </a:rPr>
                        <a:t> Service</a:t>
                      </a:r>
                      <a:endParaRPr lang="en-PH" sz="1800" b="0" i="0" u="none" strike="noStrike">
                        <a:effectLst/>
                        <a:latin typeface="Arial" panose="020B0604020202020204" pitchFamily="34" charset="0"/>
                      </a:endParaRPr>
                    </a:p>
                  </a:txBody>
                  <a:tcPr/>
                </a:tc>
                <a:tc>
                  <a:txBody>
                    <a:bodyPr/>
                    <a:lstStyle/>
                    <a:p>
                      <a:pPr marL="0" marR="0" indent="0" algn="ctr" rtl="0" eaLnBrk="1" fontAlgn="auto"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Display detailed information</a:t>
                      </a:r>
                      <a:r>
                        <a:rPr lang="en-US" sz="1800" b="0" i="0" u="none" strike="noStrike" kern="1200" baseline="0">
                          <a:solidFill>
                            <a:srgbClr val="000000"/>
                          </a:solidFill>
                          <a:effectLst/>
                          <a:latin typeface="Calibri" panose="020F0502020204030204" pitchFamily="34" charset="0"/>
                        </a:rPr>
                        <a:t> about the service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 Office</a:t>
                      </a:r>
                      <a:endParaRPr lang="en-PH" sz="1800" b="0" i="0" u="none" strike="noStrike">
                        <a:effectLst/>
                        <a:latin typeface="Arial" panose="020B0604020202020204" pitchFamily="34" charset="0"/>
                      </a:endParaRPr>
                    </a:p>
                  </a:txBody>
                  <a:tcPr/>
                </a:tc>
              </a:tr>
              <a:tr h="644972">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Citizen</a:t>
                      </a:r>
                      <a:r>
                        <a:rPr lang="en-PH" sz="1800" b="0" i="0" u="none" strike="noStrike" kern="1200" baseline="0">
                          <a:solidFill>
                            <a:srgbClr val="000000"/>
                          </a:solidFill>
                          <a:effectLst/>
                          <a:latin typeface="Calibri" panose="020F0502020204030204" pitchFamily="34" charset="0"/>
                        </a:rPr>
                        <a:t> requests for documents</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Request document</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a:t>
                      </a:r>
                      <a:r>
                        <a:rPr lang="en-PH" sz="1800" b="0" i="0" u="none" strike="noStrike" kern="1200" baseline="0">
                          <a:solidFill>
                            <a:srgbClr val="000000"/>
                          </a:solidFill>
                          <a:effectLst/>
                          <a:latin typeface="Calibri" panose="020F0502020204030204" pitchFamily="34" charset="0"/>
                        </a:rPr>
                        <a:t> Citizen</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Request for document</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Display</a:t>
                      </a:r>
                      <a:r>
                        <a:rPr lang="en-PH" sz="1800" b="0" i="0" u="none" strike="noStrike" kern="1200" baseline="0">
                          <a:solidFill>
                            <a:srgbClr val="000000"/>
                          </a:solidFill>
                          <a:effectLst/>
                          <a:latin typeface="Calibri" panose="020F0502020204030204" pitchFamily="34" charset="0"/>
                        </a:rPr>
                        <a:t> sample document</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 Citizen</a:t>
                      </a:r>
                      <a:endParaRPr lang="en-PH" sz="1800" b="0" i="0" u="none" strike="noStrike">
                        <a:effectLst/>
                        <a:latin typeface="Arial" panose="020B0604020202020204" pitchFamily="34" charset="0"/>
                      </a:endParaRPr>
                    </a:p>
                  </a:txBody>
                  <a:tcPr/>
                </a:tc>
              </a:tr>
              <a:tr h="910549">
                <a:tc>
                  <a:txBody>
                    <a:bodyPr/>
                    <a:lstStyle/>
                    <a:p>
                      <a:pPr marL="0" algn="ctr" rtl="0" eaLnBrk="1" fontAlgn="t"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Citizen</a:t>
                      </a:r>
                      <a:r>
                        <a:rPr lang="en-US" sz="1800" b="0" i="0" u="none" strike="noStrike" kern="1200" baseline="0">
                          <a:solidFill>
                            <a:srgbClr val="000000"/>
                          </a:solidFill>
                          <a:effectLst/>
                          <a:latin typeface="Calibri" panose="020F0502020204030204" pitchFamily="34" charset="0"/>
                        </a:rPr>
                        <a:t> wants to register to the barangay</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Register</a:t>
                      </a:r>
                      <a:r>
                        <a:rPr lang="en-PH" sz="1800" b="0" i="0" u="none" strike="noStrike" kern="1200" baseline="0">
                          <a:solidFill>
                            <a:srgbClr val="000000"/>
                          </a:solidFill>
                          <a:effectLst/>
                          <a:latin typeface="Calibri" panose="020F0502020204030204" pitchFamily="34" charset="0"/>
                        </a:rPr>
                        <a:t> </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a:t>
                      </a:r>
                      <a:r>
                        <a:rPr lang="en-PH" sz="1800" b="0" i="0" u="none" strike="noStrike" kern="1200" baseline="0">
                          <a:solidFill>
                            <a:srgbClr val="000000"/>
                          </a:solidFill>
                          <a:effectLst/>
                          <a:latin typeface="Calibri" panose="020F0502020204030204" pitchFamily="34" charset="0"/>
                        </a:rPr>
                        <a:t> Citizen</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Citizen</a:t>
                      </a:r>
                      <a:r>
                        <a:rPr lang="en-PH" sz="1800" b="0" i="0" u="none" strike="noStrike" kern="1200" baseline="0">
                          <a:solidFill>
                            <a:srgbClr val="000000"/>
                          </a:solidFill>
                          <a:effectLst/>
                          <a:latin typeface="Calibri" panose="020F0502020204030204" pitchFamily="34" charset="0"/>
                        </a:rPr>
                        <a:t> Registers</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Display</a:t>
                      </a:r>
                      <a:r>
                        <a:rPr lang="en-PH" sz="1800" b="0" i="0" u="none" strike="noStrike" kern="1200" baseline="0">
                          <a:solidFill>
                            <a:srgbClr val="000000"/>
                          </a:solidFill>
                          <a:effectLst/>
                          <a:latin typeface="Calibri" panose="020F0502020204030204" pitchFamily="34" charset="0"/>
                        </a:rPr>
                        <a:t> application form</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 Citizen</a:t>
                      </a:r>
                      <a:endParaRPr lang="en-PH" sz="1800" b="0" i="0" u="none" strike="noStrike">
                        <a:effectLst/>
                        <a:latin typeface="Arial" panose="020B0604020202020204" pitchFamily="34" charset="0"/>
                      </a:endParaRPr>
                    </a:p>
                  </a:txBody>
                  <a:tcPr/>
                </a:tc>
              </a:tr>
              <a:tr h="1441703">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Submit required</a:t>
                      </a:r>
                      <a:r>
                        <a:rPr lang="en-PH" sz="1800" b="0" i="0" u="none" strike="noStrike" kern="1200" baseline="0">
                          <a:solidFill>
                            <a:srgbClr val="000000"/>
                          </a:solidFill>
                          <a:effectLst/>
                          <a:latin typeface="Calibri" panose="020F0502020204030204" pitchFamily="34" charset="0"/>
                        </a:rPr>
                        <a:t> document</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Submit requirements</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 citizen</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Submit requirements</a:t>
                      </a:r>
                      <a:endParaRPr lang="en-PH" sz="1800" b="0" i="0" u="none" strike="noStrike">
                        <a:effectLst/>
                        <a:latin typeface="Arial" panose="020B0604020202020204" pitchFamily="34" charset="0"/>
                      </a:endParaRPr>
                    </a:p>
                  </a:txBody>
                  <a:tcPr/>
                </a:tc>
                <a:tc>
                  <a:txBody>
                    <a:bodyPr/>
                    <a:lstStyle/>
                    <a:p>
                      <a:pPr marL="0" marR="0" indent="0" algn="ctr" rtl="0" eaLnBrk="1" fontAlgn="auto"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Requirements</a:t>
                      </a:r>
                      <a:r>
                        <a:rPr lang="en-PH" sz="1800" b="0" i="0" u="none" strike="noStrike" kern="1200" baseline="0">
                          <a:solidFill>
                            <a:srgbClr val="000000"/>
                          </a:solidFill>
                          <a:effectLst/>
                          <a:latin typeface="Calibri" panose="020F0502020204030204" pitchFamily="34" charset="0"/>
                        </a:rPr>
                        <a:t> details</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Barangay</a:t>
                      </a:r>
                      <a:r>
                        <a:rPr lang="en-PH" sz="1800" b="0" i="0" u="none" strike="noStrike" kern="1200" baseline="0" dirty="0">
                          <a:solidFill>
                            <a:srgbClr val="000000"/>
                          </a:solidFill>
                          <a:effectLst/>
                          <a:latin typeface="Calibri" panose="020F0502020204030204" pitchFamily="34" charset="0"/>
                        </a:rPr>
                        <a:t> official</a:t>
                      </a:r>
                      <a:endParaRPr lang="en-PH" sz="1800" b="0" i="0" u="none" strike="noStrike" dirty="0">
                        <a:effectLst/>
                        <a:latin typeface="Arial" panose="020B0604020202020204" pitchFamily="34" charset="0"/>
                      </a:endParaRPr>
                    </a:p>
                  </a:txBody>
                  <a:tcPr/>
                </a:tc>
              </a:tr>
            </a:tbl>
          </a:graphicData>
        </a:graphic>
      </p:graphicFrame>
      <p:sp>
        <p:nvSpPr>
          <p:cNvPr id="5" name="Rectangle 4"/>
          <p:cNvSpPr/>
          <p:nvPr/>
        </p:nvSpPr>
        <p:spPr>
          <a:xfrm>
            <a:off x="2599765" y="0"/>
            <a:ext cx="7153835" cy="1015663"/>
          </a:xfrm>
          <a:prstGeom prst="rect">
            <a:avLst/>
          </a:prstGeom>
          <a:noFill/>
        </p:spPr>
        <p:txBody>
          <a:bodyPr wrap="square" lIns="91440" tIns="45720" rIns="91440" bIns="45720">
            <a:spAutoFit/>
          </a:bodyPr>
          <a:lstStyle/>
          <a:p>
            <a:pPr algn="ctr"/>
            <a:r>
              <a:rPr lang="en-US" sz="6000" dirty="0" smtClean="0">
                <a:ln w="0"/>
                <a:solidFill>
                  <a:schemeClr val="accent1"/>
                </a:solidFill>
                <a:effectLst>
                  <a:outerShdw blurRad="38100" dist="25400" dir="5400000" algn="ctr" rotWithShape="0">
                    <a:srgbClr val="6E747A">
                      <a:alpha val="43000"/>
                    </a:srgbClr>
                  </a:outerShdw>
                </a:effectLst>
              </a:rPr>
              <a:t>Barangay Citizen</a:t>
            </a:r>
            <a:endParaRPr lang="en-US" sz="6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22607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0331106"/>
              </p:ext>
            </p:extLst>
          </p:nvPr>
        </p:nvGraphicFramePr>
        <p:xfrm>
          <a:off x="872766" y="1297231"/>
          <a:ext cx="10573002" cy="4946888"/>
        </p:xfrm>
        <a:graphic>
          <a:graphicData uri="http://schemas.openxmlformats.org/drawingml/2006/table">
            <a:tbl>
              <a:tblPr firstRow="1" bandRow="1">
                <a:tableStyleId>{5C22544A-7EE6-4342-B048-85BDC9FD1C3A}</a:tableStyleId>
              </a:tblPr>
              <a:tblGrid>
                <a:gridCol w="1762167"/>
                <a:gridCol w="1762167"/>
                <a:gridCol w="1762167"/>
                <a:gridCol w="1762167"/>
                <a:gridCol w="1762167"/>
                <a:gridCol w="1762167"/>
              </a:tblGrid>
              <a:tr h="656262">
                <a:tc>
                  <a:txBody>
                    <a:bodyPr/>
                    <a:lstStyle/>
                    <a:p>
                      <a:pPr algn="ctr"/>
                      <a:r>
                        <a:rPr lang="en-US" sz="1800" dirty="0" smtClean="0"/>
                        <a:t>Event</a:t>
                      </a:r>
                      <a:endParaRPr lang="en-US" sz="1800" dirty="0"/>
                    </a:p>
                  </a:txBody>
                  <a:tcPr/>
                </a:tc>
                <a:tc>
                  <a:txBody>
                    <a:bodyPr/>
                    <a:lstStyle/>
                    <a:p>
                      <a:pPr algn="ctr"/>
                      <a:r>
                        <a:rPr lang="en-US" sz="1800" dirty="0" smtClean="0"/>
                        <a:t>Trigger</a:t>
                      </a:r>
                      <a:endParaRPr lang="en-US" sz="1800" dirty="0"/>
                    </a:p>
                  </a:txBody>
                  <a:tcPr/>
                </a:tc>
                <a:tc>
                  <a:txBody>
                    <a:bodyPr/>
                    <a:lstStyle/>
                    <a:p>
                      <a:pPr algn="ctr"/>
                      <a:r>
                        <a:rPr lang="en-US" sz="1800" dirty="0" smtClean="0"/>
                        <a:t>Source</a:t>
                      </a:r>
                      <a:endParaRPr lang="en-US" sz="1800" dirty="0"/>
                    </a:p>
                  </a:txBody>
                  <a:tcPr/>
                </a:tc>
                <a:tc>
                  <a:txBody>
                    <a:bodyPr/>
                    <a:lstStyle/>
                    <a:p>
                      <a:pPr algn="ctr"/>
                      <a:r>
                        <a:rPr lang="en-US" sz="1800" dirty="0" smtClean="0"/>
                        <a:t>Use</a:t>
                      </a:r>
                      <a:r>
                        <a:rPr lang="en-US" sz="1800" baseline="0" dirty="0" smtClean="0"/>
                        <a:t> Case</a:t>
                      </a:r>
                      <a:endParaRPr lang="en-US" sz="1800" dirty="0"/>
                    </a:p>
                  </a:txBody>
                  <a:tcPr/>
                </a:tc>
                <a:tc>
                  <a:txBody>
                    <a:bodyPr/>
                    <a:lstStyle/>
                    <a:p>
                      <a:pPr algn="ctr"/>
                      <a:r>
                        <a:rPr lang="en-US" sz="1800" dirty="0" smtClean="0"/>
                        <a:t>Response</a:t>
                      </a:r>
                      <a:endParaRPr lang="en-US" sz="1800" dirty="0"/>
                    </a:p>
                  </a:txBody>
                  <a:tcPr/>
                </a:tc>
                <a:tc>
                  <a:txBody>
                    <a:bodyPr/>
                    <a:lstStyle/>
                    <a:p>
                      <a:pPr algn="ctr"/>
                      <a:r>
                        <a:rPr lang="en-US" sz="1800" dirty="0" smtClean="0"/>
                        <a:t>Destination</a:t>
                      </a:r>
                      <a:endParaRPr lang="en-US" sz="1800" dirty="0"/>
                    </a:p>
                  </a:txBody>
                  <a:tcPr/>
                </a:tc>
              </a:tr>
              <a:tr h="1278438">
                <a:tc>
                  <a:txBody>
                    <a:bodyPr/>
                    <a:lstStyle/>
                    <a:p>
                      <a:pPr algn="l"/>
                      <a:r>
                        <a:rPr lang="en-PH" sz="1800" dirty="0" smtClean="0"/>
                        <a:t>Barangay</a:t>
                      </a:r>
                      <a:r>
                        <a:rPr lang="en-PH" sz="1800" baseline="0" dirty="0" smtClean="0"/>
                        <a:t> Official check request document</a:t>
                      </a:r>
                      <a:endParaRPr lang="en-PH" sz="1800" dirty="0"/>
                    </a:p>
                  </a:txBody>
                  <a:tcPr/>
                </a:tc>
                <a:tc>
                  <a:txBody>
                    <a:bodyPr/>
                    <a:lstStyle/>
                    <a:p>
                      <a:pPr algn="l"/>
                      <a:r>
                        <a:rPr lang="en-PH" sz="1800" dirty="0" smtClean="0"/>
                        <a:t>Check</a:t>
                      </a:r>
                      <a:r>
                        <a:rPr lang="en-PH" sz="1800" baseline="0" dirty="0" smtClean="0"/>
                        <a:t> Request</a:t>
                      </a:r>
                      <a:endParaRPr lang="en-PH" sz="1800" dirty="0"/>
                    </a:p>
                  </a:txBody>
                  <a:tcPr/>
                </a:tc>
                <a:tc>
                  <a:txBody>
                    <a:bodyPr/>
                    <a:lstStyle/>
                    <a:p>
                      <a:pPr algn="l"/>
                      <a:r>
                        <a:rPr lang="en-PH" sz="1800" dirty="0" smtClean="0"/>
                        <a:t>Barangay Officials</a:t>
                      </a:r>
                      <a:r>
                        <a:rPr lang="en-PH" sz="1800" baseline="0" dirty="0" smtClean="0"/>
                        <a:t> </a:t>
                      </a:r>
                      <a:endParaRPr lang="en-PH" sz="1800" dirty="0"/>
                    </a:p>
                  </a:txBody>
                  <a:tcPr/>
                </a:tc>
                <a:tc>
                  <a:txBody>
                    <a:bodyPr/>
                    <a:lstStyle/>
                    <a:p>
                      <a:pPr algn="l"/>
                      <a:r>
                        <a:rPr lang="en-PH" sz="1800" baseline="0" dirty="0" smtClean="0"/>
                        <a:t>Check document request</a:t>
                      </a:r>
                    </a:p>
                  </a:txBody>
                  <a:tcPr/>
                </a:tc>
                <a:tc>
                  <a:txBody>
                    <a:bodyPr/>
                    <a:lstStyle/>
                    <a:p>
                      <a:pPr algn="l"/>
                      <a:r>
                        <a:rPr lang="en-PH" sz="1800" dirty="0" smtClean="0"/>
                        <a:t>Show</a:t>
                      </a:r>
                      <a:r>
                        <a:rPr lang="en-PH" sz="1800" baseline="0" dirty="0" smtClean="0"/>
                        <a:t> </a:t>
                      </a:r>
                      <a:r>
                        <a:rPr lang="en-PH" sz="1800" dirty="0" smtClean="0"/>
                        <a:t>Document Requests</a:t>
                      </a:r>
                      <a:endParaRPr lang="en-PH" sz="1800" dirty="0"/>
                    </a:p>
                  </a:txBody>
                  <a:tcPr/>
                </a:tc>
                <a:tc>
                  <a:txBody>
                    <a:bodyPr/>
                    <a:lstStyle/>
                    <a:p>
                      <a:pPr algn="l"/>
                      <a:r>
                        <a:rPr lang="en-PH" sz="1800" dirty="0" smtClean="0"/>
                        <a:t>System</a:t>
                      </a:r>
                      <a:endParaRPr lang="en-PH" sz="1800" dirty="0"/>
                    </a:p>
                  </a:txBody>
                  <a:tcPr/>
                </a:tc>
              </a:tr>
              <a:tr h="1340069">
                <a:tc>
                  <a:txBody>
                    <a:bodyPr/>
                    <a:lstStyle/>
                    <a:p>
                      <a:pPr algn="l"/>
                      <a:r>
                        <a:rPr lang="en-PH" sz="1800" dirty="0" smtClean="0"/>
                        <a:t>Barangay</a:t>
                      </a:r>
                      <a:r>
                        <a:rPr lang="en-PH" sz="1800" baseline="0" dirty="0" smtClean="0"/>
                        <a:t> Official verifies citizen’s identity</a:t>
                      </a:r>
                      <a:endParaRPr lang="en-PH" sz="1800" dirty="0"/>
                    </a:p>
                  </a:txBody>
                  <a:tcPr/>
                </a:tc>
                <a:tc>
                  <a:txBody>
                    <a:bodyPr/>
                    <a:lstStyle/>
                    <a:p>
                      <a:pPr algn="l"/>
                      <a:r>
                        <a:rPr lang="en-PH" sz="1800" dirty="0" smtClean="0"/>
                        <a:t>Check</a:t>
                      </a:r>
                      <a:r>
                        <a:rPr lang="en-PH" sz="1800" baseline="0" dirty="0" smtClean="0"/>
                        <a:t> POI/POA </a:t>
                      </a:r>
                      <a:endParaRPr lang="en-PH" sz="1800" dirty="0"/>
                    </a:p>
                  </a:txBody>
                  <a:tcPr/>
                </a:tc>
                <a:tc>
                  <a:txBody>
                    <a:bodyPr/>
                    <a:lstStyle/>
                    <a:p>
                      <a:pPr algn="l"/>
                      <a:r>
                        <a:rPr lang="en-PH" sz="1800" dirty="0" smtClean="0"/>
                        <a:t>Barangay</a:t>
                      </a:r>
                      <a:r>
                        <a:rPr lang="en-PH" sz="1800" baseline="0" dirty="0" smtClean="0"/>
                        <a:t> official</a:t>
                      </a:r>
                      <a:endParaRPr lang="en-PH" sz="1800" dirty="0"/>
                    </a:p>
                  </a:txBody>
                  <a:tcPr/>
                </a:tc>
                <a:tc>
                  <a:txBody>
                    <a:bodyPr/>
                    <a:lstStyle/>
                    <a:p>
                      <a:pPr algn="l"/>
                      <a:r>
                        <a:rPr lang="en-PH" sz="1800" baseline="0" dirty="0" smtClean="0"/>
                        <a:t>Send request </a:t>
                      </a:r>
                    </a:p>
                  </a:txBody>
                  <a:tcPr/>
                </a:tc>
                <a:tc>
                  <a:txBody>
                    <a:bodyPr/>
                    <a:lstStyle/>
                    <a:p>
                      <a:pPr algn="l"/>
                      <a:r>
                        <a:rPr lang="en-PH" sz="1800" dirty="0" smtClean="0"/>
                        <a:t>Request details</a:t>
                      </a:r>
                      <a:endParaRPr lang="en-PH" sz="1800" dirty="0"/>
                    </a:p>
                  </a:txBody>
                  <a:tcPr/>
                </a:tc>
                <a:tc>
                  <a:txBody>
                    <a:bodyPr/>
                    <a:lstStyle/>
                    <a:p>
                      <a:pPr algn="l"/>
                      <a:r>
                        <a:rPr lang="en-PH" sz="1800" dirty="0" smtClean="0"/>
                        <a:t>Government agency/</a:t>
                      </a:r>
                      <a:r>
                        <a:rPr lang="en-PH" sz="1800" baseline="0" dirty="0" smtClean="0"/>
                        <a:t> external</a:t>
                      </a:r>
                      <a:endParaRPr lang="en-PH" sz="1800" dirty="0"/>
                    </a:p>
                  </a:txBody>
                  <a:tcPr/>
                </a:tc>
              </a:tr>
              <a:tr h="1672119">
                <a:tc>
                  <a:txBody>
                    <a:bodyPr/>
                    <a:lstStyle/>
                    <a:p>
                      <a:pPr algn="l"/>
                      <a:r>
                        <a:rPr lang="en-PH" sz="1800" dirty="0" smtClean="0"/>
                        <a:t>Barangay official</a:t>
                      </a:r>
                      <a:r>
                        <a:rPr lang="en-PH" sz="1800" baseline="0" dirty="0" smtClean="0"/>
                        <a:t> updates content of </a:t>
                      </a:r>
                      <a:r>
                        <a:rPr lang="en-PH" sz="1800" dirty="0" smtClean="0"/>
                        <a:t> Bulletin / Citizen/ Service/</a:t>
                      </a:r>
                    </a:p>
                    <a:p>
                      <a:pPr algn="l"/>
                      <a:r>
                        <a:rPr lang="en-PH" sz="1800" dirty="0" smtClean="0"/>
                        <a:t>Requirements</a:t>
                      </a:r>
                      <a:endParaRPr lang="en-PH" sz="1800" dirty="0"/>
                    </a:p>
                  </a:txBody>
                  <a:tcPr/>
                </a:tc>
                <a:tc>
                  <a:txBody>
                    <a:bodyPr/>
                    <a:lstStyle/>
                    <a:p>
                      <a:pPr algn="l"/>
                      <a:r>
                        <a:rPr lang="en-PH" sz="1800" baseline="0" dirty="0" smtClean="0"/>
                        <a:t>Update</a:t>
                      </a:r>
                    </a:p>
                  </a:txBody>
                  <a:tcPr/>
                </a:tc>
                <a:tc>
                  <a:txBody>
                    <a:bodyPr/>
                    <a:lstStyle/>
                    <a:p>
                      <a:pPr algn="l"/>
                      <a:r>
                        <a:rPr lang="en-PH" sz="1800" dirty="0" smtClean="0"/>
                        <a:t>Barangay</a:t>
                      </a:r>
                      <a:r>
                        <a:rPr lang="en-PH" sz="1800" baseline="0" dirty="0" smtClean="0"/>
                        <a:t> Officials</a:t>
                      </a:r>
                      <a:endParaRPr lang="en-PH" sz="1800" dirty="0"/>
                    </a:p>
                  </a:txBody>
                  <a:tcPr/>
                </a:tc>
                <a:tc>
                  <a:txBody>
                    <a:bodyPr/>
                    <a:lstStyle/>
                    <a:p>
                      <a:pPr algn="l"/>
                      <a:r>
                        <a:rPr lang="en-PH" sz="1800" dirty="0" smtClean="0"/>
                        <a:t>Update Bulletin / Citizen/ Service/</a:t>
                      </a:r>
                    </a:p>
                    <a:p>
                      <a:pPr algn="l"/>
                      <a:r>
                        <a:rPr lang="en-PH" sz="1800" dirty="0" smtClean="0"/>
                        <a:t>Requirements</a:t>
                      </a:r>
                      <a:endParaRPr lang="en-PH" sz="1800" dirty="0"/>
                    </a:p>
                  </a:txBody>
                  <a:tcPr/>
                </a:tc>
                <a:tc>
                  <a:txBody>
                    <a:bodyPr/>
                    <a:lstStyle/>
                    <a:p>
                      <a:pPr algn="l"/>
                      <a:r>
                        <a:rPr lang="en-PH" sz="1800" dirty="0" smtClean="0"/>
                        <a:t>Show</a:t>
                      </a:r>
                      <a:r>
                        <a:rPr lang="en-PH" sz="1800" baseline="0" dirty="0" smtClean="0"/>
                        <a:t> update details</a:t>
                      </a:r>
                      <a:endParaRPr lang="en-PH" sz="1800" dirty="0"/>
                    </a:p>
                  </a:txBody>
                  <a:tcPr/>
                </a:tc>
                <a:tc>
                  <a:txBody>
                    <a:bodyPr/>
                    <a:lstStyle/>
                    <a:p>
                      <a:pPr algn="l"/>
                      <a:r>
                        <a:rPr lang="en-PH" sz="1800" dirty="0" smtClean="0"/>
                        <a:t>System</a:t>
                      </a:r>
                      <a:endParaRPr lang="en-PH" sz="1800" dirty="0"/>
                    </a:p>
                  </a:txBody>
                  <a:tcPr/>
                </a:tc>
              </a:tr>
            </a:tbl>
          </a:graphicData>
        </a:graphic>
      </p:graphicFrame>
      <p:sp>
        <p:nvSpPr>
          <p:cNvPr id="5" name="Rectangle 4"/>
          <p:cNvSpPr/>
          <p:nvPr/>
        </p:nvSpPr>
        <p:spPr>
          <a:xfrm>
            <a:off x="3451923" y="0"/>
            <a:ext cx="5414688" cy="1015663"/>
          </a:xfrm>
          <a:prstGeom prst="rect">
            <a:avLst/>
          </a:prstGeom>
          <a:noFill/>
        </p:spPr>
        <p:txBody>
          <a:bodyPr wrap="none" lIns="91440" tIns="45720" rIns="91440" bIns="45720">
            <a:spAutoFit/>
          </a:bodyPr>
          <a:lstStyle/>
          <a:p>
            <a:pPr algn="ctr"/>
            <a:r>
              <a:rPr lang="en-US" sz="6000" dirty="0" smtClean="0">
                <a:ln w="0"/>
                <a:solidFill>
                  <a:schemeClr val="accent1"/>
                </a:solidFill>
                <a:effectLst>
                  <a:outerShdw blurRad="38100" dist="25400" dir="5400000" algn="ctr" rotWithShape="0">
                    <a:srgbClr val="6E747A">
                      <a:alpha val="43000"/>
                    </a:srgbClr>
                  </a:outerShdw>
                </a:effectLst>
              </a:rPr>
              <a:t>Barangay Official</a:t>
            </a:r>
            <a:endParaRPr lang="en-US" sz="6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15792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968762"/>
              </p:ext>
            </p:extLst>
          </p:nvPr>
        </p:nvGraphicFramePr>
        <p:xfrm>
          <a:off x="1131280" y="1609142"/>
          <a:ext cx="9852660" cy="1570662"/>
        </p:xfrm>
        <a:graphic>
          <a:graphicData uri="http://schemas.openxmlformats.org/drawingml/2006/table">
            <a:tbl>
              <a:tblPr firstRow="1" bandRow="1">
                <a:tableStyleId>{5C22544A-7EE6-4342-B048-85BDC9FD1C3A}</a:tableStyleId>
              </a:tblPr>
              <a:tblGrid>
                <a:gridCol w="1642110"/>
                <a:gridCol w="1642110"/>
                <a:gridCol w="1642110"/>
                <a:gridCol w="1642110"/>
                <a:gridCol w="1642110"/>
                <a:gridCol w="1642110"/>
              </a:tblGrid>
              <a:tr h="656262">
                <a:tc>
                  <a:txBody>
                    <a:bodyPr/>
                    <a:lstStyle/>
                    <a:p>
                      <a:pPr algn="ctr"/>
                      <a:r>
                        <a:rPr lang="en-US" dirty="0" smtClean="0"/>
                        <a:t>Event</a:t>
                      </a:r>
                      <a:endParaRPr lang="en-US" dirty="0"/>
                    </a:p>
                  </a:txBody>
                  <a:tcPr/>
                </a:tc>
                <a:tc>
                  <a:txBody>
                    <a:bodyPr/>
                    <a:lstStyle/>
                    <a:p>
                      <a:pPr algn="ctr"/>
                      <a:r>
                        <a:rPr lang="en-US" dirty="0" smtClean="0"/>
                        <a:t>Trigger</a:t>
                      </a:r>
                      <a:endParaRPr lang="en-US" dirty="0"/>
                    </a:p>
                  </a:txBody>
                  <a:tcPr/>
                </a:tc>
                <a:tc>
                  <a:txBody>
                    <a:bodyPr/>
                    <a:lstStyle/>
                    <a:p>
                      <a:pPr algn="ctr"/>
                      <a:r>
                        <a:rPr lang="en-US" dirty="0" smtClean="0"/>
                        <a:t>Source</a:t>
                      </a:r>
                      <a:endParaRPr lang="en-US" dirty="0"/>
                    </a:p>
                  </a:txBody>
                  <a:tcPr/>
                </a:tc>
                <a:tc>
                  <a:txBody>
                    <a:bodyPr/>
                    <a:lstStyle/>
                    <a:p>
                      <a:pPr algn="ctr"/>
                      <a:r>
                        <a:rPr lang="en-US" dirty="0" smtClean="0"/>
                        <a:t>Use</a:t>
                      </a:r>
                      <a:r>
                        <a:rPr lang="en-US" baseline="0" dirty="0" smtClean="0"/>
                        <a:t> Case</a:t>
                      </a:r>
                      <a:endParaRPr lang="en-US" dirty="0"/>
                    </a:p>
                  </a:txBody>
                  <a:tcPr/>
                </a:tc>
                <a:tc>
                  <a:txBody>
                    <a:bodyPr/>
                    <a:lstStyle/>
                    <a:p>
                      <a:pPr algn="ctr"/>
                      <a:r>
                        <a:rPr lang="en-US" dirty="0" smtClean="0"/>
                        <a:t>Response</a:t>
                      </a:r>
                      <a:endParaRPr lang="en-US" dirty="0"/>
                    </a:p>
                  </a:txBody>
                  <a:tcPr/>
                </a:tc>
                <a:tc>
                  <a:txBody>
                    <a:bodyPr/>
                    <a:lstStyle/>
                    <a:p>
                      <a:pPr algn="ctr"/>
                      <a:r>
                        <a:rPr lang="en-US" dirty="0" smtClean="0"/>
                        <a:t>Destination</a:t>
                      </a:r>
                      <a:endParaRPr lang="en-US" dirty="0"/>
                    </a:p>
                  </a:txBody>
                  <a:tcPr/>
                </a:tc>
              </a:tr>
              <a:tr h="656262">
                <a:tc>
                  <a:txBody>
                    <a:bodyPr/>
                    <a:lstStyle/>
                    <a:p>
                      <a:pPr algn="l"/>
                      <a:r>
                        <a:rPr lang="en-US" dirty="0" smtClean="0"/>
                        <a:t>Verifies citizen</a:t>
                      </a:r>
                      <a:r>
                        <a:rPr lang="en-US" baseline="0" dirty="0" smtClean="0"/>
                        <a:t> submitted document </a:t>
                      </a:r>
                      <a:endParaRPr lang="en-US" dirty="0"/>
                    </a:p>
                  </a:txBody>
                  <a:tcPr/>
                </a:tc>
                <a:tc>
                  <a:txBody>
                    <a:bodyPr/>
                    <a:lstStyle/>
                    <a:p>
                      <a:pPr algn="l"/>
                      <a:r>
                        <a:rPr lang="en-US" dirty="0" smtClean="0"/>
                        <a:t>Document verification</a:t>
                      </a:r>
                      <a:endParaRPr lang="en-US" dirty="0"/>
                    </a:p>
                  </a:txBody>
                  <a:tcPr/>
                </a:tc>
                <a:tc>
                  <a:txBody>
                    <a:bodyPr/>
                    <a:lstStyle/>
                    <a:p>
                      <a:pPr algn="l"/>
                      <a:r>
                        <a:rPr lang="en-US" dirty="0" smtClean="0"/>
                        <a:t>Government</a:t>
                      </a:r>
                      <a:r>
                        <a:rPr lang="en-US" baseline="0" dirty="0" smtClean="0"/>
                        <a:t> agency/ external</a:t>
                      </a:r>
                      <a:endParaRPr lang="en-US" dirty="0"/>
                    </a:p>
                  </a:txBody>
                  <a:tcPr/>
                </a:tc>
                <a:tc>
                  <a:txBody>
                    <a:bodyPr/>
                    <a:lstStyle/>
                    <a:p>
                      <a:pPr algn="l"/>
                      <a:r>
                        <a:rPr lang="en-US" dirty="0" smtClean="0"/>
                        <a:t>Verify submitted document</a:t>
                      </a:r>
                      <a:endParaRPr lang="en-US" dirty="0"/>
                    </a:p>
                  </a:txBody>
                  <a:tcPr/>
                </a:tc>
                <a:tc>
                  <a:txBody>
                    <a:bodyPr/>
                    <a:lstStyle/>
                    <a:p>
                      <a:pPr algn="l"/>
                      <a:r>
                        <a:rPr lang="en-US" dirty="0" smtClean="0"/>
                        <a:t>Verification details</a:t>
                      </a:r>
                      <a:endParaRPr lang="en-US" dirty="0"/>
                    </a:p>
                  </a:txBody>
                  <a:tcPr/>
                </a:tc>
                <a:tc>
                  <a:txBody>
                    <a:bodyPr/>
                    <a:lstStyle/>
                    <a:p>
                      <a:pPr algn="l"/>
                      <a:r>
                        <a:rPr lang="en-US" dirty="0" smtClean="0"/>
                        <a:t>Barangay official</a:t>
                      </a:r>
                      <a:endParaRPr lang="en-US" dirty="0"/>
                    </a:p>
                  </a:txBody>
                  <a:tcPr/>
                </a:tc>
              </a:tr>
            </a:tbl>
          </a:graphicData>
        </a:graphic>
      </p:graphicFrame>
      <p:sp>
        <p:nvSpPr>
          <p:cNvPr id="5" name="Rectangle 4"/>
          <p:cNvSpPr/>
          <p:nvPr/>
        </p:nvSpPr>
        <p:spPr>
          <a:xfrm>
            <a:off x="1131280" y="242503"/>
            <a:ext cx="9587882" cy="1015663"/>
          </a:xfrm>
          <a:prstGeom prst="rect">
            <a:avLst/>
          </a:prstGeom>
          <a:noFill/>
        </p:spPr>
        <p:txBody>
          <a:bodyPr wrap="none" lIns="91440" tIns="45720" rIns="91440" bIns="45720">
            <a:spAutoFit/>
          </a:bodyPr>
          <a:lstStyle/>
          <a:p>
            <a:pPr algn="ctr"/>
            <a:r>
              <a:rPr lang="en-US" sz="6000" dirty="0" smtClean="0">
                <a:ln w="0"/>
                <a:solidFill>
                  <a:schemeClr val="accent1"/>
                </a:solidFill>
                <a:effectLst>
                  <a:outerShdw blurRad="38100" dist="25400" dir="5400000" algn="ctr" rotWithShape="0">
                    <a:srgbClr val="6E747A">
                      <a:alpha val="43000"/>
                    </a:srgbClr>
                  </a:outerShdw>
                </a:effectLst>
              </a:rPr>
              <a:t>Government Agency/ External</a:t>
            </a:r>
            <a:endParaRPr lang="en-US" sz="6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5374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Use Case Diagra</a:t>
            </a:r>
            <a:r>
              <a:rPr lang="en-US" sz="7200" dirty="0">
                <a:ln w="0"/>
                <a:solidFill>
                  <a:schemeClr val="accent1"/>
                </a:solidFill>
                <a:effectLst>
                  <a:outerShdw blurRad="38100" dist="25400" dir="5400000" algn="ctr" rotWithShape="0">
                    <a:srgbClr val="6E747A">
                      <a:alpha val="43000"/>
                    </a:srgbClr>
                  </a:outerShdw>
                </a:effectLst>
              </a:rPr>
              <a:t>m</a:t>
            </a:r>
          </a:p>
        </p:txBody>
      </p:sp>
      <p:pic>
        <p:nvPicPr>
          <p:cNvPr id="44" name="Content Placeholder 4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9229" y="2108014"/>
            <a:ext cx="4415649" cy="3855069"/>
          </a:xfrm>
        </p:spPr>
      </p:pic>
      <p:cxnSp>
        <p:nvCxnSpPr>
          <p:cNvPr id="46" name="Straight Arrow Connector 45"/>
          <p:cNvCxnSpPr>
            <a:stCxn id="44" idx="3"/>
            <a:endCxn id="48" idx="2"/>
          </p:cNvCxnSpPr>
          <p:nvPr/>
        </p:nvCxnSpPr>
        <p:spPr>
          <a:xfrm flipV="1">
            <a:off x="4754878" y="1860471"/>
            <a:ext cx="891396" cy="21750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Oval 47"/>
          <p:cNvSpPr/>
          <p:nvPr/>
        </p:nvSpPr>
        <p:spPr>
          <a:xfrm>
            <a:off x="5646274" y="1247056"/>
            <a:ext cx="2727959" cy="12268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Show Details of service</a:t>
            </a:r>
            <a:endParaRPr lang="en-US" sz="2400" dirty="0"/>
          </a:p>
        </p:txBody>
      </p:sp>
      <p:sp>
        <p:nvSpPr>
          <p:cNvPr id="59" name="Oval 58"/>
          <p:cNvSpPr/>
          <p:nvPr/>
        </p:nvSpPr>
        <p:spPr>
          <a:xfrm>
            <a:off x="8374233" y="2001803"/>
            <a:ext cx="2727958" cy="11158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Select Service</a:t>
            </a:r>
            <a:endParaRPr lang="en-US" sz="2400" dirty="0"/>
          </a:p>
        </p:txBody>
      </p:sp>
      <p:sp>
        <p:nvSpPr>
          <p:cNvPr id="60" name="Oval 59"/>
          <p:cNvSpPr/>
          <p:nvPr/>
        </p:nvSpPr>
        <p:spPr>
          <a:xfrm>
            <a:off x="8374233" y="4890884"/>
            <a:ext cx="2811493" cy="104795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400" dirty="0"/>
              <a:t>Citizen Registers</a:t>
            </a:r>
          </a:p>
        </p:txBody>
      </p:sp>
      <p:sp>
        <p:nvSpPr>
          <p:cNvPr id="61" name="Oval 60"/>
          <p:cNvSpPr/>
          <p:nvPr/>
        </p:nvSpPr>
        <p:spPr>
          <a:xfrm>
            <a:off x="9327239" y="3211602"/>
            <a:ext cx="2864761" cy="132163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Request for document</a:t>
            </a:r>
            <a:endParaRPr lang="en-US" sz="2400" dirty="0"/>
          </a:p>
        </p:txBody>
      </p:sp>
      <p:cxnSp>
        <p:nvCxnSpPr>
          <p:cNvPr id="68" name="Straight Arrow Connector 67"/>
          <p:cNvCxnSpPr>
            <a:stCxn id="44" idx="3"/>
            <a:endCxn id="59" idx="2"/>
          </p:cNvCxnSpPr>
          <p:nvPr/>
        </p:nvCxnSpPr>
        <p:spPr>
          <a:xfrm flipV="1">
            <a:off x="4754878" y="2559739"/>
            <a:ext cx="3619355" cy="1475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a:stCxn id="44" idx="3"/>
            <a:endCxn id="60" idx="2"/>
          </p:cNvCxnSpPr>
          <p:nvPr/>
        </p:nvCxnSpPr>
        <p:spPr>
          <a:xfrm>
            <a:off x="4754878" y="4035549"/>
            <a:ext cx="3619355" cy="13793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44" idx="3"/>
            <a:endCxn id="61" idx="2"/>
          </p:cNvCxnSpPr>
          <p:nvPr/>
        </p:nvCxnSpPr>
        <p:spPr>
          <a:xfrm flipV="1">
            <a:off x="4754878" y="3872421"/>
            <a:ext cx="4572361" cy="1631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3" name="Title 38"/>
          <p:cNvSpPr txBox="1">
            <a:spLocks/>
          </p:cNvSpPr>
          <p:nvPr/>
        </p:nvSpPr>
        <p:spPr>
          <a:xfrm>
            <a:off x="619200" y="1335752"/>
            <a:ext cx="4135678" cy="660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Barangay Citizen</a:t>
            </a:r>
            <a:endParaRPr lang="en-US" b="1" dirty="0"/>
          </a:p>
        </p:txBody>
      </p:sp>
      <p:sp>
        <p:nvSpPr>
          <p:cNvPr id="13" name="Oval 12"/>
          <p:cNvSpPr/>
          <p:nvPr/>
        </p:nvSpPr>
        <p:spPr>
          <a:xfrm>
            <a:off x="5516244" y="5461349"/>
            <a:ext cx="2727958" cy="11158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Submit Requirements</a:t>
            </a:r>
            <a:endParaRPr lang="en-US" sz="2400" dirty="0"/>
          </a:p>
        </p:txBody>
      </p:sp>
      <p:cxnSp>
        <p:nvCxnSpPr>
          <p:cNvPr id="15" name="Straight Arrow Connector 14"/>
          <p:cNvCxnSpPr>
            <a:stCxn id="44" idx="3"/>
            <a:endCxn id="13" idx="1"/>
          </p:cNvCxnSpPr>
          <p:nvPr/>
        </p:nvCxnSpPr>
        <p:spPr>
          <a:xfrm>
            <a:off x="4754878" y="4035549"/>
            <a:ext cx="1160866" cy="15892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68288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16897</TotalTime>
  <Words>1518</Words>
  <Application>Microsoft Office PowerPoint</Application>
  <PresentationFormat>Widescreen</PresentationFormat>
  <Paragraphs>370</Paragraphs>
  <Slides>34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Barangay System</vt:lpstr>
      <vt:lpstr>Project Authors</vt:lpstr>
      <vt:lpstr>Table of Contents</vt:lpstr>
      <vt:lpstr>Target audience</vt:lpstr>
      <vt:lpstr>General Objective</vt:lpstr>
      <vt:lpstr>PowerPoint Presentation</vt:lpstr>
      <vt:lpstr>PowerPoint Presentation</vt:lpstr>
      <vt:lpstr>PowerPoint Presentation</vt:lpstr>
      <vt:lpstr>Use Case Diagram</vt:lpstr>
      <vt:lpstr>Use Case Diagram</vt:lpstr>
      <vt:lpstr>Use Case Diagram</vt:lpstr>
      <vt:lpstr>Use Case Full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Level 0</vt:lpstr>
      <vt:lpstr>Level 1</vt:lpstr>
      <vt:lpstr>Context Diagram</vt:lpstr>
      <vt:lpstr>Entity Relationship Diagram</vt:lpstr>
      <vt:lpstr>Activity Diagram</vt:lpstr>
      <vt:lpstr>Data Dictionary</vt:lpstr>
      <vt:lpstr>Gantt Chart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kamila lagman</dc:creator>
  <cp:lastModifiedBy>kamila lagman</cp:lastModifiedBy>
  <cp:revision>173</cp:revision>
  <dcterms:created xsi:type="dcterms:W3CDTF">2015-07-31T18:13:15Z</dcterms:created>
  <dcterms:modified xsi:type="dcterms:W3CDTF">2015-09-06T14:40:42Z</dcterms:modified>
</cp:coreProperties>
</file>