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Warren" initials="DW" lastIdx="1" clrIdx="0">
    <p:extLst>
      <p:ext uri="{19B8F6BF-5375-455C-9EA6-DF929625EA0E}">
        <p15:presenceInfo xmlns:p15="http://schemas.microsoft.com/office/powerpoint/2012/main" userId="David Warr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PH"/>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PH"/>
          </a:p>
        </p:txBody>
      </p:sp>
      <p:sp>
        <p:nvSpPr>
          <p:cNvPr id="4" name="Date Placeholder 3"/>
          <p:cNvSpPr>
            <a:spLocks noGrp="1"/>
          </p:cNvSpPr>
          <p:nvPr>
            <p:ph type="dt" sz="half" idx="10"/>
          </p:nvPr>
        </p:nvSpPr>
        <p:spPr/>
        <p:txBody>
          <a:bodyPr/>
          <a:lstStyle/>
          <a:p>
            <a:fld id="{331F6C6B-F353-48B0-9717-F606C2C3732C}" type="datetimeFigureOut">
              <a:rPr lang="en-PH" smtClean="0"/>
              <a:t>7/29/2015</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9E4F700-B595-4E70-988B-4950172F1FC5}" type="slidenum">
              <a:rPr lang="en-PH" smtClean="0"/>
              <a:t>‹#›</a:t>
            </a:fld>
            <a:endParaRPr lang="en-PH"/>
          </a:p>
        </p:txBody>
      </p:sp>
    </p:spTree>
    <p:extLst>
      <p:ext uri="{BB962C8B-B14F-4D97-AF65-F5344CB8AC3E}">
        <p14:creationId xmlns:p14="http://schemas.microsoft.com/office/powerpoint/2010/main" val="2219039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331F6C6B-F353-48B0-9717-F606C2C3732C}" type="datetimeFigureOut">
              <a:rPr lang="en-PH" smtClean="0"/>
              <a:t>7/29/2015</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9E4F700-B595-4E70-988B-4950172F1FC5}" type="slidenum">
              <a:rPr lang="en-PH" smtClean="0"/>
              <a:t>‹#›</a:t>
            </a:fld>
            <a:endParaRPr lang="en-PH"/>
          </a:p>
        </p:txBody>
      </p:sp>
    </p:spTree>
    <p:extLst>
      <p:ext uri="{BB962C8B-B14F-4D97-AF65-F5344CB8AC3E}">
        <p14:creationId xmlns:p14="http://schemas.microsoft.com/office/powerpoint/2010/main" val="3295027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PH"/>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331F6C6B-F353-48B0-9717-F606C2C3732C}" type="datetimeFigureOut">
              <a:rPr lang="en-PH" smtClean="0"/>
              <a:t>7/29/2015</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9E4F700-B595-4E70-988B-4950172F1FC5}" type="slidenum">
              <a:rPr lang="en-PH" smtClean="0"/>
              <a:t>‹#›</a:t>
            </a:fld>
            <a:endParaRPr lang="en-PH"/>
          </a:p>
        </p:txBody>
      </p:sp>
    </p:spTree>
    <p:extLst>
      <p:ext uri="{BB962C8B-B14F-4D97-AF65-F5344CB8AC3E}">
        <p14:creationId xmlns:p14="http://schemas.microsoft.com/office/powerpoint/2010/main" val="595079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10"/>
          </p:nvPr>
        </p:nvSpPr>
        <p:spPr/>
        <p:txBody>
          <a:bodyPr/>
          <a:lstStyle/>
          <a:p>
            <a:fld id="{331F6C6B-F353-48B0-9717-F606C2C3732C}" type="datetimeFigureOut">
              <a:rPr lang="en-PH" smtClean="0"/>
              <a:t>7/29/2015</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9E4F700-B595-4E70-988B-4950172F1FC5}" type="slidenum">
              <a:rPr lang="en-PH" smtClean="0"/>
              <a:t>‹#›</a:t>
            </a:fld>
            <a:endParaRPr lang="en-PH"/>
          </a:p>
        </p:txBody>
      </p:sp>
    </p:spTree>
    <p:extLst>
      <p:ext uri="{BB962C8B-B14F-4D97-AF65-F5344CB8AC3E}">
        <p14:creationId xmlns:p14="http://schemas.microsoft.com/office/powerpoint/2010/main" val="3216609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PH"/>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1F6C6B-F353-48B0-9717-F606C2C3732C}" type="datetimeFigureOut">
              <a:rPr lang="en-PH" smtClean="0"/>
              <a:t>7/29/2015</a:t>
            </a:fld>
            <a:endParaRPr lang="en-PH"/>
          </a:p>
        </p:txBody>
      </p:sp>
      <p:sp>
        <p:nvSpPr>
          <p:cNvPr id="5" name="Footer Placeholder 4"/>
          <p:cNvSpPr>
            <a:spLocks noGrp="1"/>
          </p:cNvSpPr>
          <p:nvPr>
            <p:ph type="ftr" sz="quarter" idx="11"/>
          </p:nvPr>
        </p:nvSpPr>
        <p:spPr/>
        <p:txBody>
          <a:bodyPr/>
          <a:lstStyle/>
          <a:p>
            <a:endParaRPr lang="en-PH"/>
          </a:p>
        </p:txBody>
      </p:sp>
      <p:sp>
        <p:nvSpPr>
          <p:cNvPr id="6" name="Slide Number Placeholder 5"/>
          <p:cNvSpPr>
            <a:spLocks noGrp="1"/>
          </p:cNvSpPr>
          <p:nvPr>
            <p:ph type="sldNum" sz="quarter" idx="12"/>
          </p:nvPr>
        </p:nvSpPr>
        <p:spPr/>
        <p:txBody>
          <a:bodyPr/>
          <a:lstStyle/>
          <a:p>
            <a:fld id="{69E4F700-B595-4E70-988B-4950172F1FC5}" type="slidenum">
              <a:rPr lang="en-PH" smtClean="0"/>
              <a:t>‹#›</a:t>
            </a:fld>
            <a:endParaRPr lang="en-PH"/>
          </a:p>
        </p:txBody>
      </p:sp>
    </p:spTree>
    <p:extLst>
      <p:ext uri="{BB962C8B-B14F-4D97-AF65-F5344CB8AC3E}">
        <p14:creationId xmlns:p14="http://schemas.microsoft.com/office/powerpoint/2010/main" val="1523840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Date Placeholder 4"/>
          <p:cNvSpPr>
            <a:spLocks noGrp="1"/>
          </p:cNvSpPr>
          <p:nvPr>
            <p:ph type="dt" sz="half" idx="10"/>
          </p:nvPr>
        </p:nvSpPr>
        <p:spPr/>
        <p:txBody>
          <a:bodyPr/>
          <a:lstStyle/>
          <a:p>
            <a:fld id="{331F6C6B-F353-48B0-9717-F606C2C3732C}" type="datetimeFigureOut">
              <a:rPr lang="en-PH" smtClean="0"/>
              <a:t>7/29/2015</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9E4F700-B595-4E70-988B-4950172F1FC5}" type="slidenum">
              <a:rPr lang="en-PH" smtClean="0"/>
              <a:t>‹#›</a:t>
            </a:fld>
            <a:endParaRPr lang="en-PH"/>
          </a:p>
        </p:txBody>
      </p:sp>
    </p:spTree>
    <p:extLst>
      <p:ext uri="{BB962C8B-B14F-4D97-AF65-F5344CB8AC3E}">
        <p14:creationId xmlns:p14="http://schemas.microsoft.com/office/powerpoint/2010/main" val="346462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PH"/>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7" name="Date Placeholder 6"/>
          <p:cNvSpPr>
            <a:spLocks noGrp="1"/>
          </p:cNvSpPr>
          <p:nvPr>
            <p:ph type="dt" sz="half" idx="10"/>
          </p:nvPr>
        </p:nvSpPr>
        <p:spPr/>
        <p:txBody>
          <a:bodyPr/>
          <a:lstStyle/>
          <a:p>
            <a:fld id="{331F6C6B-F353-48B0-9717-F606C2C3732C}" type="datetimeFigureOut">
              <a:rPr lang="en-PH" smtClean="0"/>
              <a:t>7/29/2015</a:t>
            </a:fld>
            <a:endParaRPr lang="en-PH"/>
          </a:p>
        </p:txBody>
      </p:sp>
      <p:sp>
        <p:nvSpPr>
          <p:cNvPr id="8" name="Footer Placeholder 7"/>
          <p:cNvSpPr>
            <a:spLocks noGrp="1"/>
          </p:cNvSpPr>
          <p:nvPr>
            <p:ph type="ftr" sz="quarter" idx="11"/>
          </p:nvPr>
        </p:nvSpPr>
        <p:spPr/>
        <p:txBody>
          <a:bodyPr/>
          <a:lstStyle/>
          <a:p>
            <a:endParaRPr lang="en-PH"/>
          </a:p>
        </p:txBody>
      </p:sp>
      <p:sp>
        <p:nvSpPr>
          <p:cNvPr id="9" name="Slide Number Placeholder 8"/>
          <p:cNvSpPr>
            <a:spLocks noGrp="1"/>
          </p:cNvSpPr>
          <p:nvPr>
            <p:ph type="sldNum" sz="quarter" idx="12"/>
          </p:nvPr>
        </p:nvSpPr>
        <p:spPr/>
        <p:txBody>
          <a:bodyPr/>
          <a:lstStyle/>
          <a:p>
            <a:fld id="{69E4F700-B595-4E70-988B-4950172F1FC5}" type="slidenum">
              <a:rPr lang="en-PH" smtClean="0"/>
              <a:t>‹#›</a:t>
            </a:fld>
            <a:endParaRPr lang="en-PH"/>
          </a:p>
        </p:txBody>
      </p:sp>
    </p:spTree>
    <p:extLst>
      <p:ext uri="{BB962C8B-B14F-4D97-AF65-F5344CB8AC3E}">
        <p14:creationId xmlns:p14="http://schemas.microsoft.com/office/powerpoint/2010/main" val="2874568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PH"/>
          </a:p>
        </p:txBody>
      </p:sp>
      <p:sp>
        <p:nvSpPr>
          <p:cNvPr id="3" name="Date Placeholder 2"/>
          <p:cNvSpPr>
            <a:spLocks noGrp="1"/>
          </p:cNvSpPr>
          <p:nvPr>
            <p:ph type="dt" sz="half" idx="10"/>
          </p:nvPr>
        </p:nvSpPr>
        <p:spPr/>
        <p:txBody>
          <a:bodyPr/>
          <a:lstStyle/>
          <a:p>
            <a:fld id="{331F6C6B-F353-48B0-9717-F606C2C3732C}" type="datetimeFigureOut">
              <a:rPr lang="en-PH" smtClean="0"/>
              <a:t>7/29/2015</a:t>
            </a:fld>
            <a:endParaRPr lang="en-PH"/>
          </a:p>
        </p:txBody>
      </p:sp>
      <p:sp>
        <p:nvSpPr>
          <p:cNvPr id="4" name="Footer Placeholder 3"/>
          <p:cNvSpPr>
            <a:spLocks noGrp="1"/>
          </p:cNvSpPr>
          <p:nvPr>
            <p:ph type="ftr" sz="quarter" idx="11"/>
          </p:nvPr>
        </p:nvSpPr>
        <p:spPr/>
        <p:txBody>
          <a:bodyPr/>
          <a:lstStyle/>
          <a:p>
            <a:endParaRPr lang="en-PH"/>
          </a:p>
        </p:txBody>
      </p:sp>
      <p:sp>
        <p:nvSpPr>
          <p:cNvPr id="5" name="Slide Number Placeholder 4"/>
          <p:cNvSpPr>
            <a:spLocks noGrp="1"/>
          </p:cNvSpPr>
          <p:nvPr>
            <p:ph type="sldNum" sz="quarter" idx="12"/>
          </p:nvPr>
        </p:nvSpPr>
        <p:spPr/>
        <p:txBody>
          <a:bodyPr/>
          <a:lstStyle/>
          <a:p>
            <a:fld id="{69E4F700-B595-4E70-988B-4950172F1FC5}" type="slidenum">
              <a:rPr lang="en-PH" smtClean="0"/>
              <a:t>‹#›</a:t>
            </a:fld>
            <a:endParaRPr lang="en-PH"/>
          </a:p>
        </p:txBody>
      </p:sp>
    </p:spTree>
    <p:extLst>
      <p:ext uri="{BB962C8B-B14F-4D97-AF65-F5344CB8AC3E}">
        <p14:creationId xmlns:p14="http://schemas.microsoft.com/office/powerpoint/2010/main" val="138338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1F6C6B-F353-48B0-9717-F606C2C3732C}" type="datetimeFigureOut">
              <a:rPr lang="en-PH" smtClean="0"/>
              <a:t>7/29/2015</a:t>
            </a:fld>
            <a:endParaRPr lang="en-PH"/>
          </a:p>
        </p:txBody>
      </p:sp>
      <p:sp>
        <p:nvSpPr>
          <p:cNvPr id="3" name="Footer Placeholder 2"/>
          <p:cNvSpPr>
            <a:spLocks noGrp="1"/>
          </p:cNvSpPr>
          <p:nvPr>
            <p:ph type="ftr" sz="quarter" idx="11"/>
          </p:nvPr>
        </p:nvSpPr>
        <p:spPr/>
        <p:txBody>
          <a:bodyPr/>
          <a:lstStyle/>
          <a:p>
            <a:endParaRPr lang="en-PH"/>
          </a:p>
        </p:txBody>
      </p:sp>
      <p:sp>
        <p:nvSpPr>
          <p:cNvPr id="4" name="Slide Number Placeholder 3"/>
          <p:cNvSpPr>
            <a:spLocks noGrp="1"/>
          </p:cNvSpPr>
          <p:nvPr>
            <p:ph type="sldNum" sz="quarter" idx="12"/>
          </p:nvPr>
        </p:nvSpPr>
        <p:spPr/>
        <p:txBody>
          <a:bodyPr/>
          <a:lstStyle/>
          <a:p>
            <a:fld id="{69E4F700-B595-4E70-988B-4950172F1FC5}" type="slidenum">
              <a:rPr lang="en-PH" smtClean="0"/>
              <a:t>‹#›</a:t>
            </a:fld>
            <a:endParaRPr lang="en-PH"/>
          </a:p>
        </p:txBody>
      </p:sp>
    </p:spTree>
    <p:extLst>
      <p:ext uri="{BB962C8B-B14F-4D97-AF65-F5344CB8AC3E}">
        <p14:creationId xmlns:p14="http://schemas.microsoft.com/office/powerpoint/2010/main" val="3709099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PH"/>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1F6C6B-F353-48B0-9717-F606C2C3732C}" type="datetimeFigureOut">
              <a:rPr lang="en-PH" smtClean="0"/>
              <a:t>7/29/2015</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9E4F700-B595-4E70-988B-4950172F1FC5}" type="slidenum">
              <a:rPr lang="en-PH" smtClean="0"/>
              <a:t>‹#›</a:t>
            </a:fld>
            <a:endParaRPr lang="en-PH"/>
          </a:p>
        </p:txBody>
      </p:sp>
    </p:spTree>
    <p:extLst>
      <p:ext uri="{BB962C8B-B14F-4D97-AF65-F5344CB8AC3E}">
        <p14:creationId xmlns:p14="http://schemas.microsoft.com/office/powerpoint/2010/main" val="3205996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PH"/>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1F6C6B-F353-48B0-9717-F606C2C3732C}" type="datetimeFigureOut">
              <a:rPr lang="en-PH" smtClean="0"/>
              <a:t>7/29/2015</a:t>
            </a:fld>
            <a:endParaRPr lang="en-PH"/>
          </a:p>
        </p:txBody>
      </p:sp>
      <p:sp>
        <p:nvSpPr>
          <p:cNvPr id="6" name="Footer Placeholder 5"/>
          <p:cNvSpPr>
            <a:spLocks noGrp="1"/>
          </p:cNvSpPr>
          <p:nvPr>
            <p:ph type="ftr" sz="quarter" idx="11"/>
          </p:nvPr>
        </p:nvSpPr>
        <p:spPr/>
        <p:txBody>
          <a:bodyPr/>
          <a:lstStyle/>
          <a:p>
            <a:endParaRPr lang="en-PH"/>
          </a:p>
        </p:txBody>
      </p:sp>
      <p:sp>
        <p:nvSpPr>
          <p:cNvPr id="7" name="Slide Number Placeholder 6"/>
          <p:cNvSpPr>
            <a:spLocks noGrp="1"/>
          </p:cNvSpPr>
          <p:nvPr>
            <p:ph type="sldNum" sz="quarter" idx="12"/>
          </p:nvPr>
        </p:nvSpPr>
        <p:spPr/>
        <p:txBody>
          <a:bodyPr/>
          <a:lstStyle/>
          <a:p>
            <a:fld id="{69E4F700-B595-4E70-988B-4950172F1FC5}" type="slidenum">
              <a:rPr lang="en-PH" smtClean="0"/>
              <a:t>‹#›</a:t>
            </a:fld>
            <a:endParaRPr lang="en-PH"/>
          </a:p>
        </p:txBody>
      </p:sp>
    </p:spTree>
    <p:extLst>
      <p:ext uri="{BB962C8B-B14F-4D97-AF65-F5344CB8AC3E}">
        <p14:creationId xmlns:p14="http://schemas.microsoft.com/office/powerpoint/2010/main" val="1618490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PH"/>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1F6C6B-F353-48B0-9717-F606C2C3732C}" type="datetimeFigureOut">
              <a:rPr lang="en-PH" smtClean="0"/>
              <a:t>7/29/2015</a:t>
            </a:fld>
            <a:endParaRPr lang="en-PH"/>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4F700-B595-4E70-988B-4950172F1FC5}" type="slidenum">
              <a:rPr lang="en-PH" smtClean="0"/>
              <a:t>‹#›</a:t>
            </a:fld>
            <a:endParaRPr lang="en-PH"/>
          </a:p>
        </p:txBody>
      </p:sp>
    </p:spTree>
    <p:extLst>
      <p:ext uri="{BB962C8B-B14F-4D97-AF65-F5344CB8AC3E}">
        <p14:creationId xmlns:p14="http://schemas.microsoft.com/office/powerpoint/2010/main" val="3435613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648017880"/>
              </p:ext>
            </p:extLst>
          </p:nvPr>
        </p:nvGraphicFramePr>
        <p:xfrm>
          <a:off x="232888" y="548493"/>
          <a:ext cx="11757342" cy="3876040"/>
        </p:xfrm>
        <a:graphic>
          <a:graphicData uri="http://schemas.openxmlformats.org/drawingml/2006/table">
            <a:tbl>
              <a:tblPr firstRow="1" bandRow="1">
                <a:tableStyleId>{5C22544A-7EE6-4342-B048-85BDC9FD1C3A}</a:tableStyleId>
              </a:tblPr>
              <a:tblGrid>
                <a:gridCol w="1959557"/>
                <a:gridCol w="1959557"/>
                <a:gridCol w="1959557"/>
                <a:gridCol w="1959557"/>
                <a:gridCol w="1959557"/>
                <a:gridCol w="1959557"/>
              </a:tblGrid>
              <a:tr h="119085">
                <a:tc>
                  <a:txBody>
                    <a:bodyPr/>
                    <a:lstStyle/>
                    <a:p>
                      <a:pPr algn="ctr"/>
                      <a:r>
                        <a:rPr lang="en-PH" dirty="0" smtClean="0"/>
                        <a:t>Event</a:t>
                      </a:r>
                      <a:endParaRPr lang="en-PH" dirty="0"/>
                    </a:p>
                  </a:txBody>
                  <a:tcPr/>
                </a:tc>
                <a:tc>
                  <a:txBody>
                    <a:bodyPr/>
                    <a:lstStyle/>
                    <a:p>
                      <a:pPr algn="ctr"/>
                      <a:r>
                        <a:rPr lang="en-PH" dirty="0" smtClean="0"/>
                        <a:t>Trigger</a:t>
                      </a:r>
                      <a:endParaRPr lang="en-PH" dirty="0"/>
                    </a:p>
                  </a:txBody>
                  <a:tcPr/>
                </a:tc>
                <a:tc>
                  <a:txBody>
                    <a:bodyPr/>
                    <a:lstStyle/>
                    <a:p>
                      <a:pPr algn="ctr"/>
                      <a:r>
                        <a:rPr lang="en-PH" dirty="0" smtClean="0"/>
                        <a:t>Source</a:t>
                      </a:r>
                      <a:endParaRPr lang="en-PH" dirty="0"/>
                    </a:p>
                  </a:txBody>
                  <a:tcPr/>
                </a:tc>
                <a:tc>
                  <a:txBody>
                    <a:bodyPr/>
                    <a:lstStyle/>
                    <a:p>
                      <a:pPr algn="ctr"/>
                      <a:r>
                        <a:rPr lang="en-PH" dirty="0" smtClean="0"/>
                        <a:t>Use Case</a:t>
                      </a:r>
                      <a:endParaRPr lang="en-PH" dirty="0"/>
                    </a:p>
                  </a:txBody>
                  <a:tcPr/>
                </a:tc>
                <a:tc>
                  <a:txBody>
                    <a:bodyPr/>
                    <a:lstStyle/>
                    <a:p>
                      <a:pPr algn="ctr"/>
                      <a:r>
                        <a:rPr lang="en-PH" dirty="0" smtClean="0"/>
                        <a:t>Response</a:t>
                      </a:r>
                      <a:endParaRPr lang="en-PH" dirty="0"/>
                    </a:p>
                  </a:txBody>
                  <a:tcPr/>
                </a:tc>
                <a:tc>
                  <a:txBody>
                    <a:bodyPr/>
                    <a:lstStyle/>
                    <a:p>
                      <a:pPr algn="ctr"/>
                      <a:r>
                        <a:rPr lang="en-PH" dirty="0" smtClean="0"/>
                        <a:t>Destination</a:t>
                      </a:r>
                      <a:endParaRPr lang="en-PH" dirty="0"/>
                    </a:p>
                  </a:txBody>
                  <a:tcPr/>
                </a:tc>
              </a:tr>
              <a:tr h="370840">
                <a:tc>
                  <a:txBody>
                    <a:bodyPr/>
                    <a:lstStyle/>
                    <a:p>
                      <a:pPr algn="l"/>
                      <a:r>
                        <a:rPr lang="en-PH" sz="1400" dirty="0" smtClean="0"/>
                        <a:t>Citizen</a:t>
                      </a:r>
                      <a:r>
                        <a:rPr lang="en-PH" sz="1400" baseline="0" dirty="0" smtClean="0"/>
                        <a:t> checks for the services available</a:t>
                      </a:r>
                      <a:endParaRPr lang="en-PH" sz="1400" dirty="0"/>
                    </a:p>
                  </a:txBody>
                  <a:tcPr/>
                </a:tc>
                <a:tc>
                  <a:txBody>
                    <a:bodyPr/>
                    <a:lstStyle/>
                    <a:p>
                      <a:pPr algn="l"/>
                      <a:r>
                        <a:rPr lang="en-PH" sz="1400" dirty="0" smtClean="0"/>
                        <a:t>Check Service</a:t>
                      </a:r>
                      <a:endParaRPr lang="en-PH" sz="1400" dirty="0"/>
                    </a:p>
                  </a:txBody>
                  <a:tcPr/>
                </a:tc>
                <a:tc>
                  <a:txBody>
                    <a:bodyPr/>
                    <a:lstStyle/>
                    <a:p>
                      <a:pPr algn="l"/>
                      <a:r>
                        <a:rPr lang="en-PH" sz="1400" dirty="0" smtClean="0"/>
                        <a:t>Barangay Citizen</a:t>
                      </a:r>
                      <a:endParaRPr lang="en-PH" sz="1400" dirty="0"/>
                    </a:p>
                  </a:txBody>
                  <a:tcPr/>
                </a:tc>
                <a:tc>
                  <a:txBody>
                    <a:bodyPr/>
                    <a:lstStyle/>
                    <a:p>
                      <a:pPr algn="l"/>
                      <a:r>
                        <a:rPr lang="en-PH" sz="1400" dirty="0" smtClean="0"/>
                        <a:t>Show details</a:t>
                      </a:r>
                      <a:endParaRPr lang="en-PH" sz="1400" dirty="0"/>
                    </a:p>
                  </a:txBody>
                  <a:tcPr/>
                </a:tc>
                <a:tc>
                  <a:txBody>
                    <a:bodyPr/>
                    <a:lstStyle/>
                    <a:p>
                      <a:pPr algn="l"/>
                      <a:r>
                        <a:rPr lang="en-PH" sz="1400" dirty="0" smtClean="0"/>
                        <a:t>More</a:t>
                      </a:r>
                      <a:r>
                        <a:rPr lang="en-PH" sz="1400" baseline="0" dirty="0" smtClean="0"/>
                        <a:t> details about the service</a:t>
                      </a:r>
                      <a:endParaRPr lang="en-PH" sz="1400" dirty="0"/>
                    </a:p>
                  </a:txBody>
                  <a:tcPr/>
                </a:tc>
                <a:tc>
                  <a:txBody>
                    <a:bodyPr/>
                    <a:lstStyle/>
                    <a:p>
                      <a:pPr algn="l"/>
                      <a:r>
                        <a:rPr lang="en-PH" sz="1400" dirty="0" smtClean="0"/>
                        <a:t>Barangay Citizen</a:t>
                      </a:r>
                      <a:endParaRPr lang="en-PH" sz="1400" dirty="0"/>
                    </a:p>
                  </a:txBody>
                  <a:tcPr/>
                </a:tc>
              </a:tr>
              <a:tr h="370840">
                <a:tc>
                  <a:txBody>
                    <a:bodyPr/>
                    <a:lstStyle/>
                    <a:p>
                      <a:pPr algn="l"/>
                      <a:r>
                        <a:rPr lang="en-PH" sz="1400" dirty="0" smtClean="0"/>
                        <a:t>Citizen chooses the service</a:t>
                      </a:r>
                      <a:r>
                        <a:rPr lang="en-PH" sz="1400" baseline="0" dirty="0" smtClean="0"/>
                        <a:t> available</a:t>
                      </a:r>
                      <a:endParaRPr lang="en-PH" sz="1400" dirty="0"/>
                    </a:p>
                  </a:txBody>
                  <a:tcPr/>
                </a:tc>
                <a:tc>
                  <a:txBody>
                    <a:bodyPr/>
                    <a:lstStyle/>
                    <a:p>
                      <a:pPr algn="l"/>
                      <a:r>
                        <a:rPr lang="en-PH" sz="1400" dirty="0" smtClean="0"/>
                        <a:t>Select</a:t>
                      </a:r>
                      <a:r>
                        <a:rPr lang="en-PH" sz="1400" baseline="0" dirty="0" smtClean="0"/>
                        <a:t> Service</a:t>
                      </a:r>
                      <a:endParaRPr lang="en-PH" sz="1400" dirty="0"/>
                    </a:p>
                  </a:txBody>
                  <a:tcPr/>
                </a:tc>
                <a:tc>
                  <a:txBody>
                    <a:bodyPr/>
                    <a:lstStyle/>
                    <a:p>
                      <a:pPr algn="l"/>
                      <a:r>
                        <a:rPr lang="en-PH" sz="1400" dirty="0" smtClean="0"/>
                        <a:t>Barangay</a:t>
                      </a:r>
                      <a:r>
                        <a:rPr lang="en-PH" sz="1400" baseline="0" dirty="0" smtClean="0"/>
                        <a:t> Citizen</a:t>
                      </a:r>
                      <a:endParaRPr lang="en-PH" sz="1400" dirty="0"/>
                    </a:p>
                  </a:txBody>
                  <a:tcPr/>
                </a:tc>
                <a:tc>
                  <a:txBody>
                    <a:bodyPr/>
                    <a:lstStyle/>
                    <a:p>
                      <a:pPr algn="l"/>
                      <a:r>
                        <a:rPr lang="en-PH" sz="1400" dirty="0" smtClean="0"/>
                        <a:t>Select</a:t>
                      </a:r>
                      <a:r>
                        <a:rPr lang="en-PH" sz="1400" baseline="0" dirty="0" smtClean="0"/>
                        <a:t> Service</a:t>
                      </a:r>
                      <a:endParaRPr lang="en-PH"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sz="1400" dirty="0" smtClean="0"/>
                        <a:t>The</a:t>
                      </a:r>
                      <a:r>
                        <a:rPr lang="en-PH" sz="1400" baseline="0" dirty="0" smtClean="0"/>
                        <a:t> service will automatically link to the barangay and report to health center</a:t>
                      </a:r>
                      <a:endParaRPr lang="en-PH" sz="1400" dirty="0" smtClean="0"/>
                    </a:p>
                  </a:txBody>
                  <a:tcPr/>
                </a:tc>
                <a:tc>
                  <a:txBody>
                    <a:bodyPr/>
                    <a:lstStyle/>
                    <a:p>
                      <a:pPr algn="l"/>
                      <a:r>
                        <a:rPr lang="en-PH" sz="1400" dirty="0" smtClean="0"/>
                        <a:t>Barangay Office</a:t>
                      </a:r>
                      <a:endParaRPr lang="en-PH" sz="1400" dirty="0"/>
                    </a:p>
                  </a:txBody>
                  <a:tcPr/>
                </a:tc>
              </a:tr>
              <a:tr h="370840">
                <a:tc>
                  <a:txBody>
                    <a:bodyPr/>
                    <a:lstStyle/>
                    <a:p>
                      <a:pPr algn="l"/>
                      <a:r>
                        <a:rPr lang="en-PH" sz="1400" dirty="0" smtClean="0"/>
                        <a:t>Citizen updates</a:t>
                      </a:r>
                      <a:r>
                        <a:rPr lang="en-PH" sz="1400" baseline="0" dirty="0" smtClean="0"/>
                        <a:t> the service</a:t>
                      </a:r>
                      <a:endParaRPr lang="en-PH" sz="1400" dirty="0"/>
                    </a:p>
                  </a:txBody>
                  <a:tcPr/>
                </a:tc>
                <a:tc>
                  <a:txBody>
                    <a:bodyPr/>
                    <a:lstStyle/>
                    <a:p>
                      <a:pPr algn="l"/>
                      <a:r>
                        <a:rPr lang="en-PH" sz="1400" dirty="0" smtClean="0"/>
                        <a:t>Service</a:t>
                      </a:r>
                      <a:r>
                        <a:rPr lang="en-PH" sz="1400" baseline="0" dirty="0" smtClean="0"/>
                        <a:t> Change</a:t>
                      </a:r>
                      <a:endParaRPr lang="en-PH" sz="1400" dirty="0"/>
                    </a:p>
                  </a:txBody>
                  <a:tcPr/>
                </a:tc>
                <a:tc>
                  <a:txBody>
                    <a:bodyPr/>
                    <a:lstStyle/>
                    <a:p>
                      <a:pPr algn="l"/>
                      <a:r>
                        <a:rPr lang="en-PH" sz="1400" baseline="0" dirty="0" smtClean="0"/>
                        <a:t>Barangay Citizen</a:t>
                      </a:r>
                      <a:endParaRPr lang="en-PH" sz="1400" dirty="0"/>
                    </a:p>
                  </a:txBody>
                  <a:tcPr/>
                </a:tc>
                <a:tc>
                  <a:txBody>
                    <a:bodyPr/>
                    <a:lstStyle/>
                    <a:p>
                      <a:pPr algn="l"/>
                      <a:r>
                        <a:rPr lang="en-PH" sz="1400" dirty="0" smtClean="0"/>
                        <a:t>Update Service</a:t>
                      </a:r>
                      <a:endParaRPr lang="en-PH"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sz="1400" dirty="0" smtClean="0"/>
                        <a:t>The service will automatically update to barangay</a:t>
                      </a:r>
                      <a:r>
                        <a:rPr lang="en-PH" sz="1400" baseline="0" dirty="0" smtClean="0"/>
                        <a:t> office and report to health center</a:t>
                      </a:r>
                      <a:endParaRPr lang="en-PH" sz="1400" dirty="0" smtClean="0"/>
                    </a:p>
                  </a:txBody>
                  <a:tcPr/>
                </a:tc>
                <a:tc>
                  <a:txBody>
                    <a:bodyPr/>
                    <a:lstStyle/>
                    <a:p>
                      <a:pPr algn="l"/>
                      <a:r>
                        <a:rPr lang="en-PH" sz="1400" dirty="0" smtClean="0"/>
                        <a:t>Barangay office</a:t>
                      </a:r>
                    </a:p>
                    <a:p>
                      <a:pPr algn="l"/>
                      <a:endParaRPr lang="en-PH" sz="1400" dirty="0" smtClean="0"/>
                    </a:p>
                    <a:p>
                      <a:pPr algn="l"/>
                      <a:r>
                        <a:rPr lang="en-PH" sz="1400" dirty="0" smtClean="0"/>
                        <a:t>Health Center</a:t>
                      </a:r>
                    </a:p>
                    <a:p>
                      <a:pPr algn="l"/>
                      <a:endParaRPr lang="en-PH" sz="1400" dirty="0"/>
                    </a:p>
                  </a:txBody>
                  <a:tcPr/>
                </a:tc>
              </a:tr>
              <a:tr h="370840">
                <a:tc>
                  <a:txBody>
                    <a:bodyPr/>
                    <a:lstStyle/>
                    <a:p>
                      <a:pPr algn="l"/>
                      <a:endParaRPr lang="en-PH" sz="1400" dirty="0"/>
                    </a:p>
                  </a:txBody>
                  <a:tcPr/>
                </a:tc>
                <a:tc>
                  <a:txBody>
                    <a:bodyPr/>
                    <a:lstStyle/>
                    <a:p>
                      <a:pPr algn="l"/>
                      <a:endParaRPr lang="en-PH" sz="1400" dirty="0"/>
                    </a:p>
                  </a:txBody>
                  <a:tcPr/>
                </a:tc>
                <a:tc>
                  <a:txBody>
                    <a:bodyPr/>
                    <a:lstStyle/>
                    <a:p>
                      <a:pPr algn="l"/>
                      <a:endParaRPr lang="en-PH" sz="1400" dirty="0"/>
                    </a:p>
                  </a:txBody>
                  <a:tcPr/>
                </a:tc>
                <a:tc>
                  <a:txBody>
                    <a:bodyPr/>
                    <a:lstStyle/>
                    <a:p>
                      <a:pPr algn="l"/>
                      <a:endParaRPr lang="en-PH" sz="1400" dirty="0"/>
                    </a:p>
                  </a:txBody>
                  <a:tcPr/>
                </a:tc>
                <a:tc>
                  <a:txBody>
                    <a:bodyPr/>
                    <a:lstStyle/>
                    <a:p>
                      <a:pPr algn="l"/>
                      <a:endParaRPr lang="en-PH" sz="1400" dirty="0"/>
                    </a:p>
                  </a:txBody>
                  <a:tcPr/>
                </a:tc>
                <a:tc>
                  <a:txBody>
                    <a:bodyPr/>
                    <a:lstStyle/>
                    <a:p>
                      <a:pPr algn="l"/>
                      <a:endParaRPr lang="en-PH" sz="1400" dirty="0"/>
                    </a:p>
                  </a:txBody>
                  <a:tcPr/>
                </a:tc>
              </a:tr>
              <a:tr h="370840">
                <a:tc>
                  <a:txBody>
                    <a:bodyPr/>
                    <a:lstStyle/>
                    <a:p>
                      <a:pPr algn="l"/>
                      <a:r>
                        <a:rPr lang="en-PH" sz="1400" dirty="0" smtClean="0"/>
                        <a:t>Citizen</a:t>
                      </a:r>
                      <a:r>
                        <a:rPr lang="en-PH" sz="1400" baseline="0" dirty="0" smtClean="0"/>
                        <a:t> checks for the tips about health maintenance</a:t>
                      </a:r>
                      <a:endParaRPr lang="en-PH" sz="1400" dirty="0"/>
                    </a:p>
                  </a:txBody>
                  <a:tcPr/>
                </a:tc>
                <a:tc>
                  <a:txBody>
                    <a:bodyPr/>
                    <a:lstStyle/>
                    <a:p>
                      <a:pPr algn="l"/>
                      <a:r>
                        <a:rPr lang="en-PH" sz="1400" dirty="0" smtClean="0"/>
                        <a:t>Check Tips</a:t>
                      </a:r>
                      <a:endParaRPr lang="en-PH" sz="1400" dirty="0"/>
                    </a:p>
                  </a:txBody>
                  <a:tcPr/>
                </a:tc>
                <a:tc>
                  <a:txBody>
                    <a:bodyPr/>
                    <a:lstStyle/>
                    <a:p>
                      <a:pPr algn="l"/>
                      <a:r>
                        <a:rPr lang="en-PH" sz="1400" dirty="0" smtClean="0"/>
                        <a:t>Barangay</a:t>
                      </a:r>
                      <a:r>
                        <a:rPr lang="en-PH" sz="1400" baseline="0" dirty="0" smtClean="0"/>
                        <a:t> Citizen</a:t>
                      </a:r>
                      <a:endParaRPr lang="en-PH" sz="1400" dirty="0"/>
                    </a:p>
                  </a:txBody>
                  <a:tcPr/>
                </a:tc>
                <a:tc>
                  <a:txBody>
                    <a:bodyPr/>
                    <a:lstStyle/>
                    <a:p>
                      <a:pPr algn="l"/>
                      <a:r>
                        <a:rPr lang="en-PH" sz="1400" dirty="0" smtClean="0"/>
                        <a:t>Show Details</a:t>
                      </a:r>
                      <a:endParaRPr lang="en-PH" sz="1400" dirty="0"/>
                    </a:p>
                  </a:txBody>
                  <a:tcPr/>
                </a:tc>
                <a:tc>
                  <a:txBody>
                    <a:bodyPr/>
                    <a:lstStyle/>
                    <a:p>
                      <a:pPr algn="l"/>
                      <a:r>
                        <a:rPr lang="en-PH" sz="1400" dirty="0" smtClean="0"/>
                        <a:t>More</a:t>
                      </a:r>
                      <a:r>
                        <a:rPr lang="en-PH" sz="1400" baseline="0" dirty="0" smtClean="0"/>
                        <a:t> Details</a:t>
                      </a:r>
                      <a:endParaRPr lang="en-PH" sz="1400" dirty="0"/>
                    </a:p>
                  </a:txBody>
                  <a:tcPr/>
                </a:tc>
                <a:tc>
                  <a:txBody>
                    <a:bodyPr/>
                    <a:lstStyle/>
                    <a:p>
                      <a:pPr algn="l"/>
                      <a:r>
                        <a:rPr lang="en-PH" sz="1400" dirty="0" smtClean="0"/>
                        <a:t>Barangay Citizen</a:t>
                      </a:r>
                      <a:endParaRPr lang="en-PH" sz="1400" dirty="0"/>
                    </a:p>
                  </a:txBody>
                  <a:tcPr/>
                </a:tc>
              </a:tr>
            </a:tbl>
          </a:graphicData>
        </a:graphic>
      </p:graphicFrame>
      <p:sp>
        <p:nvSpPr>
          <p:cNvPr id="7" name="Rectangle 6"/>
          <p:cNvSpPr/>
          <p:nvPr/>
        </p:nvSpPr>
        <p:spPr>
          <a:xfrm>
            <a:off x="116133" y="179161"/>
            <a:ext cx="3028650" cy="369332"/>
          </a:xfrm>
          <a:prstGeom prst="rect">
            <a:avLst/>
          </a:prstGeom>
        </p:spPr>
        <p:txBody>
          <a:bodyPr wrap="none">
            <a:spAutoFit/>
          </a:bodyPr>
          <a:lstStyle/>
          <a:p>
            <a:r>
              <a:rPr lang="en-PH" dirty="0" smtClean="0"/>
              <a:t>Information/Health/Education</a:t>
            </a:r>
            <a:endParaRPr lang="en-PH" dirty="0"/>
          </a:p>
        </p:txBody>
      </p:sp>
    </p:spTree>
    <p:extLst>
      <p:ext uri="{BB962C8B-B14F-4D97-AF65-F5344CB8AC3E}">
        <p14:creationId xmlns:p14="http://schemas.microsoft.com/office/powerpoint/2010/main" val="3045522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91103799"/>
              </p:ext>
            </p:extLst>
          </p:nvPr>
        </p:nvGraphicFramePr>
        <p:xfrm>
          <a:off x="593501" y="592427"/>
          <a:ext cx="11037192" cy="4213754"/>
        </p:xfrm>
        <a:graphic>
          <a:graphicData uri="http://schemas.openxmlformats.org/drawingml/2006/table">
            <a:tbl>
              <a:tblPr firstRow="1" bandRow="1">
                <a:tableStyleId>{5C22544A-7EE6-4342-B048-85BDC9FD1C3A}</a:tableStyleId>
              </a:tblPr>
              <a:tblGrid>
                <a:gridCol w="1839532"/>
                <a:gridCol w="1839532"/>
                <a:gridCol w="1839532"/>
                <a:gridCol w="1839532"/>
                <a:gridCol w="1839532"/>
                <a:gridCol w="1839532"/>
              </a:tblGrid>
              <a:tr h="128789">
                <a:tc>
                  <a:txBody>
                    <a:bodyPr/>
                    <a:lstStyle/>
                    <a:p>
                      <a:pPr algn="ctr"/>
                      <a:r>
                        <a:rPr lang="en-PH" dirty="0" smtClean="0"/>
                        <a:t>Event</a:t>
                      </a:r>
                      <a:endParaRPr lang="en-PH" dirty="0"/>
                    </a:p>
                  </a:txBody>
                  <a:tcPr/>
                </a:tc>
                <a:tc>
                  <a:txBody>
                    <a:bodyPr/>
                    <a:lstStyle/>
                    <a:p>
                      <a:pPr algn="ctr"/>
                      <a:r>
                        <a:rPr lang="en-PH" dirty="0" smtClean="0"/>
                        <a:t>Trigger</a:t>
                      </a:r>
                      <a:endParaRPr lang="en-PH" dirty="0"/>
                    </a:p>
                  </a:txBody>
                  <a:tcPr/>
                </a:tc>
                <a:tc>
                  <a:txBody>
                    <a:bodyPr/>
                    <a:lstStyle/>
                    <a:p>
                      <a:pPr algn="ctr"/>
                      <a:r>
                        <a:rPr lang="en-PH" dirty="0" smtClean="0"/>
                        <a:t>Source</a:t>
                      </a:r>
                      <a:endParaRPr lang="en-PH" dirty="0"/>
                    </a:p>
                  </a:txBody>
                  <a:tcPr/>
                </a:tc>
                <a:tc>
                  <a:txBody>
                    <a:bodyPr/>
                    <a:lstStyle/>
                    <a:p>
                      <a:pPr algn="ctr"/>
                      <a:r>
                        <a:rPr lang="en-PH" dirty="0" smtClean="0"/>
                        <a:t>Use Case</a:t>
                      </a:r>
                      <a:endParaRPr lang="en-PH" dirty="0"/>
                    </a:p>
                  </a:txBody>
                  <a:tcPr/>
                </a:tc>
                <a:tc>
                  <a:txBody>
                    <a:bodyPr/>
                    <a:lstStyle/>
                    <a:p>
                      <a:pPr algn="ctr"/>
                      <a:r>
                        <a:rPr lang="en-PH" dirty="0" smtClean="0"/>
                        <a:t>Response</a:t>
                      </a:r>
                      <a:endParaRPr lang="en-PH" dirty="0"/>
                    </a:p>
                  </a:txBody>
                  <a:tcPr/>
                </a:tc>
                <a:tc>
                  <a:txBody>
                    <a:bodyPr/>
                    <a:lstStyle/>
                    <a:p>
                      <a:pPr algn="ctr"/>
                      <a:r>
                        <a:rPr lang="en-PH" dirty="0" smtClean="0"/>
                        <a:t>Destination</a:t>
                      </a:r>
                      <a:endParaRPr lang="en-PH" dirty="0"/>
                    </a:p>
                  </a:txBody>
                  <a:tcPr/>
                </a:tc>
              </a:tr>
              <a:tr h="370840">
                <a:tc>
                  <a:txBody>
                    <a:bodyPr/>
                    <a:lstStyle/>
                    <a:p>
                      <a:r>
                        <a:rPr lang="en-PH" sz="1400" dirty="0" smtClean="0"/>
                        <a:t>Citizen</a:t>
                      </a:r>
                      <a:r>
                        <a:rPr lang="en-PH" sz="1400" baseline="0" dirty="0" smtClean="0"/>
                        <a:t> wants to register to the barangay</a:t>
                      </a:r>
                      <a:endParaRPr lang="en-PH" sz="1400" dirty="0"/>
                    </a:p>
                  </a:txBody>
                  <a:tcPr/>
                </a:tc>
                <a:tc>
                  <a:txBody>
                    <a:bodyPr/>
                    <a:lstStyle/>
                    <a:p>
                      <a:r>
                        <a:rPr lang="en-PH" sz="1400" dirty="0" smtClean="0"/>
                        <a:t>Register</a:t>
                      </a:r>
                      <a:r>
                        <a:rPr lang="en-PH" sz="1400" baseline="0" dirty="0" smtClean="0"/>
                        <a:t> </a:t>
                      </a:r>
                      <a:endParaRPr lang="en-PH" sz="1400" dirty="0"/>
                    </a:p>
                  </a:txBody>
                  <a:tcPr/>
                </a:tc>
                <a:tc>
                  <a:txBody>
                    <a:bodyPr/>
                    <a:lstStyle/>
                    <a:p>
                      <a:r>
                        <a:rPr lang="en-PH" sz="1400" dirty="0" smtClean="0"/>
                        <a:t>Barangay</a:t>
                      </a:r>
                      <a:r>
                        <a:rPr lang="en-PH" sz="1400" baseline="0" dirty="0" smtClean="0"/>
                        <a:t> Citizen</a:t>
                      </a:r>
                      <a:endParaRPr lang="en-PH" sz="1400" dirty="0"/>
                    </a:p>
                  </a:txBody>
                  <a:tcPr/>
                </a:tc>
                <a:tc>
                  <a:txBody>
                    <a:bodyPr/>
                    <a:lstStyle/>
                    <a:p>
                      <a:r>
                        <a:rPr lang="en-PH" sz="1400" dirty="0" smtClean="0"/>
                        <a:t>Get Application</a:t>
                      </a:r>
                      <a:r>
                        <a:rPr lang="en-PH" sz="1400" baseline="0" dirty="0" smtClean="0"/>
                        <a:t> form</a:t>
                      </a:r>
                      <a:endParaRPr lang="en-PH" sz="1400" dirty="0"/>
                    </a:p>
                  </a:txBody>
                  <a:tcPr/>
                </a:tc>
                <a:tc>
                  <a:txBody>
                    <a:bodyPr/>
                    <a:lstStyle/>
                    <a:p>
                      <a:pPr algn="l"/>
                      <a:r>
                        <a:rPr lang="en-PH" sz="1400" dirty="0" smtClean="0"/>
                        <a:t>Display</a:t>
                      </a:r>
                      <a:r>
                        <a:rPr lang="en-PH" sz="1400" baseline="0" dirty="0" smtClean="0"/>
                        <a:t> application form</a:t>
                      </a:r>
                      <a:endParaRPr lang="en-PH" sz="1400" dirty="0"/>
                    </a:p>
                  </a:txBody>
                  <a:tcPr/>
                </a:tc>
                <a:tc>
                  <a:txBody>
                    <a:bodyPr/>
                    <a:lstStyle/>
                    <a:p>
                      <a:pPr algn="l"/>
                      <a:r>
                        <a:rPr lang="en-PH" sz="1400" dirty="0" smtClean="0"/>
                        <a:t>Barangay Citizen</a:t>
                      </a:r>
                      <a:endParaRPr lang="en-PH" sz="1400" dirty="0"/>
                    </a:p>
                  </a:txBody>
                  <a:tcPr/>
                </a:tc>
              </a:tr>
              <a:tr h="370840">
                <a:tc>
                  <a:txBody>
                    <a:bodyPr/>
                    <a:lstStyle/>
                    <a:p>
                      <a:pPr algn="l"/>
                      <a:r>
                        <a:rPr lang="en-PH" sz="1400" dirty="0" smtClean="0"/>
                        <a:t>Citizen</a:t>
                      </a:r>
                      <a:r>
                        <a:rPr lang="en-PH" sz="1400" baseline="0" dirty="0" smtClean="0"/>
                        <a:t> requests for documents</a:t>
                      </a:r>
                      <a:endParaRPr lang="en-PH" sz="1400" dirty="0"/>
                    </a:p>
                  </a:txBody>
                  <a:tcPr/>
                </a:tc>
                <a:tc>
                  <a:txBody>
                    <a:bodyPr/>
                    <a:lstStyle/>
                    <a:p>
                      <a:pPr algn="l"/>
                      <a:r>
                        <a:rPr lang="en-PH" sz="1400" dirty="0" smtClean="0"/>
                        <a:t>Request document</a:t>
                      </a:r>
                      <a:endParaRPr lang="en-PH" sz="1400" dirty="0"/>
                    </a:p>
                  </a:txBody>
                  <a:tcPr/>
                </a:tc>
                <a:tc>
                  <a:txBody>
                    <a:bodyPr/>
                    <a:lstStyle/>
                    <a:p>
                      <a:pPr algn="l"/>
                      <a:r>
                        <a:rPr lang="en-PH" sz="1400" dirty="0" smtClean="0"/>
                        <a:t>Barangay</a:t>
                      </a:r>
                      <a:r>
                        <a:rPr lang="en-PH" sz="1400" baseline="0" dirty="0" smtClean="0"/>
                        <a:t> Citizen</a:t>
                      </a:r>
                      <a:endParaRPr lang="en-PH" sz="1400" dirty="0"/>
                    </a:p>
                  </a:txBody>
                  <a:tcPr/>
                </a:tc>
                <a:tc>
                  <a:txBody>
                    <a:bodyPr/>
                    <a:lstStyle/>
                    <a:p>
                      <a:pPr algn="l"/>
                      <a:r>
                        <a:rPr lang="en-PH" sz="1400" dirty="0" smtClean="0"/>
                        <a:t>Get information</a:t>
                      </a:r>
                      <a:r>
                        <a:rPr lang="en-PH" sz="1400" baseline="0" dirty="0" smtClean="0"/>
                        <a:t> of citizen</a:t>
                      </a:r>
                      <a:endParaRPr lang="en-PH" sz="1400" dirty="0"/>
                    </a:p>
                  </a:txBody>
                  <a:tcPr/>
                </a:tc>
                <a:tc>
                  <a:txBody>
                    <a:bodyPr/>
                    <a:lstStyle/>
                    <a:p>
                      <a:pPr algn="l"/>
                      <a:r>
                        <a:rPr lang="en-PH" sz="1400" dirty="0" smtClean="0"/>
                        <a:t>Display</a:t>
                      </a:r>
                      <a:r>
                        <a:rPr lang="en-PH" sz="1400" baseline="0" dirty="0" smtClean="0"/>
                        <a:t> sample document</a:t>
                      </a:r>
                      <a:endParaRPr lang="en-PH" sz="1400" dirty="0"/>
                    </a:p>
                  </a:txBody>
                  <a:tcPr/>
                </a:tc>
                <a:tc>
                  <a:txBody>
                    <a:bodyPr/>
                    <a:lstStyle/>
                    <a:p>
                      <a:pPr algn="l"/>
                      <a:r>
                        <a:rPr lang="en-PH" sz="1400" dirty="0" smtClean="0"/>
                        <a:t>Barangay Citizen</a:t>
                      </a:r>
                      <a:endParaRPr lang="en-PH" sz="1400" dirty="0"/>
                    </a:p>
                  </a:txBody>
                  <a:tcPr/>
                </a:tc>
              </a:tr>
              <a:tr h="136088">
                <a:tc>
                  <a:txBody>
                    <a:bodyPr/>
                    <a:lstStyle/>
                    <a:p>
                      <a:pPr algn="l"/>
                      <a:r>
                        <a:rPr lang="en-PH" sz="1400" dirty="0" smtClean="0"/>
                        <a:t>Barangay</a:t>
                      </a:r>
                      <a:r>
                        <a:rPr lang="en-PH" sz="1400" baseline="0" dirty="0" smtClean="0"/>
                        <a:t> Citizen will check the current balance of the citizen</a:t>
                      </a:r>
                      <a:endParaRPr lang="en-PH" sz="1400" dirty="0"/>
                    </a:p>
                  </a:txBody>
                  <a:tcPr/>
                </a:tc>
                <a:tc>
                  <a:txBody>
                    <a:bodyPr/>
                    <a:lstStyle/>
                    <a:p>
                      <a:pPr algn="l"/>
                      <a:r>
                        <a:rPr lang="en-PH" sz="1400" dirty="0" smtClean="0"/>
                        <a:t>Check</a:t>
                      </a:r>
                      <a:r>
                        <a:rPr lang="en-PH" sz="1400" baseline="0" dirty="0" smtClean="0"/>
                        <a:t> Balance</a:t>
                      </a:r>
                      <a:endParaRPr lang="en-PH" sz="1400" dirty="0"/>
                    </a:p>
                  </a:txBody>
                  <a:tcPr/>
                </a:tc>
                <a:tc>
                  <a:txBody>
                    <a:bodyPr/>
                    <a:lstStyle/>
                    <a:p>
                      <a:pPr algn="l"/>
                      <a:r>
                        <a:rPr lang="en-PH" sz="1400" dirty="0" smtClean="0"/>
                        <a:t>Barangay Official</a:t>
                      </a:r>
                      <a:r>
                        <a:rPr lang="en-PH" sz="1400" baseline="0" dirty="0" smtClean="0"/>
                        <a:t> </a:t>
                      </a:r>
                      <a:endParaRPr lang="en-PH" sz="1400" dirty="0"/>
                    </a:p>
                  </a:txBody>
                  <a:tcPr/>
                </a:tc>
                <a:tc>
                  <a:txBody>
                    <a:bodyPr/>
                    <a:lstStyle/>
                    <a:p>
                      <a:pPr algn="l"/>
                      <a:r>
                        <a:rPr lang="en-PH" sz="1400" dirty="0" smtClean="0"/>
                        <a:t>Get</a:t>
                      </a:r>
                      <a:r>
                        <a:rPr lang="en-PH" sz="1400" baseline="0" dirty="0" smtClean="0"/>
                        <a:t> information of the balance</a:t>
                      </a:r>
                      <a:endParaRPr lang="en-PH" sz="1400" dirty="0"/>
                    </a:p>
                  </a:txBody>
                  <a:tcPr/>
                </a:tc>
                <a:tc>
                  <a:txBody>
                    <a:bodyPr/>
                    <a:lstStyle/>
                    <a:p>
                      <a:pPr algn="l"/>
                      <a:r>
                        <a:rPr lang="en-PH" sz="1400" dirty="0" smtClean="0"/>
                        <a:t>Display</a:t>
                      </a:r>
                      <a:r>
                        <a:rPr lang="en-PH" sz="1400" baseline="0" dirty="0" smtClean="0"/>
                        <a:t> Balance </a:t>
                      </a:r>
                      <a:endParaRPr lang="en-PH" sz="1400" dirty="0"/>
                    </a:p>
                  </a:txBody>
                  <a:tcPr/>
                </a:tc>
                <a:tc>
                  <a:txBody>
                    <a:bodyPr/>
                    <a:lstStyle/>
                    <a:p>
                      <a:pPr algn="l"/>
                      <a:r>
                        <a:rPr lang="en-PH" sz="1400" dirty="0" smtClean="0"/>
                        <a:t>Barangay Citizen</a:t>
                      </a:r>
                      <a:endParaRPr lang="en-PH" sz="1400" dirty="0"/>
                    </a:p>
                  </a:txBody>
                  <a:tcPr/>
                </a:tc>
              </a:tr>
              <a:tr h="754274">
                <a:tc>
                  <a:txBody>
                    <a:bodyPr/>
                    <a:lstStyle/>
                    <a:p>
                      <a:pPr algn="l"/>
                      <a:r>
                        <a:rPr lang="en-PH" sz="1400" dirty="0" smtClean="0"/>
                        <a:t>Barangay officials</a:t>
                      </a:r>
                      <a:r>
                        <a:rPr lang="en-PH" sz="1400" baseline="0" dirty="0" smtClean="0"/>
                        <a:t> provide notice for the bulletin board</a:t>
                      </a:r>
                      <a:endParaRPr lang="en-PH" sz="1400" dirty="0"/>
                    </a:p>
                  </a:txBody>
                  <a:tcPr/>
                </a:tc>
                <a:tc>
                  <a:txBody>
                    <a:bodyPr/>
                    <a:lstStyle/>
                    <a:p>
                      <a:pPr algn="l"/>
                      <a:r>
                        <a:rPr lang="en-PH" sz="1400" dirty="0" smtClean="0"/>
                        <a:t>Update</a:t>
                      </a:r>
                      <a:r>
                        <a:rPr lang="en-PH" sz="1400" baseline="0" dirty="0" smtClean="0"/>
                        <a:t> Notice</a:t>
                      </a:r>
                      <a:endParaRPr lang="en-PH" sz="1400" dirty="0"/>
                    </a:p>
                  </a:txBody>
                  <a:tcPr/>
                </a:tc>
                <a:tc>
                  <a:txBody>
                    <a:bodyPr/>
                    <a:lstStyle/>
                    <a:p>
                      <a:pPr algn="l"/>
                      <a:r>
                        <a:rPr lang="en-PH" sz="1400" dirty="0" smtClean="0"/>
                        <a:t>Barangay</a:t>
                      </a:r>
                      <a:r>
                        <a:rPr lang="en-PH" sz="1400" baseline="0" dirty="0" smtClean="0"/>
                        <a:t> Officials</a:t>
                      </a:r>
                      <a:endParaRPr lang="en-PH" sz="1400" dirty="0"/>
                    </a:p>
                  </a:txBody>
                  <a:tcPr/>
                </a:tc>
                <a:tc>
                  <a:txBody>
                    <a:bodyPr/>
                    <a:lstStyle/>
                    <a:p>
                      <a:pPr algn="l"/>
                      <a:r>
                        <a:rPr lang="en-PH" sz="1400" dirty="0" smtClean="0"/>
                        <a:t>Look</a:t>
                      </a:r>
                      <a:r>
                        <a:rPr lang="en-PH" sz="1400" baseline="0" dirty="0" smtClean="0"/>
                        <a:t> for bulletin message</a:t>
                      </a:r>
                      <a:endParaRPr lang="en-PH" sz="1400" dirty="0"/>
                    </a:p>
                  </a:txBody>
                  <a:tcPr/>
                </a:tc>
                <a:tc>
                  <a:txBody>
                    <a:bodyPr/>
                    <a:lstStyle/>
                    <a:p>
                      <a:pPr algn="l"/>
                      <a:r>
                        <a:rPr lang="en-PH" sz="1400" dirty="0" smtClean="0"/>
                        <a:t>Display</a:t>
                      </a:r>
                      <a:r>
                        <a:rPr lang="en-PH" sz="1400" baseline="0" dirty="0" smtClean="0"/>
                        <a:t> text field</a:t>
                      </a:r>
                      <a:endParaRPr lang="en-PH" sz="1400" dirty="0"/>
                    </a:p>
                  </a:txBody>
                  <a:tcPr/>
                </a:tc>
                <a:tc>
                  <a:txBody>
                    <a:bodyPr/>
                    <a:lstStyle/>
                    <a:p>
                      <a:pPr algn="l"/>
                      <a:r>
                        <a:rPr lang="en-PH" sz="1400" dirty="0" smtClean="0"/>
                        <a:t>Barangay Citizen</a:t>
                      </a:r>
                      <a:endParaRPr lang="en-PH" sz="1400" dirty="0"/>
                    </a:p>
                  </a:txBody>
                  <a:tcPr/>
                </a:tc>
              </a:tr>
              <a:tr h="370840">
                <a:tc>
                  <a:txBody>
                    <a:bodyPr/>
                    <a:lstStyle/>
                    <a:p>
                      <a:pPr algn="l"/>
                      <a:endParaRPr lang="en-PH" sz="1400" dirty="0"/>
                    </a:p>
                  </a:txBody>
                  <a:tcPr/>
                </a:tc>
                <a:tc>
                  <a:txBody>
                    <a:bodyPr/>
                    <a:lstStyle/>
                    <a:p>
                      <a:pPr algn="l"/>
                      <a:endParaRPr lang="en-PH" sz="1400" dirty="0"/>
                    </a:p>
                  </a:txBody>
                  <a:tcPr/>
                </a:tc>
                <a:tc>
                  <a:txBody>
                    <a:bodyPr/>
                    <a:lstStyle/>
                    <a:p>
                      <a:pPr algn="l"/>
                      <a:endParaRPr lang="en-PH" sz="1400" dirty="0"/>
                    </a:p>
                  </a:txBody>
                  <a:tcPr/>
                </a:tc>
                <a:tc>
                  <a:txBody>
                    <a:bodyPr/>
                    <a:lstStyle/>
                    <a:p>
                      <a:pPr algn="l"/>
                      <a:endParaRPr lang="en-PH" sz="1400" dirty="0"/>
                    </a:p>
                  </a:txBody>
                  <a:tcPr/>
                </a:tc>
                <a:tc>
                  <a:txBody>
                    <a:bodyPr/>
                    <a:lstStyle/>
                    <a:p>
                      <a:pPr algn="l"/>
                      <a:endParaRPr lang="en-PH" sz="1400" dirty="0"/>
                    </a:p>
                  </a:txBody>
                  <a:tcPr/>
                </a:tc>
                <a:tc>
                  <a:txBody>
                    <a:bodyPr/>
                    <a:lstStyle/>
                    <a:p>
                      <a:pPr algn="l"/>
                      <a:endParaRPr lang="en-PH" sz="1400" dirty="0"/>
                    </a:p>
                  </a:txBody>
                  <a:tcPr/>
                </a:tc>
              </a:tr>
              <a:tr h="370840">
                <a:tc>
                  <a:txBody>
                    <a:bodyPr/>
                    <a:lstStyle/>
                    <a:p>
                      <a:pPr algn="l"/>
                      <a:endParaRPr lang="en-PH" sz="1400" dirty="0"/>
                    </a:p>
                  </a:txBody>
                  <a:tcPr/>
                </a:tc>
                <a:tc>
                  <a:txBody>
                    <a:bodyPr/>
                    <a:lstStyle/>
                    <a:p>
                      <a:pPr algn="l"/>
                      <a:endParaRPr lang="en-PH" sz="1400" dirty="0"/>
                    </a:p>
                  </a:txBody>
                  <a:tcPr/>
                </a:tc>
                <a:tc>
                  <a:txBody>
                    <a:bodyPr/>
                    <a:lstStyle/>
                    <a:p>
                      <a:pPr algn="l"/>
                      <a:endParaRPr lang="en-PH" sz="1400" dirty="0"/>
                    </a:p>
                  </a:txBody>
                  <a:tcPr/>
                </a:tc>
                <a:tc>
                  <a:txBody>
                    <a:bodyPr/>
                    <a:lstStyle/>
                    <a:p>
                      <a:pPr algn="l"/>
                      <a:endParaRPr lang="en-PH" sz="1400" dirty="0"/>
                    </a:p>
                  </a:txBody>
                  <a:tcPr/>
                </a:tc>
                <a:tc>
                  <a:txBody>
                    <a:bodyPr/>
                    <a:lstStyle/>
                    <a:p>
                      <a:pPr algn="l"/>
                      <a:endParaRPr lang="en-PH" sz="1400" dirty="0"/>
                    </a:p>
                  </a:txBody>
                  <a:tcPr/>
                </a:tc>
                <a:tc>
                  <a:txBody>
                    <a:bodyPr/>
                    <a:lstStyle/>
                    <a:p>
                      <a:pPr algn="l"/>
                      <a:endParaRPr lang="en-PH" sz="1400" dirty="0"/>
                    </a:p>
                  </a:txBody>
                  <a:tcPr/>
                </a:tc>
              </a:tr>
              <a:tr h="370840">
                <a:tc>
                  <a:txBody>
                    <a:bodyPr/>
                    <a:lstStyle/>
                    <a:p>
                      <a:pPr algn="l"/>
                      <a:endParaRPr lang="en-PH" sz="1400" dirty="0"/>
                    </a:p>
                  </a:txBody>
                  <a:tcPr/>
                </a:tc>
                <a:tc>
                  <a:txBody>
                    <a:bodyPr/>
                    <a:lstStyle/>
                    <a:p>
                      <a:pPr algn="l"/>
                      <a:endParaRPr lang="en-PH" sz="1400" dirty="0"/>
                    </a:p>
                  </a:txBody>
                  <a:tcPr/>
                </a:tc>
                <a:tc>
                  <a:txBody>
                    <a:bodyPr/>
                    <a:lstStyle/>
                    <a:p>
                      <a:pPr algn="l"/>
                      <a:endParaRPr lang="en-PH" sz="1400" dirty="0"/>
                    </a:p>
                  </a:txBody>
                  <a:tcPr/>
                </a:tc>
                <a:tc>
                  <a:txBody>
                    <a:bodyPr/>
                    <a:lstStyle/>
                    <a:p>
                      <a:pPr algn="l"/>
                      <a:endParaRPr lang="en-PH" sz="1400" dirty="0"/>
                    </a:p>
                  </a:txBody>
                  <a:tcPr/>
                </a:tc>
                <a:tc>
                  <a:txBody>
                    <a:bodyPr/>
                    <a:lstStyle/>
                    <a:p>
                      <a:pPr algn="l"/>
                      <a:endParaRPr lang="en-PH" sz="1400" dirty="0"/>
                    </a:p>
                  </a:txBody>
                  <a:tcPr/>
                </a:tc>
                <a:tc>
                  <a:txBody>
                    <a:bodyPr/>
                    <a:lstStyle/>
                    <a:p>
                      <a:pPr algn="l"/>
                      <a:endParaRPr lang="en-PH" sz="1400" dirty="0"/>
                    </a:p>
                  </a:txBody>
                  <a:tcPr/>
                </a:tc>
              </a:tr>
            </a:tbl>
          </a:graphicData>
        </a:graphic>
      </p:graphicFrame>
    </p:spTree>
    <p:extLst>
      <p:ext uri="{BB962C8B-B14F-4D97-AF65-F5344CB8AC3E}">
        <p14:creationId xmlns:p14="http://schemas.microsoft.com/office/powerpoint/2010/main" val="497012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38205288"/>
              </p:ext>
            </p:extLst>
          </p:nvPr>
        </p:nvGraphicFramePr>
        <p:xfrm>
          <a:off x="245771" y="485241"/>
          <a:ext cx="11667186" cy="5773453"/>
        </p:xfrm>
        <a:graphic>
          <a:graphicData uri="http://schemas.openxmlformats.org/drawingml/2006/table">
            <a:tbl>
              <a:tblPr firstRow="1" bandRow="1">
                <a:tableStyleId>{5C22544A-7EE6-4342-B048-85BDC9FD1C3A}</a:tableStyleId>
              </a:tblPr>
              <a:tblGrid>
                <a:gridCol w="1944531"/>
                <a:gridCol w="1944531"/>
                <a:gridCol w="1944531"/>
                <a:gridCol w="1944531"/>
                <a:gridCol w="1944531"/>
                <a:gridCol w="1944531"/>
              </a:tblGrid>
              <a:tr h="403401">
                <a:tc>
                  <a:txBody>
                    <a:bodyPr/>
                    <a:lstStyle/>
                    <a:p>
                      <a:pPr algn="ctr"/>
                      <a:r>
                        <a:rPr lang="en-PH" dirty="0" smtClean="0"/>
                        <a:t>Event</a:t>
                      </a:r>
                      <a:endParaRPr lang="en-PH" dirty="0"/>
                    </a:p>
                  </a:txBody>
                  <a:tcPr/>
                </a:tc>
                <a:tc>
                  <a:txBody>
                    <a:bodyPr/>
                    <a:lstStyle/>
                    <a:p>
                      <a:pPr algn="ctr"/>
                      <a:r>
                        <a:rPr lang="en-PH" dirty="0" smtClean="0"/>
                        <a:t>Trigger</a:t>
                      </a:r>
                      <a:endParaRPr lang="en-PH" dirty="0"/>
                    </a:p>
                  </a:txBody>
                  <a:tcPr/>
                </a:tc>
                <a:tc>
                  <a:txBody>
                    <a:bodyPr/>
                    <a:lstStyle/>
                    <a:p>
                      <a:pPr algn="ctr"/>
                      <a:r>
                        <a:rPr lang="en-PH" dirty="0" smtClean="0"/>
                        <a:t>Source</a:t>
                      </a:r>
                      <a:endParaRPr lang="en-PH" dirty="0"/>
                    </a:p>
                  </a:txBody>
                  <a:tcPr/>
                </a:tc>
                <a:tc>
                  <a:txBody>
                    <a:bodyPr/>
                    <a:lstStyle/>
                    <a:p>
                      <a:pPr algn="ctr"/>
                      <a:r>
                        <a:rPr lang="en-PH" dirty="0" smtClean="0"/>
                        <a:t>Use Case</a:t>
                      </a:r>
                      <a:endParaRPr lang="en-PH" dirty="0"/>
                    </a:p>
                  </a:txBody>
                  <a:tcPr/>
                </a:tc>
                <a:tc>
                  <a:txBody>
                    <a:bodyPr/>
                    <a:lstStyle/>
                    <a:p>
                      <a:pPr algn="ctr"/>
                      <a:r>
                        <a:rPr lang="en-PH" dirty="0" smtClean="0"/>
                        <a:t>Response</a:t>
                      </a:r>
                      <a:endParaRPr lang="en-PH" dirty="0"/>
                    </a:p>
                  </a:txBody>
                  <a:tcPr/>
                </a:tc>
                <a:tc>
                  <a:txBody>
                    <a:bodyPr/>
                    <a:lstStyle/>
                    <a:p>
                      <a:pPr algn="ctr"/>
                      <a:r>
                        <a:rPr lang="en-PH" dirty="0" smtClean="0"/>
                        <a:t>Destination</a:t>
                      </a:r>
                      <a:endParaRPr lang="en-PH" dirty="0"/>
                    </a:p>
                  </a:txBody>
                  <a:tcPr/>
                </a:tc>
              </a:tr>
              <a:tr h="882271">
                <a:tc>
                  <a:txBody>
                    <a:bodyPr/>
                    <a:lstStyle/>
                    <a:p>
                      <a:pPr algn="l"/>
                      <a:r>
                        <a:rPr lang="en-PH" sz="1400" dirty="0" smtClean="0"/>
                        <a:t>Citizen</a:t>
                      </a:r>
                      <a:r>
                        <a:rPr lang="en-PH" sz="1400" baseline="0" dirty="0" smtClean="0"/>
                        <a:t> checks for the services available</a:t>
                      </a:r>
                      <a:endParaRPr lang="en-PH" sz="1400" dirty="0"/>
                    </a:p>
                  </a:txBody>
                  <a:tcPr/>
                </a:tc>
                <a:tc>
                  <a:txBody>
                    <a:bodyPr/>
                    <a:lstStyle/>
                    <a:p>
                      <a:pPr algn="l"/>
                      <a:r>
                        <a:rPr lang="en-PH" sz="1400" dirty="0" smtClean="0"/>
                        <a:t>Check Service</a:t>
                      </a:r>
                      <a:endParaRPr lang="en-PH" sz="1400" dirty="0"/>
                    </a:p>
                  </a:txBody>
                  <a:tcPr/>
                </a:tc>
                <a:tc>
                  <a:txBody>
                    <a:bodyPr/>
                    <a:lstStyle/>
                    <a:p>
                      <a:pPr algn="l"/>
                      <a:r>
                        <a:rPr lang="en-PH" sz="1400" dirty="0" smtClean="0"/>
                        <a:t>Barangay Citizen</a:t>
                      </a:r>
                      <a:endParaRPr lang="en-PH" sz="1400" dirty="0"/>
                    </a:p>
                  </a:txBody>
                  <a:tcPr/>
                </a:tc>
                <a:tc>
                  <a:txBody>
                    <a:bodyPr/>
                    <a:lstStyle/>
                    <a:p>
                      <a:pPr algn="l"/>
                      <a:r>
                        <a:rPr lang="en-PH" sz="1400" dirty="0" smtClean="0"/>
                        <a:t>Show details</a:t>
                      </a:r>
                      <a:endParaRPr lang="en-PH" sz="1400" dirty="0"/>
                    </a:p>
                  </a:txBody>
                  <a:tcPr/>
                </a:tc>
                <a:tc>
                  <a:txBody>
                    <a:bodyPr/>
                    <a:lstStyle/>
                    <a:p>
                      <a:pPr algn="l"/>
                      <a:r>
                        <a:rPr lang="en-PH" sz="1400" dirty="0" smtClean="0"/>
                        <a:t>More</a:t>
                      </a:r>
                      <a:r>
                        <a:rPr lang="en-PH" sz="1400" baseline="0" dirty="0" smtClean="0"/>
                        <a:t> details about the service</a:t>
                      </a:r>
                      <a:endParaRPr lang="en-PH" sz="1400" dirty="0"/>
                    </a:p>
                  </a:txBody>
                  <a:tcPr/>
                </a:tc>
                <a:tc>
                  <a:txBody>
                    <a:bodyPr/>
                    <a:lstStyle/>
                    <a:p>
                      <a:pPr algn="l"/>
                      <a:r>
                        <a:rPr lang="en-PH" sz="1400" dirty="0" smtClean="0"/>
                        <a:t>Barangay Citizen</a:t>
                      </a:r>
                      <a:endParaRPr lang="en-PH" sz="1400" dirty="0"/>
                    </a:p>
                  </a:txBody>
                  <a:tcPr/>
                </a:tc>
              </a:tr>
              <a:tr h="1147177">
                <a:tc>
                  <a:txBody>
                    <a:bodyPr/>
                    <a:lstStyle/>
                    <a:p>
                      <a:pPr algn="l"/>
                      <a:r>
                        <a:rPr lang="en-PH" sz="1400" dirty="0" smtClean="0"/>
                        <a:t>Citizen chooses the service</a:t>
                      </a:r>
                      <a:r>
                        <a:rPr lang="en-PH" sz="1400" baseline="0" dirty="0" smtClean="0"/>
                        <a:t> available</a:t>
                      </a:r>
                      <a:endParaRPr lang="en-PH" sz="1400" dirty="0"/>
                    </a:p>
                  </a:txBody>
                  <a:tcPr/>
                </a:tc>
                <a:tc>
                  <a:txBody>
                    <a:bodyPr/>
                    <a:lstStyle/>
                    <a:p>
                      <a:pPr algn="l"/>
                      <a:r>
                        <a:rPr lang="en-PH" sz="1400" dirty="0" smtClean="0"/>
                        <a:t>Select</a:t>
                      </a:r>
                      <a:r>
                        <a:rPr lang="en-PH" sz="1400" baseline="0" dirty="0" smtClean="0"/>
                        <a:t> Service</a:t>
                      </a:r>
                      <a:endParaRPr lang="en-PH" sz="1400" dirty="0"/>
                    </a:p>
                  </a:txBody>
                  <a:tcPr/>
                </a:tc>
                <a:tc>
                  <a:txBody>
                    <a:bodyPr/>
                    <a:lstStyle/>
                    <a:p>
                      <a:pPr algn="l"/>
                      <a:r>
                        <a:rPr lang="en-PH" sz="1400" dirty="0" smtClean="0"/>
                        <a:t>Barangay</a:t>
                      </a:r>
                      <a:r>
                        <a:rPr lang="en-PH" sz="1400" baseline="0" dirty="0" smtClean="0"/>
                        <a:t> Citizen</a:t>
                      </a:r>
                      <a:endParaRPr lang="en-PH" sz="1400" dirty="0"/>
                    </a:p>
                  </a:txBody>
                  <a:tcPr/>
                </a:tc>
                <a:tc>
                  <a:txBody>
                    <a:bodyPr/>
                    <a:lstStyle/>
                    <a:p>
                      <a:pPr algn="l"/>
                      <a:r>
                        <a:rPr lang="en-PH" sz="1400" dirty="0" smtClean="0"/>
                        <a:t>Select</a:t>
                      </a:r>
                      <a:r>
                        <a:rPr lang="en-PH" sz="1400" baseline="0" dirty="0" smtClean="0"/>
                        <a:t> Service</a:t>
                      </a:r>
                      <a:endParaRPr lang="en-PH"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sz="1400" dirty="0" smtClean="0"/>
                        <a:t>The</a:t>
                      </a:r>
                      <a:r>
                        <a:rPr lang="en-PH" sz="1400" baseline="0" dirty="0" smtClean="0"/>
                        <a:t> service will automatically link to the barangay and report to health center</a:t>
                      </a:r>
                      <a:endParaRPr lang="en-PH" sz="1400" dirty="0" smtClean="0"/>
                    </a:p>
                  </a:txBody>
                  <a:tcPr/>
                </a:tc>
                <a:tc>
                  <a:txBody>
                    <a:bodyPr/>
                    <a:lstStyle/>
                    <a:p>
                      <a:pPr algn="l"/>
                      <a:r>
                        <a:rPr lang="en-PH" sz="1400" dirty="0" smtClean="0"/>
                        <a:t>Barangay Office</a:t>
                      </a:r>
                      <a:endParaRPr lang="en-PH" sz="1400" dirty="0"/>
                    </a:p>
                  </a:txBody>
                  <a:tcPr/>
                </a:tc>
              </a:tr>
              <a:tr h="658287">
                <a:tc>
                  <a:txBody>
                    <a:bodyPr/>
                    <a:lstStyle/>
                    <a:p>
                      <a:r>
                        <a:rPr lang="en-PH" sz="1400" dirty="0" smtClean="0"/>
                        <a:t>Citizen</a:t>
                      </a:r>
                      <a:r>
                        <a:rPr lang="en-PH" sz="1400" baseline="0" dirty="0" smtClean="0"/>
                        <a:t> wants to register to the barangay</a:t>
                      </a:r>
                      <a:endParaRPr lang="en-PH" sz="1400" dirty="0"/>
                    </a:p>
                  </a:txBody>
                  <a:tcPr/>
                </a:tc>
                <a:tc>
                  <a:txBody>
                    <a:bodyPr/>
                    <a:lstStyle/>
                    <a:p>
                      <a:r>
                        <a:rPr lang="en-PH" sz="1400" dirty="0" smtClean="0"/>
                        <a:t>Register</a:t>
                      </a:r>
                      <a:r>
                        <a:rPr lang="en-PH" sz="1400" baseline="0" dirty="0" smtClean="0"/>
                        <a:t> </a:t>
                      </a:r>
                      <a:endParaRPr lang="en-PH" sz="1400" dirty="0"/>
                    </a:p>
                  </a:txBody>
                  <a:tcPr/>
                </a:tc>
                <a:tc>
                  <a:txBody>
                    <a:bodyPr/>
                    <a:lstStyle/>
                    <a:p>
                      <a:r>
                        <a:rPr lang="en-PH" sz="1400" dirty="0" smtClean="0"/>
                        <a:t>Barangay</a:t>
                      </a:r>
                      <a:r>
                        <a:rPr lang="en-PH" sz="1400" baseline="0" dirty="0" smtClean="0"/>
                        <a:t> Citizen</a:t>
                      </a:r>
                      <a:endParaRPr lang="en-PH" sz="1400" dirty="0"/>
                    </a:p>
                  </a:txBody>
                  <a:tcPr/>
                </a:tc>
                <a:tc>
                  <a:txBody>
                    <a:bodyPr/>
                    <a:lstStyle/>
                    <a:p>
                      <a:r>
                        <a:rPr lang="en-PH" sz="1400" dirty="0" smtClean="0"/>
                        <a:t>Get Application</a:t>
                      </a:r>
                      <a:r>
                        <a:rPr lang="en-PH" sz="1400" baseline="0" dirty="0" smtClean="0"/>
                        <a:t> form</a:t>
                      </a:r>
                      <a:endParaRPr lang="en-PH" sz="1400" dirty="0"/>
                    </a:p>
                  </a:txBody>
                  <a:tcPr/>
                </a:tc>
                <a:tc>
                  <a:txBody>
                    <a:bodyPr/>
                    <a:lstStyle/>
                    <a:p>
                      <a:pPr algn="l"/>
                      <a:r>
                        <a:rPr lang="en-PH" sz="1400" dirty="0" smtClean="0"/>
                        <a:t>Display</a:t>
                      </a:r>
                      <a:r>
                        <a:rPr lang="en-PH" sz="1400" baseline="0" dirty="0" smtClean="0"/>
                        <a:t> application form</a:t>
                      </a:r>
                      <a:endParaRPr lang="en-PH" sz="1400" dirty="0"/>
                    </a:p>
                  </a:txBody>
                  <a:tcPr/>
                </a:tc>
                <a:tc>
                  <a:txBody>
                    <a:bodyPr/>
                    <a:lstStyle/>
                    <a:p>
                      <a:pPr algn="l"/>
                      <a:r>
                        <a:rPr lang="en-PH" sz="1400" dirty="0" smtClean="0"/>
                        <a:t>Barangay Citizen</a:t>
                      </a:r>
                      <a:endParaRPr lang="en-PH" sz="1400" dirty="0"/>
                    </a:p>
                  </a:txBody>
                  <a:tcPr/>
                </a:tc>
              </a:tr>
              <a:tr h="882271">
                <a:tc>
                  <a:txBody>
                    <a:bodyPr/>
                    <a:lstStyle/>
                    <a:p>
                      <a:pPr algn="l"/>
                      <a:r>
                        <a:rPr lang="en-PH" sz="1400" dirty="0" smtClean="0"/>
                        <a:t>Citizen</a:t>
                      </a:r>
                      <a:r>
                        <a:rPr lang="en-PH" sz="1400" baseline="0" dirty="0" smtClean="0"/>
                        <a:t> requests for documents</a:t>
                      </a:r>
                      <a:endParaRPr lang="en-PH" sz="1400" dirty="0"/>
                    </a:p>
                  </a:txBody>
                  <a:tcPr/>
                </a:tc>
                <a:tc>
                  <a:txBody>
                    <a:bodyPr/>
                    <a:lstStyle/>
                    <a:p>
                      <a:pPr algn="l"/>
                      <a:r>
                        <a:rPr lang="en-PH" sz="1400" dirty="0" smtClean="0"/>
                        <a:t>Request document</a:t>
                      </a:r>
                      <a:endParaRPr lang="en-PH" sz="1400" dirty="0"/>
                    </a:p>
                  </a:txBody>
                  <a:tcPr/>
                </a:tc>
                <a:tc>
                  <a:txBody>
                    <a:bodyPr/>
                    <a:lstStyle/>
                    <a:p>
                      <a:pPr algn="l"/>
                      <a:r>
                        <a:rPr lang="en-PH" sz="1400" dirty="0" smtClean="0"/>
                        <a:t>Barangay</a:t>
                      </a:r>
                      <a:r>
                        <a:rPr lang="en-PH" sz="1400" baseline="0" dirty="0" smtClean="0"/>
                        <a:t> Citizen</a:t>
                      </a:r>
                      <a:endParaRPr lang="en-PH" sz="1400" dirty="0"/>
                    </a:p>
                  </a:txBody>
                  <a:tcPr/>
                </a:tc>
                <a:tc>
                  <a:txBody>
                    <a:bodyPr/>
                    <a:lstStyle/>
                    <a:p>
                      <a:pPr algn="l"/>
                      <a:r>
                        <a:rPr lang="en-PH" sz="1400" dirty="0" smtClean="0"/>
                        <a:t>Get information</a:t>
                      </a:r>
                      <a:r>
                        <a:rPr lang="en-PH" sz="1400" baseline="0" dirty="0" smtClean="0"/>
                        <a:t> of citizen</a:t>
                      </a:r>
                      <a:endParaRPr lang="en-PH" sz="1400" dirty="0"/>
                    </a:p>
                  </a:txBody>
                  <a:tcPr/>
                </a:tc>
                <a:tc>
                  <a:txBody>
                    <a:bodyPr/>
                    <a:lstStyle/>
                    <a:p>
                      <a:pPr algn="l"/>
                      <a:r>
                        <a:rPr lang="en-PH" sz="1400" dirty="0" smtClean="0"/>
                        <a:t>Display</a:t>
                      </a:r>
                      <a:r>
                        <a:rPr lang="en-PH" sz="1400" baseline="0" dirty="0" smtClean="0"/>
                        <a:t> sample document</a:t>
                      </a:r>
                      <a:endParaRPr lang="en-PH" sz="1400" dirty="0"/>
                    </a:p>
                  </a:txBody>
                  <a:tcPr/>
                </a:tc>
                <a:tc>
                  <a:txBody>
                    <a:bodyPr/>
                    <a:lstStyle/>
                    <a:p>
                      <a:pPr algn="l"/>
                      <a:r>
                        <a:rPr lang="en-PH" sz="1400" dirty="0" smtClean="0"/>
                        <a:t>Barangay Citizen</a:t>
                      </a:r>
                      <a:endParaRPr lang="en-PH" sz="1400" dirty="0"/>
                    </a:p>
                  </a:txBody>
                  <a:tcPr/>
                </a:tc>
              </a:tr>
              <a:tr h="882271">
                <a:tc>
                  <a:txBody>
                    <a:bodyPr/>
                    <a:lstStyle/>
                    <a:p>
                      <a:pPr algn="l"/>
                      <a:r>
                        <a:rPr lang="en-PH" sz="1400" dirty="0" smtClean="0"/>
                        <a:t>Barangay</a:t>
                      </a:r>
                      <a:r>
                        <a:rPr lang="en-PH" sz="1400" baseline="0" dirty="0" smtClean="0"/>
                        <a:t> Official check request document</a:t>
                      </a:r>
                      <a:endParaRPr lang="en-PH" sz="1400" dirty="0"/>
                    </a:p>
                  </a:txBody>
                  <a:tcPr/>
                </a:tc>
                <a:tc>
                  <a:txBody>
                    <a:bodyPr/>
                    <a:lstStyle/>
                    <a:p>
                      <a:pPr algn="l"/>
                      <a:r>
                        <a:rPr lang="en-PH" sz="1400" dirty="0" smtClean="0"/>
                        <a:t>Check</a:t>
                      </a:r>
                      <a:r>
                        <a:rPr lang="en-PH" sz="1400" baseline="0" dirty="0" smtClean="0"/>
                        <a:t> Request</a:t>
                      </a:r>
                      <a:endParaRPr lang="en-PH" sz="1400" dirty="0"/>
                    </a:p>
                  </a:txBody>
                  <a:tcPr/>
                </a:tc>
                <a:tc>
                  <a:txBody>
                    <a:bodyPr/>
                    <a:lstStyle/>
                    <a:p>
                      <a:pPr algn="l"/>
                      <a:r>
                        <a:rPr lang="en-PH" sz="1400" dirty="0" smtClean="0"/>
                        <a:t>Barangay Official</a:t>
                      </a:r>
                      <a:r>
                        <a:rPr lang="en-PH" sz="1400" baseline="0" dirty="0" smtClean="0"/>
                        <a:t> </a:t>
                      </a:r>
                      <a:endParaRPr lang="en-PH" sz="1400" dirty="0"/>
                    </a:p>
                  </a:txBody>
                  <a:tcPr/>
                </a:tc>
                <a:tc>
                  <a:txBody>
                    <a:bodyPr/>
                    <a:lstStyle/>
                    <a:p>
                      <a:pPr algn="l"/>
                      <a:r>
                        <a:rPr lang="en-PH" sz="1400" dirty="0" smtClean="0"/>
                        <a:t>Check Document</a:t>
                      </a:r>
                      <a:r>
                        <a:rPr lang="en-PH" sz="1400" baseline="0" dirty="0" smtClean="0"/>
                        <a:t> Request</a:t>
                      </a:r>
                      <a:endParaRPr lang="en-PH" sz="1400" dirty="0"/>
                    </a:p>
                  </a:txBody>
                  <a:tcPr/>
                </a:tc>
                <a:tc>
                  <a:txBody>
                    <a:bodyPr/>
                    <a:lstStyle/>
                    <a:p>
                      <a:pPr algn="l"/>
                      <a:r>
                        <a:rPr lang="en-PH" sz="1400" dirty="0" smtClean="0"/>
                        <a:t>Document Request</a:t>
                      </a:r>
                      <a:endParaRPr lang="en-PH" sz="1400" dirty="0"/>
                    </a:p>
                  </a:txBody>
                  <a:tcPr/>
                </a:tc>
                <a:tc>
                  <a:txBody>
                    <a:bodyPr/>
                    <a:lstStyle/>
                    <a:p>
                      <a:pPr algn="l"/>
                      <a:r>
                        <a:rPr lang="en-PH" sz="1400" dirty="0" smtClean="0"/>
                        <a:t>System</a:t>
                      </a:r>
                      <a:endParaRPr lang="en-PH" sz="1400" dirty="0"/>
                    </a:p>
                  </a:txBody>
                  <a:tcPr/>
                </a:tc>
              </a:tr>
              <a:tr h="917775">
                <a:tc>
                  <a:txBody>
                    <a:bodyPr/>
                    <a:lstStyle/>
                    <a:p>
                      <a:pPr algn="l"/>
                      <a:r>
                        <a:rPr lang="en-PH" sz="1400" dirty="0" smtClean="0"/>
                        <a:t>Barangay officials</a:t>
                      </a:r>
                      <a:r>
                        <a:rPr lang="en-PH" sz="1400" baseline="0" dirty="0" smtClean="0"/>
                        <a:t> provide notice for the bulletin board</a:t>
                      </a:r>
                      <a:endParaRPr lang="en-PH" sz="1400" dirty="0"/>
                    </a:p>
                  </a:txBody>
                  <a:tcPr/>
                </a:tc>
                <a:tc>
                  <a:txBody>
                    <a:bodyPr/>
                    <a:lstStyle/>
                    <a:p>
                      <a:pPr algn="l"/>
                      <a:r>
                        <a:rPr lang="en-PH" sz="1400" dirty="0" smtClean="0"/>
                        <a:t>Update</a:t>
                      </a:r>
                      <a:r>
                        <a:rPr lang="en-PH" sz="1400" baseline="0" dirty="0" smtClean="0"/>
                        <a:t> Notice</a:t>
                      </a:r>
                      <a:endParaRPr lang="en-PH" sz="1400" dirty="0"/>
                    </a:p>
                  </a:txBody>
                  <a:tcPr/>
                </a:tc>
                <a:tc>
                  <a:txBody>
                    <a:bodyPr/>
                    <a:lstStyle/>
                    <a:p>
                      <a:pPr algn="l"/>
                      <a:r>
                        <a:rPr lang="en-PH" sz="1400" dirty="0" smtClean="0"/>
                        <a:t>Barangay</a:t>
                      </a:r>
                      <a:r>
                        <a:rPr lang="en-PH" sz="1400" baseline="0" dirty="0" smtClean="0"/>
                        <a:t> Officials</a:t>
                      </a:r>
                      <a:endParaRPr lang="en-PH" sz="1400" dirty="0"/>
                    </a:p>
                  </a:txBody>
                  <a:tcPr/>
                </a:tc>
                <a:tc>
                  <a:txBody>
                    <a:bodyPr/>
                    <a:lstStyle/>
                    <a:p>
                      <a:pPr algn="l"/>
                      <a:r>
                        <a:rPr lang="en-PH" sz="1400" dirty="0" smtClean="0"/>
                        <a:t>Update Bulletin</a:t>
                      </a:r>
                      <a:endParaRPr lang="en-PH" sz="1400" dirty="0"/>
                    </a:p>
                  </a:txBody>
                  <a:tcPr/>
                </a:tc>
                <a:tc>
                  <a:txBody>
                    <a:bodyPr/>
                    <a:lstStyle/>
                    <a:p>
                      <a:pPr algn="l"/>
                      <a:r>
                        <a:rPr lang="en-PH" sz="1400" dirty="0" smtClean="0"/>
                        <a:t>Display</a:t>
                      </a:r>
                      <a:r>
                        <a:rPr lang="en-PH" sz="1400" baseline="0" dirty="0" smtClean="0"/>
                        <a:t> text field</a:t>
                      </a:r>
                      <a:endParaRPr lang="en-PH" sz="1400" dirty="0"/>
                    </a:p>
                  </a:txBody>
                  <a:tcPr/>
                </a:tc>
                <a:tc>
                  <a:txBody>
                    <a:bodyPr/>
                    <a:lstStyle/>
                    <a:p>
                      <a:pPr algn="l"/>
                      <a:r>
                        <a:rPr lang="en-PH" sz="1400" dirty="0" smtClean="0"/>
                        <a:t>System</a:t>
                      </a:r>
                      <a:endParaRPr lang="en-PH" sz="1400" dirty="0"/>
                    </a:p>
                  </a:txBody>
                  <a:tcPr/>
                </a:tc>
              </a:tr>
            </a:tbl>
          </a:graphicData>
        </a:graphic>
      </p:graphicFrame>
      <p:sp>
        <p:nvSpPr>
          <p:cNvPr id="3" name="TextBox 2"/>
          <p:cNvSpPr txBox="1"/>
          <p:nvPr/>
        </p:nvSpPr>
        <p:spPr>
          <a:xfrm>
            <a:off x="566670" y="115910"/>
            <a:ext cx="2601533" cy="369332"/>
          </a:xfrm>
          <a:prstGeom prst="rect">
            <a:avLst/>
          </a:prstGeom>
          <a:noFill/>
        </p:spPr>
        <p:txBody>
          <a:bodyPr wrap="square" rtlCol="0">
            <a:spAutoFit/>
          </a:bodyPr>
          <a:lstStyle/>
          <a:p>
            <a:r>
              <a:rPr lang="en-PH" dirty="0" smtClean="0"/>
              <a:t>FINAL EVENT TABLE</a:t>
            </a:r>
            <a:endParaRPr lang="en-PH" dirty="0"/>
          </a:p>
        </p:txBody>
      </p:sp>
    </p:spTree>
    <p:extLst>
      <p:ext uri="{BB962C8B-B14F-4D97-AF65-F5344CB8AC3E}">
        <p14:creationId xmlns:p14="http://schemas.microsoft.com/office/powerpoint/2010/main" val="64750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70088829"/>
              </p:ext>
            </p:extLst>
          </p:nvPr>
        </p:nvGraphicFramePr>
        <p:xfrm>
          <a:off x="167425" y="296216"/>
          <a:ext cx="11887200" cy="4874630"/>
        </p:xfrm>
        <a:graphic>
          <a:graphicData uri="http://schemas.openxmlformats.org/drawingml/2006/table">
            <a:tbl>
              <a:tblPr firstRow="1" firstCol="1" bandRow="1">
                <a:tableStyleId>{5C22544A-7EE6-4342-B048-85BDC9FD1C3A}</a:tableStyleId>
              </a:tblPr>
              <a:tblGrid>
                <a:gridCol w="3083043"/>
                <a:gridCol w="8804157"/>
              </a:tblGrid>
              <a:tr h="451798">
                <a:tc>
                  <a:txBody>
                    <a:bodyPr/>
                    <a:lstStyle/>
                    <a:p>
                      <a:pPr marL="0" marR="0" algn="l">
                        <a:lnSpc>
                          <a:spcPct val="107000"/>
                        </a:lnSpc>
                        <a:spcBef>
                          <a:spcPts val="0"/>
                        </a:spcBef>
                        <a:spcAft>
                          <a:spcPts val="0"/>
                        </a:spcAft>
                      </a:pPr>
                      <a:r>
                        <a:rPr lang="en-PH" sz="1400" dirty="0">
                          <a:effectLst/>
                        </a:rPr>
                        <a:t>Use Case Name:</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PH" sz="1400" dirty="0">
                          <a:effectLst/>
                        </a:rPr>
                        <a:t>Show Details</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51798">
                <a:tc>
                  <a:txBody>
                    <a:bodyPr/>
                    <a:lstStyle/>
                    <a:p>
                      <a:pPr marL="0" marR="0" algn="l">
                        <a:lnSpc>
                          <a:spcPct val="107000"/>
                        </a:lnSpc>
                        <a:spcBef>
                          <a:spcPts val="0"/>
                        </a:spcBef>
                        <a:spcAft>
                          <a:spcPts val="0"/>
                        </a:spcAft>
                      </a:pPr>
                      <a:r>
                        <a:rPr lang="en-PH" sz="1400" dirty="0">
                          <a:effectLst/>
                        </a:rPr>
                        <a:t>Scenario:</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PH" sz="1400" dirty="0">
                          <a:effectLst/>
                        </a:rPr>
                        <a:t>Check the Service Available</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51798">
                <a:tc>
                  <a:txBody>
                    <a:bodyPr/>
                    <a:lstStyle/>
                    <a:p>
                      <a:pPr marL="0" marR="0" algn="l">
                        <a:lnSpc>
                          <a:spcPct val="107000"/>
                        </a:lnSpc>
                        <a:spcBef>
                          <a:spcPts val="0"/>
                        </a:spcBef>
                        <a:spcAft>
                          <a:spcPts val="0"/>
                        </a:spcAft>
                      </a:pPr>
                      <a:r>
                        <a:rPr lang="en-PH" sz="1400" dirty="0">
                          <a:effectLst/>
                        </a:rPr>
                        <a:t>Triggering Event:</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PH" sz="1400" dirty="0">
                          <a:effectLst/>
                        </a:rPr>
                        <a:t>Citizen look for available service</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31736">
                <a:tc>
                  <a:txBody>
                    <a:bodyPr/>
                    <a:lstStyle/>
                    <a:p>
                      <a:pPr marL="0" marR="0" algn="l">
                        <a:lnSpc>
                          <a:spcPct val="107000"/>
                        </a:lnSpc>
                        <a:spcBef>
                          <a:spcPts val="0"/>
                        </a:spcBef>
                        <a:spcAft>
                          <a:spcPts val="0"/>
                        </a:spcAft>
                      </a:pPr>
                      <a:r>
                        <a:rPr lang="en-PH" sz="1400" dirty="0">
                          <a:effectLst/>
                        </a:rPr>
                        <a:t>Brief Description:</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PH" sz="1400" dirty="0">
                          <a:effectLst/>
                        </a:rPr>
                        <a:t>Citizen look for available services, the system will show the available services</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21972">
                <a:tc>
                  <a:txBody>
                    <a:bodyPr/>
                    <a:lstStyle/>
                    <a:p>
                      <a:pPr marL="0" marR="0" algn="l">
                        <a:lnSpc>
                          <a:spcPct val="107000"/>
                        </a:lnSpc>
                        <a:spcBef>
                          <a:spcPts val="0"/>
                        </a:spcBef>
                        <a:spcAft>
                          <a:spcPts val="0"/>
                        </a:spcAft>
                      </a:pPr>
                      <a:r>
                        <a:rPr lang="en-PH" sz="1400">
                          <a:effectLst/>
                        </a:rPr>
                        <a:t>Actors:</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PH" sz="1400" dirty="0">
                          <a:effectLst/>
                        </a:rPr>
                        <a:t>Barangay Citizen</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3488">
                <a:tc>
                  <a:txBody>
                    <a:bodyPr/>
                    <a:lstStyle/>
                    <a:p>
                      <a:pPr marL="0" marR="0" algn="l">
                        <a:lnSpc>
                          <a:spcPct val="107000"/>
                        </a:lnSpc>
                        <a:spcBef>
                          <a:spcPts val="0"/>
                        </a:spcBef>
                        <a:spcAft>
                          <a:spcPts val="0"/>
                        </a:spcAft>
                      </a:pPr>
                      <a:r>
                        <a:rPr lang="en-PH" sz="1400" dirty="0">
                          <a:effectLst/>
                        </a:rPr>
                        <a:t>Related Use Case:</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PH" sz="1400" dirty="0">
                          <a:effectLst/>
                        </a:rPr>
                        <a:t>More details about the service</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51798">
                <a:tc>
                  <a:txBody>
                    <a:bodyPr/>
                    <a:lstStyle/>
                    <a:p>
                      <a:pPr marL="0" marR="0" algn="l">
                        <a:lnSpc>
                          <a:spcPct val="107000"/>
                        </a:lnSpc>
                        <a:spcBef>
                          <a:spcPts val="0"/>
                        </a:spcBef>
                        <a:spcAft>
                          <a:spcPts val="0"/>
                        </a:spcAft>
                      </a:pPr>
                      <a:r>
                        <a:rPr lang="en-PH" sz="1400">
                          <a:effectLst/>
                        </a:rPr>
                        <a:t>Stakeholders</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04269">
                <a:tc>
                  <a:txBody>
                    <a:bodyPr/>
                    <a:lstStyle/>
                    <a:p>
                      <a:pPr marL="0" marR="0" algn="l">
                        <a:lnSpc>
                          <a:spcPct val="107000"/>
                        </a:lnSpc>
                        <a:spcBef>
                          <a:spcPts val="0"/>
                        </a:spcBef>
                        <a:spcAft>
                          <a:spcPts val="0"/>
                        </a:spcAft>
                      </a:pPr>
                      <a:r>
                        <a:rPr lang="en-PH" sz="1400">
                          <a:effectLst/>
                        </a:rPr>
                        <a:t>Preconditions:</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PH" sz="1400" dirty="0">
                          <a:effectLst/>
                        </a:rPr>
                        <a:t>Customer must exist </a:t>
                      </a:r>
                    </a:p>
                    <a:p>
                      <a:pPr marL="0" marR="0" algn="l">
                        <a:lnSpc>
                          <a:spcPct val="107000"/>
                        </a:lnSpc>
                        <a:spcBef>
                          <a:spcPts val="0"/>
                        </a:spcBef>
                        <a:spcAft>
                          <a:spcPts val="0"/>
                        </a:spcAft>
                      </a:pPr>
                      <a:r>
                        <a:rPr lang="en-PH" sz="1400" dirty="0">
                          <a:effectLst/>
                        </a:rPr>
                        <a:t>Available services must show as the user requested</a:t>
                      </a:r>
                    </a:p>
                    <a:p>
                      <a:pPr marL="0" marR="0" algn="l">
                        <a:lnSpc>
                          <a:spcPct val="107000"/>
                        </a:lnSpc>
                        <a:spcBef>
                          <a:spcPts val="0"/>
                        </a:spcBef>
                        <a:spcAft>
                          <a:spcPts val="0"/>
                        </a:spcAft>
                      </a:pPr>
                      <a:r>
                        <a:rPr lang="en-PH" sz="1400" dirty="0">
                          <a:effectLst/>
                        </a:rPr>
                        <a:t> </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51798">
                <a:tc>
                  <a:txBody>
                    <a:bodyPr/>
                    <a:lstStyle/>
                    <a:p>
                      <a:pPr marL="0" marR="0" algn="l">
                        <a:lnSpc>
                          <a:spcPct val="107000"/>
                        </a:lnSpc>
                        <a:spcBef>
                          <a:spcPts val="0"/>
                        </a:spcBef>
                        <a:spcAft>
                          <a:spcPts val="0"/>
                        </a:spcAft>
                      </a:pPr>
                      <a:r>
                        <a:rPr lang="en-PH" sz="1400">
                          <a:effectLst/>
                        </a:rPr>
                        <a:t>Post conditions:</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PH" sz="1400" dirty="0">
                          <a:effectLst/>
                        </a:rPr>
                        <a:t> </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51798">
                <a:tc>
                  <a:txBody>
                    <a:bodyPr/>
                    <a:lstStyle/>
                    <a:p>
                      <a:pPr marL="0" marR="0" algn="l">
                        <a:lnSpc>
                          <a:spcPct val="107000"/>
                        </a:lnSpc>
                        <a:spcBef>
                          <a:spcPts val="0"/>
                        </a:spcBef>
                        <a:spcAft>
                          <a:spcPts val="0"/>
                        </a:spcAft>
                      </a:pPr>
                      <a:r>
                        <a:rPr lang="en-PH" sz="1400">
                          <a:effectLst/>
                        </a:rPr>
                        <a:t>Flow of Activities</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PH" sz="1400" dirty="0">
                          <a:effectLst/>
                        </a:rPr>
                        <a:t> </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51798">
                <a:tc>
                  <a:txBody>
                    <a:bodyPr/>
                    <a:lstStyle/>
                    <a:p>
                      <a:pPr marL="0" marR="0" algn="l">
                        <a:lnSpc>
                          <a:spcPct val="107000"/>
                        </a:lnSpc>
                        <a:spcBef>
                          <a:spcPts val="0"/>
                        </a:spcBef>
                        <a:spcAft>
                          <a:spcPts val="0"/>
                        </a:spcAft>
                      </a:pPr>
                      <a:r>
                        <a:rPr lang="en-PH" sz="1400">
                          <a:effectLst/>
                        </a:rPr>
                        <a:t>Exception Conditions</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PH" sz="1400" dirty="0">
                          <a:effectLst/>
                        </a:rPr>
                        <a:t> </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302740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21073386"/>
              </p:ext>
            </p:extLst>
          </p:nvPr>
        </p:nvGraphicFramePr>
        <p:xfrm>
          <a:off x="231821" y="293039"/>
          <a:ext cx="11668259" cy="6210792"/>
        </p:xfrm>
        <a:graphic>
          <a:graphicData uri="http://schemas.openxmlformats.org/drawingml/2006/table">
            <a:tbl>
              <a:tblPr firstRow="1" firstCol="1" bandRow="1">
                <a:tableStyleId>{5C22544A-7EE6-4342-B048-85BDC9FD1C3A}</a:tableStyleId>
              </a:tblPr>
              <a:tblGrid>
                <a:gridCol w="3026259"/>
                <a:gridCol w="4321000"/>
                <a:gridCol w="4321000"/>
              </a:tblGrid>
              <a:tr h="490606">
                <a:tc>
                  <a:txBody>
                    <a:bodyPr/>
                    <a:lstStyle/>
                    <a:p>
                      <a:pPr marL="0" marR="0" algn="l">
                        <a:lnSpc>
                          <a:spcPct val="107000"/>
                        </a:lnSpc>
                        <a:spcBef>
                          <a:spcPts val="0"/>
                        </a:spcBef>
                        <a:spcAft>
                          <a:spcPts val="0"/>
                        </a:spcAft>
                      </a:pPr>
                      <a:r>
                        <a:rPr lang="en-PH" sz="1400" dirty="0">
                          <a:effectLst/>
                        </a:rPr>
                        <a:t>Use Case Name:</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sz="1400" dirty="0" smtClean="0">
                          <a:effectLst/>
                        </a:rPr>
                        <a:t>Select Service</a:t>
                      </a:r>
                      <a:endParaRPr lang="en-PH" sz="14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PH" sz="1400" dirty="0"/>
                    </a:p>
                  </a:txBody>
                  <a:tcPr marL="68580" marR="68580" marT="0" marB="0"/>
                </a:tc>
                <a:tc hMerge="1">
                  <a:txBody>
                    <a:bodyPr/>
                    <a:lstStyle/>
                    <a:p>
                      <a:endParaRPr lang="en-PH"/>
                    </a:p>
                  </a:txBody>
                  <a:tcPr/>
                </a:tc>
              </a:tr>
              <a:tr h="331096">
                <a:tc>
                  <a:txBody>
                    <a:bodyPr/>
                    <a:lstStyle/>
                    <a:p>
                      <a:pPr marL="0" marR="0" algn="l">
                        <a:lnSpc>
                          <a:spcPct val="107000"/>
                        </a:lnSpc>
                        <a:spcBef>
                          <a:spcPts val="0"/>
                        </a:spcBef>
                        <a:spcAft>
                          <a:spcPts val="0"/>
                        </a:spcAft>
                      </a:pPr>
                      <a:r>
                        <a:rPr lang="en-PH" sz="1400">
                          <a:effectLst/>
                        </a:rPr>
                        <a:t>Scenario:</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r>
                        <a:rPr lang="en-PH" sz="1400" dirty="0" smtClean="0"/>
                        <a:t>Th</a:t>
                      </a:r>
                      <a:r>
                        <a:rPr lang="en-PH" sz="1400" baseline="0" dirty="0" smtClean="0"/>
                        <a:t>e user will select the service that he wanted</a:t>
                      </a:r>
                      <a:endParaRPr lang="en-PH" sz="1400" dirty="0"/>
                    </a:p>
                  </a:txBody>
                  <a:tcPr marL="68580" marR="68580" marT="0" marB="0"/>
                </a:tc>
                <a:tc hMerge="1">
                  <a:txBody>
                    <a:bodyPr/>
                    <a:lstStyle/>
                    <a:p>
                      <a:endParaRPr lang="en-PH"/>
                    </a:p>
                  </a:txBody>
                  <a:tcPr/>
                </a:tc>
              </a:tr>
              <a:tr h="296140">
                <a:tc>
                  <a:txBody>
                    <a:bodyPr/>
                    <a:lstStyle/>
                    <a:p>
                      <a:pPr marL="0" marR="0" algn="l">
                        <a:lnSpc>
                          <a:spcPct val="107000"/>
                        </a:lnSpc>
                        <a:spcBef>
                          <a:spcPts val="0"/>
                        </a:spcBef>
                        <a:spcAft>
                          <a:spcPts val="0"/>
                        </a:spcAft>
                      </a:pPr>
                      <a:r>
                        <a:rPr lang="en-PH" sz="1400" dirty="0">
                          <a:effectLst/>
                        </a:rPr>
                        <a:t>Triggering Event:</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r>
                        <a:rPr lang="en-PH" sz="1400" dirty="0" smtClean="0"/>
                        <a:t>Citizen</a:t>
                      </a:r>
                      <a:r>
                        <a:rPr lang="en-PH" sz="1400" baseline="0" dirty="0" smtClean="0"/>
                        <a:t> chooses services</a:t>
                      </a:r>
                      <a:endParaRPr lang="en-PH" sz="1400" dirty="0"/>
                    </a:p>
                  </a:txBody>
                  <a:tcPr marL="68580" marR="68580" marT="0" marB="0"/>
                </a:tc>
                <a:tc hMerge="1">
                  <a:txBody>
                    <a:bodyPr/>
                    <a:lstStyle/>
                    <a:p>
                      <a:endParaRPr lang="en-PH"/>
                    </a:p>
                  </a:txBody>
                  <a:tcPr/>
                </a:tc>
              </a:tr>
              <a:tr h="396125">
                <a:tc>
                  <a:txBody>
                    <a:bodyPr/>
                    <a:lstStyle/>
                    <a:p>
                      <a:pPr marL="0" marR="0" algn="l">
                        <a:lnSpc>
                          <a:spcPct val="107000"/>
                        </a:lnSpc>
                        <a:spcBef>
                          <a:spcPts val="0"/>
                        </a:spcBef>
                        <a:spcAft>
                          <a:spcPts val="0"/>
                        </a:spcAft>
                      </a:pPr>
                      <a:r>
                        <a:rPr lang="en-PH" sz="1400" dirty="0">
                          <a:effectLst/>
                        </a:rPr>
                        <a:t>Brief Description:</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r>
                        <a:rPr lang="en-PH" sz="1400" dirty="0" smtClean="0"/>
                        <a:t>If the user decided</a:t>
                      </a:r>
                      <a:r>
                        <a:rPr lang="en-PH" sz="1400" baseline="0" dirty="0" smtClean="0"/>
                        <a:t> to choose the service, the system will automatically redirect to page about the service</a:t>
                      </a:r>
                      <a:endParaRPr lang="en-PH" sz="1400" dirty="0"/>
                    </a:p>
                  </a:txBody>
                  <a:tcPr marL="68580" marR="68580" marT="0" marB="0"/>
                </a:tc>
                <a:tc hMerge="1">
                  <a:txBody>
                    <a:bodyPr/>
                    <a:lstStyle/>
                    <a:p>
                      <a:endParaRPr lang="en-PH"/>
                    </a:p>
                  </a:txBody>
                  <a:tcPr/>
                </a:tc>
              </a:tr>
              <a:tr h="516555">
                <a:tc>
                  <a:txBody>
                    <a:bodyPr/>
                    <a:lstStyle/>
                    <a:p>
                      <a:pPr marL="0" marR="0" algn="l">
                        <a:lnSpc>
                          <a:spcPct val="107000"/>
                        </a:lnSpc>
                        <a:spcBef>
                          <a:spcPts val="0"/>
                        </a:spcBef>
                        <a:spcAft>
                          <a:spcPts val="0"/>
                        </a:spcAft>
                      </a:pPr>
                      <a:r>
                        <a:rPr lang="en-PH" sz="1400">
                          <a:effectLst/>
                        </a:rPr>
                        <a:t>Actors:</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r>
                        <a:rPr lang="en-PH" sz="1400" dirty="0" smtClean="0"/>
                        <a:t>Barangay</a:t>
                      </a:r>
                      <a:r>
                        <a:rPr lang="en-PH" sz="1400" baseline="0" dirty="0" smtClean="0"/>
                        <a:t> Citizen</a:t>
                      </a:r>
                      <a:endParaRPr lang="en-PH" sz="1400" dirty="0"/>
                    </a:p>
                  </a:txBody>
                  <a:tcPr marL="68580" marR="68580" marT="0" marB="0"/>
                </a:tc>
                <a:tc hMerge="1">
                  <a:txBody>
                    <a:bodyPr/>
                    <a:lstStyle/>
                    <a:p>
                      <a:endParaRPr lang="en-PH"/>
                    </a:p>
                  </a:txBody>
                  <a:tcPr/>
                </a:tc>
              </a:tr>
              <a:tr h="516555">
                <a:tc>
                  <a:txBody>
                    <a:bodyPr/>
                    <a:lstStyle/>
                    <a:p>
                      <a:pPr marL="0" marR="0" algn="l">
                        <a:lnSpc>
                          <a:spcPct val="107000"/>
                        </a:lnSpc>
                        <a:spcBef>
                          <a:spcPts val="0"/>
                        </a:spcBef>
                        <a:spcAft>
                          <a:spcPts val="0"/>
                        </a:spcAft>
                      </a:pPr>
                      <a:r>
                        <a:rPr lang="en-PH" sz="1400">
                          <a:effectLst/>
                        </a:rPr>
                        <a:t>Related Use Case:</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r>
                        <a:rPr lang="en-PH" sz="1400" dirty="0" smtClean="0"/>
                        <a:t>Show</a:t>
                      </a:r>
                      <a:r>
                        <a:rPr lang="en-PH" sz="1400" baseline="0" dirty="0" smtClean="0"/>
                        <a:t> the form about the service chooses</a:t>
                      </a:r>
                      <a:endParaRPr lang="en-PH" sz="1400" dirty="0"/>
                    </a:p>
                  </a:txBody>
                  <a:tcPr marL="68580" marR="68580" marT="0" marB="0"/>
                </a:tc>
                <a:tc hMerge="1">
                  <a:txBody>
                    <a:bodyPr/>
                    <a:lstStyle/>
                    <a:p>
                      <a:endParaRPr lang="en-PH"/>
                    </a:p>
                  </a:txBody>
                  <a:tcPr/>
                </a:tc>
              </a:tr>
              <a:tr h="516555">
                <a:tc>
                  <a:txBody>
                    <a:bodyPr/>
                    <a:lstStyle/>
                    <a:p>
                      <a:pPr marL="0" marR="0" algn="l">
                        <a:lnSpc>
                          <a:spcPct val="107000"/>
                        </a:lnSpc>
                        <a:spcBef>
                          <a:spcPts val="0"/>
                        </a:spcBef>
                        <a:spcAft>
                          <a:spcPts val="0"/>
                        </a:spcAft>
                      </a:pPr>
                      <a:r>
                        <a:rPr lang="en-PH" sz="1400">
                          <a:effectLst/>
                        </a:rPr>
                        <a:t>Stakeholders</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endParaRPr lang="en-PH" sz="1400" dirty="0"/>
                    </a:p>
                  </a:txBody>
                  <a:tcPr marL="68580" marR="68580" marT="0" marB="0"/>
                </a:tc>
                <a:tc hMerge="1">
                  <a:txBody>
                    <a:bodyPr/>
                    <a:lstStyle/>
                    <a:p>
                      <a:endParaRPr lang="en-PH"/>
                    </a:p>
                  </a:txBody>
                  <a:tcPr/>
                </a:tc>
              </a:tr>
              <a:tr h="1597495">
                <a:tc>
                  <a:txBody>
                    <a:bodyPr/>
                    <a:lstStyle/>
                    <a:p>
                      <a:pPr marL="0" marR="0" algn="l">
                        <a:lnSpc>
                          <a:spcPct val="107000"/>
                        </a:lnSpc>
                        <a:spcBef>
                          <a:spcPts val="0"/>
                        </a:spcBef>
                        <a:spcAft>
                          <a:spcPts val="0"/>
                        </a:spcAft>
                      </a:pPr>
                      <a:r>
                        <a:rPr lang="en-PH" sz="1400">
                          <a:effectLst/>
                        </a:rPr>
                        <a:t>Preconditions:</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r>
                        <a:rPr lang="en-PH" sz="1400" dirty="0" smtClean="0"/>
                        <a:t>Customer</a:t>
                      </a:r>
                      <a:r>
                        <a:rPr lang="en-PH" sz="1400" baseline="0" dirty="0" smtClean="0"/>
                        <a:t> must exist</a:t>
                      </a:r>
                      <a:endParaRPr lang="en-PH" sz="1400" dirty="0"/>
                    </a:p>
                  </a:txBody>
                  <a:tcPr marL="68580" marR="68580" marT="0" marB="0"/>
                </a:tc>
                <a:tc hMerge="1">
                  <a:txBody>
                    <a:bodyPr/>
                    <a:lstStyle/>
                    <a:p>
                      <a:endParaRPr lang="en-PH"/>
                    </a:p>
                  </a:txBody>
                  <a:tcPr/>
                </a:tc>
              </a:tr>
              <a:tr h="516555">
                <a:tc>
                  <a:txBody>
                    <a:bodyPr/>
                    <a:lstStyle/>
                    <a:p>
                      <a:pPr marL="0" marR="0" algn="l">
                        <a:lnSpc>
                          <a:spcPct val="107000"/>
                        </a:lnSpc>
                        <a:spcBef>
                          <a:spcPts val="0"/>
                        </a:spcBef>
                        <a:spcAft>
                          <a:spcPts val="0"/>
                        </a:spcAft>
                      </a:pPr>
                      <a:r>
                        <a:rPr lang="en-PH" sz="1400">
                          <a:effectLst/>
                        </a:rPr>
                        <a:t>Post conditions:</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PH" sz="1400" dirty="0">
                          <a:effectLst/>
                        </a:rPr>
                        <a:t> </a:t>
                      </a:r>
                      <a:r>
                        <a:rPr lang="en-PH" sz="1400" dirty="0" smtClean="0">
                          <a:effectLst/>
                        </a:rPr>
                        <a:t>Actor</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PH" sz="1400" dirty="0" smtClean="0">
                          <a:effectLst/>
                          <a:latin typeface="Calibri" panose="020F0502020204030204" pitchFamily="34" charset="0"/>
                          <a:ea typeface="Calibri" panose="020F0502020204030204" pitchFamily="34" charset="0"/>
                          <a:cs typeface="Times New Roman" panose="02020603050405020304" pitchFamily="18" charset="0"/>
                        </a:rPr>
                        <a:t>System</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16555">
                <a:tc>
                  <a:txBody>
                    <a:bodyPr/>
                    <a:lstStyle/>
                    <a:p>
                      <a:pPr marL="0" marR="0" algn="l">
                        <a:lnSpc>
                          <a:spcPct val="107000"/>
                        </a:lnSpc>
                        <a:spcBef>
                          <a:spcPts val="0"/>
                        </a:spcBef>
                        <a:spcAft>
                          <a:spcPts val="0"/>
                        </a:spcAft>
                      </a:pPr>
                      <a:r>
                        <a:rPr lang="en-PH" sz="1400">
                          <a:effectLst/>
                        </a:rPr>
                        <a:t>Flow of Activities</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l">
                        <a:lnSpc>
                          <a:spcPct val="107000"/>
                        </a:lnSpc>
                        <a:spcBef>
                          <a:spcPts val="0"/>
                        </a:spcBef>
                        <a:spcAft>
                          <a:spcPts val="0"/>
                        </a:spcAft>
                      </a:pPr>
                      <a:r>
                        <a:rPr lang="en-PH" sz="1400" dirty="0">
                          <a:effectLst/>
                        </a:rPr>
                        <a:t> </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PH"/>
                    </a:p>
                  </a:txBody>
                  <a:tcPr/>
                </a:tc>
              </a:tr>
              <a:tr h="516555">
                <a:tc>
                  <a:txBody>
                    <a:bodyPr/>
                    <a:lstStyle/>
                    <a:p>
                      <a:pPr marL="0" marR="0" algn="l">
                        <a:lnSpc>
                          <a:spcPct val="107000"/>
                        </a:lnSpc>
                        <a:spcBef>
                          <a:spcPts val="0"/>
                        </a:spcBef>
                        <a:spcAft>
                          <a:spcPts val="0"/>
                        </a:spcAft>
                      </a:pPr>
                      <a:r>
                        <a:rPr lang="en-PH" sz="1400">
                          <a:effectLst/>
                        </a:rPr>
                        <a:t>Exception Conditions</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l">
                        <a:lnSpc>
                          <a:spcPct val="107000"/>
                        </a:lnSpc>
                        <a:spcBef>
                          <a:spcPts val="0"/>
                        </a:spcBef>
                        <a:spcAft>
                          <a:spcPts val="0"/>
                        </a:spcAft>
                      </a:pPr>
                      <a:r>
                        <a:rPr lang="en-PH" sz="1400" dirty="0">
                          <a:effectLst/>
                        </a:rPr>
                        <a:t> </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PH"/>
                    </a:p>
                  </a:txBody>
                  <a:tcPr/>
                </a:tc>
              </a:tr>
            </a:tbl>
          </a:graphicData>
        </a:graphic>
      </p:graphicFrame>
    </p:spTree>
    <p:extLst>
      <p:ext uri="{BB962C8B-B14F-4D97-AF65-F5344CB8AC3E}">
        <p14:creationId xmlns:p14="http://schemas.microsoft.com/office/powerpoint/2010/main" val="4198065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57096338"/>
              </p:ext>
            </p:extLst>
          </p:nvPr>
        </p:nvGraphicFramePr>
        <p:xfrm>
          <a:off x="168498" y="318797"/>
          <a:ext cx="11887200" cy="6392689"/>
        </p:xfrm>
        <a:graphic>
          <a:graphicData uri="http://schemas.openxmlformats.org/drawingml/2006/table">
            <a:tbl>
              <a:tblPr firstRow="1" firstCol="1" bandRow="1">
                <a:tableStyleId>{5C22544A-7EE6-4342-B048-85BDC9FD1C3A}</a:tableStyleId>
              </a:tblPr>
              <a:tblGrid>
                <a:gridCol w="3083043"/>
                <a:gridCol w="8804157"/>
              </a:tblGrid>
              <a:tr h="451798">
                <a:tc>
                  <a:txBody>
                    <a:bodyPr/>
                    <a:lstStyle/>
                    <a:p>
                      <a:pPr marL="0" marR="0" algn="l">
                        <a:lnSpc>
                          <a:spcPct val="107000"/>
                        </a:lnSpc>
                        <a:spcBef>
                          <a:spcPts val="0"/>
                        </a:spcBef>
                        <a:spcAft>
                          <a:spcPts val="0"/>
                        </a:spcAft>
                      </a:pPr>
                      <a:r>
                        <a:rPr lang="en-PH" sz="1400" dirty="0">
                          <a:effectLst/>
                        </a:rPr>
                        <a:t>Use Case Name:</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07000"/>
                        </a:lnSpc>
                        <a:spcBef>
                          <a:spcPts val="0"/>
                        </a:spcBef>
                        <a:spcAft>
                          <a:spcPts val="0"/>
                        </a:spcAft>
                        <a:buClrTx/>
                        <a:buSzTx/>
                        <a:buFontTx/>
                        <a:buNone/>
                        <a:tabLst/>
                        <a:defRPr/>
                      </a:pPr>
                      <a:r>
                        <a:rPr lang="en-PH" sz="1400" dirty="0" smtClean="0"/>
                        <a:t>Get Application</a:t>
                      </a:r>
                      <a:r>
                        <a:rPr lang="en-PH" sz="1400" baseline="0" dirty="0" smtClean="0"/>
                        <a:t> form</a:t>
                      </a:r>
                      <a:endParaRPr lang="en-PH" sz="1400" dirty="0" smtClean="0"/>
                    </a:p>
                    <a:p>
                      <a:pPr marL="0" marR="0" indent="0" algn="l" defTabSz="914400" rtl="0" eaLnBrk="1" fontAlgn="auto" latinLnBrk="0" hangingPunct="1">
                        <a:lnSpc>
                          <a:spcPct val="107000"/>
                        </a:lnSpc>
                        <a:spcBef>
                          <a:spcPts val="0"/>
                        </a:spcBef>
                        <a:spcAft>
                          <a:spcPts val="0"/>
                        </a:spcAft>
                        <a:buClrTx/>
                        <a:buSzTx/>
                        <a:buFontTx/>
                        <a:buNone/>
                        <a:tabLst/>
                        <a:defRPr/>
                      </a:pP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51798">
                <a:tc>
                  <a:txBody>
                    <a:bodyPr/>
                    <a:lstStyle/>
                    <a:p>
                      <a:pPr marL="0" marR="0" algn="l">
                        <a:lnSpc>
                          <a:spcPct val="107000"/>
                        </a:lnSpc>
                        <a:spcBef>
                          <a:spcPts val="0"/>
                        </a:spcBef>
                        <a:spcAft>
                          <a:spcPts val="0"/>
                        </a:spcAft>
                      </a:pPr>
                      <a:r>
                        <a:rPr lang="en-PH" sz="1400" dirty="0">
                          <a:effectLst/>
                        </a:rPr>
                        <a:t>Scenario:</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PH" sz="1400" dirty="0" smtClean="0">
                          <a:effectLst/>
                        </a:rPr>
                        <a:t>If the user requested</a:t>
                      </a:r>
                      <a:r>
                        <a:rPr lang="en-PH" sz="1400" baseline="0" dirty="0" smtClean="0">
                          <a:effectLst/>
                        </a:rPr>
                        <a:t> for the barangay document (</a:t>
                      </a:r>
                      <a:r>
                        <a:rPr lang="en-PH" sz="1400" baseline="0" dirty="0" err="1" smtClean="0">
                          <a:effectLst/>
                        </a:rPr>
                        <a:t>e.g</a:t>
                      </a:r>
                      <a:r>
                        <a:rPr lang="en-PH" sz="1400" baseline="0" dirty="0" smtClean="0">
                          <a:effectLst/>
                        </a:rPr>
                        <a:t> Barangay ID, Barangay Clearance, </a:t>
                      </a:r>
                      <a:r>
                        <a:rPr lang="en-PH" sz="1400" baseline="0" dirty="0" err="1" smtClean="0">
                          <a:effectLst/>
                        </a:rPr>
                        <a:t>Seldula</a:t>
                      </a:r>
                      <a:r>
                        <a:rPr lang="en-PH" sz="1400" baseline="0" dirty="0" smtClean="0">
                          <a:effectLst/>
                        </a:rPr>
                        <a:t>, etc.)</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51798">
                <a:tc>
                  <a:txBody>
                    <a:bodyPr/>
                    <a:lstStyle/>
                    <a:p>
                      <a:pPr marL="0" marR="0" algn="l">
                        <a:lnSpc>
                          <a:spcPct val="107000"/>
                        </a:lnSpc>
                        <a:spcBef>
                          <a:spcPts val="0"/>
                        </a:spcBef>
                        <a:spcAft>
                          <a:spcPts val="0"/>
                        </a:spcAft>
                      </a:pPr>
                      <a:r>
                        <a:rPr lang="en-PH" sz="1400" dirty="0">
                          <a:effectLst/>
                        </a:rPr>
                        <a:t>Triggering Event:</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PH" sz="1400" dirty="0" smtClean="0">
                          <a:effectLst/>
                          <a:latin typeface="Calibri" panose="020F0502020204030204" pitchFamily="34" charset="0"/>
                          <a:ea typeface="Calibri" panose="020F0502020204030204" pitchFamily="34" charset="0"/>
                          <a:cs typeface="Times New Roman" panose="02020603050405020304" pitchFamily="18" charset="0"/>
                        </a:rPr>
                        <a:t>System</a:t>
                      </a:r>
                      <a:r>
                        <a:rPr lang="en-PH" sz="1400" baseline="0" dirty="0" smtClean="0">
                          <a:effectLst/>
                          <a:latin typeface="Calibri" panose="020F0502020204030204" pitchFamily="34" charset="0"/>
                          <a:ea typeface="Calibri" panose="020F0502020204030204" pitchFamily="34" charset="0"/>
                          <a:cs typeface="Times New Roman" panose="02020603050405020304" pitchFamily="18" charset="0"/>
                        </a:rPr>
                        <a:t> will output the registration form</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924513">
                <a:tc>
                  <a:txBody>
                    <a:bodyPr/>
                    <a:lstStyle/>
                    <a:p>
                      <a:pPr marL="0" marR="0" algn="l">
                        <a:lnSpc>
                          <a:spcPct val="107000"/>
                        </a:lnSpc>
                        <a:spcBef>
                          <a:spcPts val="0"/>
                        </a:spcBef>
                        <a:spcAft>
                          <a:spcPts val="0"/>
                        </a:spcAft>
                      </a:pPr>
                      <a:r>
                        <a:rPr lang="en-PH" sz="1400" dirty="0">
                          <a:effectLst/>
                        </a:rPr>
                        <a:t>Brief Description:</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PH" sz="1400" dirty="0" smtClean="0">
                          <a:effectLst/>
                          <a:latin typeface="Calibri" panose="020F0502020204030204" pitchFamily="34" charset="0"/>
                          <a:ea typeface="Calibri" panose="020F0502020204030204" pitchFamily="34" charset="0"/>
                          <a:cs typeface="Times New Roman" panose="02020603050405020304" pitchFamily="18" charset="0"/>
                        </a:rPr>
                        <a:t>If</a:t>
                      </a:r>
                      <a:r>
                        <a:rPr lang="en-PH" sz="1400" baseline="0" dirty="0" smtClean="0">
                          <a:effectLst/>
                          <a:latin typeface="Calibri" panose="020F0502020204030204" pitchFamily="34" charset="0"/>
                          <a:ea typeface="Calibri" panose="020F0502020204030204" pitchFamily="34" charset="0"/>
                          <a:cs typeface="Times New Roman" panose="02020603050405020304" pitchFamily="18" charset="0"/>
                        </a:rPr>
                        <a:t> the user is already exist in the database of the barangay, there is no need to fill up  the form. If not, the system will output the registration form, for the requested document</a:t>
                      </a:r>
                      <a:endParaRPr lang="en-PH" sz="14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PH" sz="1400" dirty="0"/>
                    </a:p>
                  </a:txBody>
                  <a:tcPr marL="68580" marR="68580" marT="0" marB="0"/>
                </a:tc>
              </a:tr>
              <a:tr h="451798">
                <a:tc>
                  <a:txBody>
                    <a:bodyPr/>
                    <a:lstStyle/>
                    <a:p>
                      <a:pPr marL="0" marR="0" algn="l">
                        <a:lnSpc>
                          <a:spcPct val="107000"/>
                        </a:lnSpc>
                        <a:spcBef>
                          <a:spcPts val="0"/>
                        </a:spcBef>
                        <a:spcAft>
                          <a:spcPts val="0"/>
                        </a:spcAft>
                      </a:pPr>
                      <a:r>
                        <a:rPr lang="en-PH" sz="1400">
                          <a:effectLst/>
                        </a:rPr>
                        <a:t>Actors:</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PH" sz="1400" dirty="0" smtClean="0"/>
                        <a:t>Barangay</a:t>
                      </a:r>
                      <a:r>
                        <a:rPr lang="en-PH" sz="1400" baseline="0" dirty="0" smtClean="0"/>
                        <a:t> Citizen</a:t>
                      </a:r>
                      <a:endParaRPr lang="en-PH" sz="1400" dirty="0"/>
                    </a:p>
                  </a:txBody>
                  <a:tcPr marL="68580" marR="68580" marT="0" marB="0"/>
                </a:tc>
              </a:tr>
              <a:tr h="451798">
                <a:tc>
                  <a:txBody>
                    <a:bodyPr/>
                    <a:lstStyle/>
                    <a:p>
                      <a:pPr marL="0" marR="0" algn="l">
                        <a:lnSpc>
                          <a:spcPct val="107000"/>
                        </a:lnSpc>
                        <a:spcBef>
                          <a:spcPts val="0"/>
                        </a:spcBef>
                        <a:spcAft>
                          <a:spcPts val="0"/>
                        </a:spcAft>
                      </a:pPr>
                      <a:r>
                        <a:rPr lang="en-PH" sz="1400" dirty="0">
                          <a:effectLst/>
                        </a:rPr>
                        <a:t>Related Use Case:</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PH" sz="1400" dirty="0"/>
                    </a:p>
                  </a:txBody>
                  <a:tcPr marL="68580" marR="68580" marT="0" marB="0"/>
                </a:tc>
              </a:tr>
              <a:tr h="451798">
                <a:tc>
                  <a:txBody>
                    <a:bodyPr/>
                    <a:lstStyle/>
                    <a:p>
                      <a:pPr marL="0" marR="0" algn="l">
                        <a:lnSpc>
                          <a:spcPct val="107000"/>
                        </a:lnSpc>
                        <a:spcBef>
                          <a:spcPts val="0"/>
                        </a:spcBef>
                        <a:spcAft>
                          <a:spcPts val="0"/>
                        </a:spcAft>
                      </a:pPr>
                      <a:r>
                        <a:rPr lang="en-PH" sz="1400">
                          <a:effectLst/>
                        </a:rPr>
                        <a:t>Stakeholders</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PH" sz="1400" dirty="0"/>
                    </a:p>
                  </a:txBody>
                  <a:tcPr marL="68580" marR="68580" marT="0" marB="0"/>
                </a:tc>
              </a:tr>
              <a:tr h="1397227">
                <a:tc>
                  <a:txBody>
                    <a:bodyPr/>
                    <a:lstStyle/>
                    <a:p>
                      <a:pPr marL="0" marR="0" algn="l">
                        <a:lnSpc>
                          <a:spcPct val="107000"/>
                        </a:lnSpc>
                        <a:spcBef>
                          <a:spcPts val="0"/>
                        </a:spcBef>
                        <a:spcAft>
                          <a:spcPts val="0"/>
                        </a:spcAft>
                      </a:pPr>
                      <a:r>
                        <a:rPr lang="en-PH" sz="1400" dirty="0">
                          <a:effectLst/>
                        </a:rPr>
                        <a:t>Preconditions:</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PH" sz="1400" dirty="0"/>
                    </a:p>
                  </a:txBody>
                  <a:tcPr marL="68580" marR="68580" marT="0" marB="0"/>
                </a:tc>
              </a:tr>
              <a:tr h="451798">
                <a:tc>
                  <a:txBody>
                    <a:bodyPr/>
                    <a:lstStyle/>
                    <a:p>
                      <a:pPr marL="0" marR="0" algn="l">
                        <a:lnSpc>
                          <a:spcPct val="107000"/>
                        </a:lnSpc>
                        <a:spcBef>
                          <a:spcPts val="0"/>
                        </a:spcBef>
                        <a:spcAft>
                          <a:spcPts val="0"/>
                        </a:spcAft>
                      </a:pPr>
                      <a:r>
                        <a:rPr lang="en-PH" sz="1400">
                          <a:effectLst/>
                        </a:rPr>
                        <a:t>Post conditions:</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PH" sz="1400" dirty="0">
                          <a:effectLst/>
                        </a:rPr>
                        <a:t> </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51798">
                <a:tc>
                  <a:txBody>
                    <a:bodyPr/>
                    <a:lstStyle/>
                    <a:p>
                      <a:pPr marL="0" marR="0" algn="l">
                        <a:lnSpc>
                          <a:spcPct val="107000"/>
                        </a:lnSpc>
                        <a:spcBef>
                          <a:spcPts val="0"/>
                        </a:spcBef>
                        <a:spcAft>
                          <a:spcPts val="0"/>
                        </a:spcAft>
                      </a:pPr>
                      <a:r>
                        <a:rPr lang="en-PH" sz="1400">
                          <a:effectLst/>
                        </a:rPr>
                        <a:t>Flow of Activities</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PH" sz="1400" dirty="0">
                          <a:effectLst/>
                        </a:rPr>
                        <a:t> </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51798">
                <a:tc>
                  <a:txBody>
                    <a:bodyPr/>
                    <a:lstStyle/>
                    <a:p>
                      <a:pPr marL="0" marR="0" algn="l">
                        <a:lnSpc>
                          <a:spcPct val="107000"/>
                        </a:lnSpc>
                        <a:spcBef>
                          <a:spcPts val="0"/>
                        </a:spcBef>
                        <a:spcAft>
                          <a:spcPts val="0"/>
                        </a:spcAft>
                      </a:pPr>
                      <a:r>
                        <a:rPr lang="en-PH" sz="1400">
                          <a:effectLst/>
                        </a:rPr>
                        <a:t>Exception Conditions</a:t>
                      </a:r>
                      <a:endParaRPr lang="en-PH"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PH" sz="1400" dirty="0">
                          <a:effectLst/>
                        </a:rPr>
                        <a:t> </a:t>
                      </a:r>
                      <a:endParaRPr lang="en-PH"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889548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60493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804</TotalTime>
  <Words>551</Words>
  <Application>Microsoft Office PowerPoint</Application>
  <PresentationFormat>Widescreen</PresentationFormat>
  <Paragraphs>170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Warren</dc:creator>
  <cp:lastModifiedBy>David Warren</cp:lastModifiedBy>
  <cp:revision>44</cp:revision>
  <dcterms:created xsi:type="dcterms:W3CDTF">2015-07-04T00:12:57Z</dcterms:created>
  <dcterms:modified xsi:type="dcterms:W3CDTF">2015-07-29T06:33:06Z</dcterms:modified>
</cp:coreProperties>
</file>