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76" r:id="rId3"/>
    <p:sldId id="262" r:id="rId4"/>
    <p:sldId id="264" r:id="rId5"/>
    <p:sldId id="271" r:id="rId6"/>
    <p:sldId id="270" r:id="rId7"/>
    <p:sldId id="269" r:id="rId8"/>
    <p:sldId id="268" r:id="rId9"/>
    <p:sldId id="267" r:id="rId10"/>
    <p:sldId id="272" r:id="rId11"/>
    <p:sldId id="273" r:id="rId12"/>
    <p:sldId id="274" r:id="rId13"/>
    <p:sldId id="258" r:id="rId14"/>
    <p:sldId id="260" r:id="rId15"/>
    <p:sldId id="257" r:id="rId16"/>
    <p:sldId id="259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582D000-E590-45BC-B617-D45D86221F4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CDCBB31-6EB9-4F08-8AD1-FFFB1461347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52515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D000-E590-45BC-B617-D45D86221F4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BB31-6EB9-4F08-8AD1-FFFB14613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9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D000-E590-45BC-B617-D45D86221F4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BB31-6EB9-4F08-8AD1-FFFB14613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7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D000-E590-45BC-B617-D45D86221F4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BB31-6EB9-4F08-8AD1-FFFB14613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7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82D000-E590-45BC-B617-D45D86221F4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DCBB31-6EB9-4F08-8AD1-FFFB146134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04213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D000-E590-45BC-B617-D45D86221F4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BB31-6EB9-4F08-8AD1-FFFB14613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9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D000-E590-45BC-B617-D45D86221F4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BB31-6EB9-4F08-8AD1-FFFB14613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9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D000-E590-45BC-B617-D45D86221F4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BB31-6EB9-4F08-8AD1-FFFB14613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9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D000-E590-45BC-B617-D45D86221F4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BB31-6EB9-4F08-8AD1-FFFB14613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1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82D000-E590-45BC-B617-D45D86221F4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DCBB31-6EB9-4F08-8AD1-FFFB146134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643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82D000-E590-45BC-B617-D45D86221F4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DCBB31-6EB9-4F08-8AD1-FFFB146134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438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582D000-E590-45BC-B617-D45D86221F4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CDCBB31-6EB9-4F08-8AD1-FFFB146134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481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813125"/>
              </p:ext>
            </p:extLst>
          </p:nvPr>
        </p:nvGraphicFramePr>
        <p:xfrm>
          <a:off x="1371600" y="1629408"/>
          <a:ext cx="10401300" cy="41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  <a:gridCol w="1733550"/>
                <a:gridCol w="1733550"/>
              </a:tblGrid>
              <a:tr h="466508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Event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Trigger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r>
                        <a:rPr lang="en-US" sz="1800" b="1" i="0" u="none" strike="noStrike" kern="12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Case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Response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Destination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644972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Citizen</a:t>
                      </a:r>
                      <a:r>
                        <a:rPr lang="en-US" sz="18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checks for the services available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Service</a:t>
                      </a:r>
                      <a:endParaRPr lang="en-PH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Barangay Citizen</a:t>
                      </a:r>
                      <a:endParaRPr lang="en-PH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Show details of services</a:t>
                      </a:r>
                      <a:endParaRPr lang="en-PH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More</a:t>
                      </a:r>
                      <a:r>
                        <a:rPr lang="en-US" sz="18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details about the service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Barangay Citizen</a:t>
                      </a:r>
                      <a:endParaRPr lang="en-PH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644972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Citizen chooses available service</a:t>
                      </a:r>
                      <a:endParaRPr lang="en-PH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</a:t>
                      </a:r>
                      <a:r>
                        <a:rPr lang="en-PH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Service</a:t>
                      </a:r>
                      <a:endParaRPr lang="en-PH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Barangay</a:t>
                      </a:r>
                      <a:r>
                        <a:rPr lang="en-PH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Citizen</a:t>
                      </a:r>
                      <a:endParaRPr lang="en-PH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</a:t>
                      </a:r>
                      <a:r>
                        <a:rPr lang="en-PH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Service</a:t>
                      </a:r>
                      <a:endParaRPr lang="en-PH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 detailed information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about the service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Barangay Office</a:t>
                      </a:r>
                      <a:endParaRPr lang="en-PH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644972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Citizen</a:t>
                      </a:r>
                      <a:r>
                        <a:rPr lang="en-PH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requests for documents</a:t>
                      </a:r>
                      <a:endParaRPr lang="en-PH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 Service</a:t>
                      </a:r>
                      <a:endParaRPr lang="en-PH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Barangay</a:t>
                      </a:r>
                      <a:r>
                        <a:rPr lang="en-PH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Citizen</a:t>
                      </a:r>
                      <a:endParaRPr lang="en-PH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 Service Request</a:t>
                      </a:r>
                      <a:endParaRPr lang="en-PH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</a:t>
                      </a:r>
                      <a:r>
                        <a:rPr lang="en-PH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sample document</a:t>
                      </a:r>
                      <a:endParaRPr lang="en-PH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Barangay Citizen</a:t>
                      </a:r>
                      <a:endParaRPr lang="en-PH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910549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Citizen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wants to register to the barangay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Register</a:t>
                      </a:r>
                      <a:r>
                        <a:rPr lang="en-PH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PH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Barangay</a:t>
                      </a:r>
                      <a:r>
                        <a:rPr lang="en-PH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Citizen</a:t>
                      </a:r>
                      <a:endParaRPr lang="en-PH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Citizen</a:t>
                      </a:r>
                      <a:r>
                        <a:rPr lang="en-PH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Registers</a:t>
                      </a:r>
                      <a:endParaRPr lang="en-PH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</a:t>
                      </a:r>
                      <a:r>
                        <a:rPr lang="en-PH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application form</a:t>
                      </a:r>
                      <a:endParaRPr lang="en-PH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Barangay Citizen</a:t>
                      </a:r>
                      <a:endParaRPr lang="en-PH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26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241300"/>
            <a:ext cx="9601200" cy="787400"/>
          </a:xfrm>
        </p:spPr>
        <p:txBody>
          <a:bodyPr/>
          <a:lstStyle/>
          <a:p>
            <a:r>
              <a:rPr lang="en-US" dirty="0" smtClean="0"/>
              <a:t>Context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23" y="1028700"/>
            <a:ext cx="10705987" cy="5438349"/>
          </a:xfrm>
        </p:spPr>
      </p:pic>
    </p:spTree>
    <p:extLst>
      <p:ext uri="{BB962C8B-B14F-4D97-AF65-F5344CB8AC3E}">
        <p14:creationId xmlns:p14="http://schemas.microsoft.com/office/powerpoint/2010/main" val="515886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241300"/>
            <a:ext cx="9601200" cy="787400"/>
          </a:xfrm>
        </p:spPr>
        <p:txBody>
          <a:bodyPr/>
          <a:lstStyle/>
          <a:p>
            <a:r>
              <a:rPr lang="en-US" dirty="0" smtClean="0"/>
              <a:t>Data Flow Diagrams (level0)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366777"/>
            <a:ext cx="9994900" cy="5097523"/>
          </a:xfrm>
        </p:spPr>
      </p:pic>
    </p:spTree>
    <p:extLst>
      <p:ext uri="{BB962C8B-B14F-4D97-AF65-F5344CB8AC3E}">
        <p14:creationId xmlns:p14="http://schemas.microsoft.com/office/powerpoint/2010/main" val="4193456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100" y="139700"/>
            <a:ext cx="9601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067348"/>
            <a:ext cx="9855200" cy="5358852"/>
          </a:xfrm>
        </p:spPr>
      </p:pic>
    </p:spTree>
    <p:extLst>
      <p:ext uri="{BB962C8B-B14F-4D97-AF65-F5344CB8AC3E}">
        <p14:creationId xmlns:p14="http://schemas.microsoft.com/office/powerpoint/2010/main" val="210724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272443"/>
            <a:ext cx="9601200" cy="965200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003300"/>
            <a:ext cx="10868640" cy="5085743"/>
          </a:xfrm>
        </p:spPr>
      </p:pic>
    </p:spTree>
    <p:extLst>
      <p:ext uri="{BB962C8B-B14F-4D97-AF65-F5344CB8AC3E}">
        <p14:creationId xmlns:p14="http://schemas.microsoft.com/office/powerpoint/2010/main" val="233653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9601200" cy="1041400"/>
          </a:xfrm>
        </p:spPr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9601200" cy="1041400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174" y="849504"/>
            <a:ext cx="9077826" cy="5421368"/>
          </a:xfrm>
        </p:spPr>
      </p:pic>
    </p:spTree>
    <p:extLst>
      <p:ext uri="{BB962C8B-B14F-4D97-AF65-F5344CB8AC3E}">
        <p14:creationId xmlns:p14="http://schemas.microsoft.com/office/powerpoint/2010/main" val="400960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9601200" cy="1041400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1041400"/>
            <a:ext cx="9665120" cy="5352519"/>
          </a:xfrm>
        </p:spPr>
      </p:pic>
    </p:spTree>
    <p:extLst>
      <p:ext uri="{BB962C8B-B14F-4D97-AF65-F5344CB8AC3E}">
        <p14:creationId xmlns:p14="http://schemas.microsoft.com/office/powerpoint/2010/main" val="252327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152400"/>
            <a:ext cx="9601200" cy="800100"/>
          </a:xfrm>
        </p:spPr>
        <p:txBody>
          <a:bodyPr/>
          <a:lstStyle/>
          <a:p>
            <a:r>
              <a:rPr lang="en-US" dirty="0" smtClean="0"/>
              <a:t>Collaboration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57300"/>
            <a:ext cx="9601200" cy="3581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6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896" y="137160"/>
            <a:ext cx="9588137" cy="894806"/>
          </a:xfrm>
        </p:spPr>
        <p:txBody>
          <a:bodyPr/>
          <a:lstStyle/>
          <a:p>
            <a:r>
              <a:rPr lang="en-US" dirty="0" smtClean="0"/>
              <a:t>Event Table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874042"/>
              </p:ext>
            </p:extLst>
          </p:nvPr>
        </p:nvGraphicFramePr>
        <p:xfrm>
          <a:off x="1139466" y="1284531"/>
          <a:ext cx="10573002" cy="5286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167"/>
                <a:gridCol w="1762167"/>
                <a:gridCol w="1762167"/>
                <a:gridCol w="1762167"/>
                <a:gridCol w="1762167"/>
                <a:gridCol w="1762167"/>
              </a:tblGrid>
              <a:tr h="6562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Event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Trigger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Source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Use</a:t>
                      </a:r>
                      <a:r>
                        <a:rPr lang="en-US" sz="1800" baseline="0" dirty="0" smtClean="0"/>
                        <a:t> Case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Response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Destination</a:t>
                      </a:r>
                      <a:endParaRPr lang="en-US" sz="1800" dirty="0"/>
                    </a:p>
                  </a:txBody>
                  <a:tcPr/>
                </a:tc>
              </a:tr>
              <a:tr h="1278438">
                <a:tc>
                  <a:txBody>
                    <a:bodyPr/>
                    <a:lstStyle/>
                    <a:p>
                      <a:pPr algn="l"/>
                      <a:r>
                        <a:rPr lang="en-PH" sz="1800" dirty="0" smtClean="0"/>
                        <a:t>Barangay</a:t>
                      </a:r>
                      <a:r>
                        <a:rPr lang="en-PH" sz="1800" baseline="0" dirty="0" smtClean="0"/>
                        <a:t> Official check request document</a:t>
                      </a:r>
                      <a:endParaRPr lang="en-P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800" dirty="0" smtClean="0"/>
                        <a:t>Check</a:t>
                      </a:r>
                      <a:r>
                        <a:rPr lang="en-PH" sz="1800" baseline="0" dirty="0" smtClean="0"/>
                        <a:t> Request</a:t>
                      </a:r>
                      <a:endParaRPr lang="en-P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800" dirty="0" smtClean="0"/>
                        <a:t>Barangay Officials</a:t>
                      </a:r>
                      <a:r>
                        <a:rPr lang="en-PH" sz="1800" baseline="0" dirty="0" smtClean="0"/>
                        <a:t> </a:t>
                      </a:r>
                      <a:endParaRPr lang="en-P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800" baseline="0" dirty="0" smtClean="0"/>
                        <a:t>Check file service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800" dirty="0" smtClean="0"/>
                        <a:t>Show</a:t>
                      </a:r>
                      <a:r>
                        <a:rPr lang="en-PH" sz="1800" baseline="0" dirty="0" smtClean="0"/>
                        <a:t> </a:t>
                      </a:r>
                      <a:r>
                        <a:rPr lang="en-PH" sz="1800" dirty="0" smtClean="0"/>
                        <a:t>Document Requests</a:t>
                      </a:r>
                      <a:endParaRPr lang="en-P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800" dirty="0" smtClean="0"/>
                        <a:t>System</a:t>
                      </a:r>
                      <a:endParaRPr lang="en-PH" sz="1800" dirty="0"/>
                    </a:p>
                  </a:txBody>
                  <a:tcPr/>
                </a:tc>
              </a:tr>
              <a:tr h="1340069">
                <a:tc>
                  <a:txBody>
                    <a:bodyPr/>
                    <a:lstStyle/>
                    <a:p>
                      <a:pPr algn="l"/>
                      <a:r>
                        <a:rPr lang="en-PH" sz="1800" dirty="0" smtClean="0"/>
                        <a:t>Barangay</a:t>
                      </a:r>
                      <a:r>
                        <a:rPr lang="en-PH" sz="1800" baseline="0" dirty="0" smtClean="0"/>
                        <a:t> Official verifies citizen’s identity</a:t>
                      </a:r>
                      <a:endParaRPr lang="en-P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800" dirty="0" smtClean="0"/>
                        <a:t>Check</a:t>
                      </a:r>
                      <a:r>
                        <a:rPr lang="en-PH" sz="1800" baseline="0" dirty="0" smtClean="0"/>
                        <a:t> POA/POI</a:t>
                      </a:r>
                      <a:endParaRPr lang="en-P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800" dirty="0" smtClean="0"/>
                        <a:t>Barangay</a:t>
                      </a:r>
                      <a:r>
                        <a:rPr lang="en-PH" sz="1800" baseline="0" dirty="0" smtClean="0"/>
                        <a:t> official</a:t>
                      </a:r>
                      <a:endParaRPr lang="en-P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Verify</a:t>
                      </a:r>
                      <a:r>
                        <a:rPr lang="en-US" baseline="0" dirty="0" smtClean="0"/>
                        <a:t> POA/POI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r>
                        <a:rPr lang="en-US" baseline="0" dirty="0" smtClean="0"/>
                        <a:t> citizen’s record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</a:tr>
              <a:tr h="1672119">
                <a:tc>
                  <a:txBody>
                    <a:bodyPr/>
                    <a:lstStyle/>
                    <a:p>
                      <a:pPr algn="l"/>
                      <a:r>
                        <a:rPr lang="en-PH" sz="1800" dirty="0" smtClean="0"/>
                        <a:t>Barangay official</a:t>
                      </a:r>
                      <a:r>
                        <a:rPr lang="en-PH" sz="1800" baseline="0" dirty="0" smtClean="0"/>
                        <a:t> updates content of </a:t>
                      </a:r>
                      <a:r>
                        <a:rPr lang="en-PH" sz="1800" dirty="0" smtClean="0"/>
                        <a:t> Bulletin / Citizen/ Service/</a:t>
                      </a:r>
                    </a:p>
                    <a:p>
                      <a:pPr algn="l"/>
                      <a:r>
                        <a:rPr lang="en-PH" sz="1800" dirty="0" smtClean="0"/>
                        <a:t>Requirements</a:t>
                      </a:r>
                      <a:endParaRPr lang="en-P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800" baseline="0" dirty="0" smtClean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800" dirty="0" smtClean="0"/>
                        <a:t>Barangay</a:t>
                      </a:r>
                      <a:r>
                        <a:rPr lang="en-PH" sz="1800" baseline="0" dirty="0" smtClean="0"/>
                        <a:t> Officials</a:t>
                      </a:r>
                      <a:endParaRPr lang="en-P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800" dirty="0" smtClean="0"/>
                        <a:t>Update Bulletin / Citizen/ Service/</a:t>
                      </a:r>
                    </a:p>
                    <a:p>
                      <a:pPr algn="l"/>
                      <a:r>
                        <a:rPr lang="en-PH" sz="1800" dirty="0" smtClean="0"/>
                        <a:t>Requirements</a:t>
                      </a:r>
                    </a:p>
                    <a:p>
                      <a:pPr algn="l"/>
                      <a:endParaRPr lang="en-PH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800" dirty="0" smtClean="0"/>
                        <a:t>Show</a:t>
                      </a:r>
                      <a:r>
                        <a:rPr lang="en-PH" sz="1800" baseline="0" dirty="0" smtClean="0"/>
                        <a:t> update details</a:t>
                      </a:r>
                      <a:endParaRPr lang="en-P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800" dirty="0" smtClean="0"/>
                        <a:t>System</a:t>
                      </a:r>
                      <a:endParaRPr lang="en-PH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7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139700"/>
            <a:ext cx="9601200" cy="647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1596326"/>
            <a:ext cx="11173824" cy="4076054"/>
          </a:xfrm>
        </p:spPr>
      </p:pic>
    </p:spTree>
    <p:extLst>
      <p:ext uri="{BB962C8B-B14F-4D97-AF65-F5344CB8AC3E}">
        <p14:creationId xmlns:p14="http://schemas.microsoft.com/office/powerpoint/2010/main" val="415561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0"/>
            <a:ext cx="9601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Fully Developed Description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49279"/>
              </p:ext>
            </p:extLst>
          </p:nvPr>
        </p:nvGraphicFramePr>
        <p:xfrm>
          <a:off x="1998579" y="914400"/>
          <a:ext cx="8504462" cy="5561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972"/>
                <a:gridCol w="3325245"/>
                <a:gridCol w="3325245"/>
              </a:tblGrid>
              <a:tr h="3413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/>
                        <a:t>Use Case Name: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/>
                        <a:t>Select Service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/>
                        <a:t>Scenario: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/>
                        <a:t>User </a:t>
                      </a:r>
                      <a:r>
                        <a:rPr lang="en-PH" sz="1800" dirty="0" smtClean="0"/>
                        <a:t>selects</a:t>
                      </a:r>
                      <a:r>
                        <a:rPr lang="en-PH" sz="1800" baseline="0" dirty="0" smtClean="0"/>
                        <a:t> desired service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/>
                        <a:t>Trigger Event: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/>
                        <a:t>Select Service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1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/>
                        <a:t>Brief Description: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 smtClean="0"/>
                        <a:t>System</a:t>
                      </a:r>
                      <a:r>
                        <a:rPr lang="en-PH" sz="1800" baseline="0" dirty="0" smtClean="0"/>
                        <a:t> displays detailed information of the service and the requirements to fulfill the service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/>
                        <a:t>Actors:</a:t>
                      </a:r>
                      <a:endParaRPr lang="en-US" sz="180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/>
                        <a:t>User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1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/>
                        <a:t>Related Use Cases:</a:t>
                      </a:r>
                      <a:endParaRPr lang="en-US" sz="180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Show details of service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/>
                        <a:t>Stakeholders:</a:t>
                      </a:r>
                      <a:endParaRPr lang="en-US" sz="180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/>
                        <a:t> </a:t>
                      </a:r>
                      <a:r>
                        <a:rPr lang="en-PH" sz="1800" dirty="0" smtClean="0"/>
                        <a:t>Barangay Citizen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/>
                        <a:t>Preconditions: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Citizen</a:t>
                      </a:r>
                      <a:r>
                        <a:rPr lang="en-US" sz="1800" baseline="0" dirty="0" smtClean="0"/>
                        <a:t> must view list of services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1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/>
                        <a:t>Post conditions:</a:t>
                      </a:r>
                      <a:endParaRPr lang="en-US" sz="180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System displays more details about the selected service</a:t>
                      </a:r>
                      <a:endParaRPr lang="en-US" sz="1800" dirty="0"/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/>
                        <a:t> 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043">
                <a:tc rowSpan="3">
                  <a:txBody>
                    <a:bodyPr/>
                    <a:lstStyle/>
                    <a:p>
                      <a:r>
                        <a:rPr lang="en-PH" sz="1800" dirty="0" smtClean="0"/>
                        <a:t>Flow of Activities: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Actor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System</a:t>
                      </a:r>
                      <a:endParaRPr lang="en-US" sz="1800" dirty="0"/>
                    </a:p>
                  </a:txBody>
                  <a:tcPr/>
                </a:tc>
              </a:tr>
              <a:tr h="677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 User selects desired</a:t>
                      </a:r>
                      <a:r>
                        <a:rPr lang="en-US" sz="1800" baseline="0" dirty="0" smtClean="0"/>
                        <a:t> service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1.1 System displays</a:t>
                      </a:r>
                      <a:r>
                        <a:rPr lang="en-US" sz="1800" baseline="0" dirty="0" smtClean="0"/>
                        <a:t> detailed information of the service</a:t>
                      </a:r>
                      <a:endParaRPr lang="en-US" sz="1800" dirty="0"/>
                    </a:p>
                  </a:txBody>
                  <a:tcPr/>
                </a:tc>
              </a:tr>
              <a:tr h="3870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24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622780"/>
              </p:ext>
            </p:extLst>
          </p:nvPr>
        </p:nvGraphicFramePr>
        <p:xfrm>
          <a:off x="1737547" y="45595"/>
          <a:ext cx="9948174" cy="6866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752"/>
                <a:gridCol w="3714211"/>
                <a:gridCol w="3714211"/>
              </a:tblGrid>
              <a:tr h="2897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/>
                        <a:t>Use Case Name: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 smtClean="0"/>
                        <a:t>File</a:t>
                      </a:r>
                      <a:r>
                        <a:rPr lang="en-PH" sz="1800" baseline="0" dirty="0" smtClean="0"/>
                        <a:t> Service Request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688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/>
                        <a:t>Scenario: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Citizen</a:t>
                      </a:r>
                      <a:r>
                        <a:rPr lang="en-US" sz="1800" baseline="0" dirty="0" smtClean="0"/>
                        <a:t> wants to avail a service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97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/>
                        <a:t>Trigger Event: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 smtClean="0"/>
                        <a:t>Select</a:t>
                      </a:r>
                      <a:r>
                        <a:rPr lang="en-PH" sz="1800" baseline="0" dirty="0" smtClean="0"/>
                        <a:t> Service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606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/>
                        <a:t>Brief Description: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If</a:t>
                      </a:r>
                      <a:r>
                        <a:rPr lang="en-US" sz="1800" baseline="0" dirty="0" smtClean="0"/>
                        <a:t> the citizen has selected the chosen document, the system will get the information of the citizen from the database and transfer that information to the service file document.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688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/>
                        <a:t>Actors: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/>
                        <a:t>User, System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688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 smtClean="0"/>
                        <a:t>Stakeholders: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 smtClean="0"/>
                        <a:t>Barangay citizen, Barangay official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97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 smtClean="0"/>
                        <a:t>Pre</a:t>
                      </a:r>
                      <a:r>
                        <a:rPr lang="en-PH" sz="1800" baseline="0" dirty="0" smtClean="0"/>
                        <a:t>conditions: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Citizen must</a:t>
                      </a:r>
                      <a:r>
                        <a:rPr lang="en-US" sz="1800" baseline="0" dirty="0" smtClean="0"/>
                        <a:t> be registered to the system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97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 smtClean="0"/>
                        <a:t>Post </a:t>
                      </a:r>
                      <a:r>
                        <a:rPr lang="en-PH" sz="1800" baseline="0" dirty="0" smtClean="0"/>
                        <a:t>conditions: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The request will be successfully</a:t>
                      </a:r>
                      <a:r>
                        <a:rPr lang="en-US" sz="1800" baseline="0" dirty="0" smtClean="0"/>
                        <a:t> placed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7519">
                <a:tc rowSpan="3">
                  <a:txBody>
                    <a:bodyPr/>
                    <a:lstStyle/>
                    <a:p>
                      <a:pPr algn="l"/>
                      <a:r>
                        <a:rPr lang="en-PH" sz="1800" dirty="0" smtClean="0"/>
                        <a:t>Flow of Activities: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Actor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System</a:t>
                      </a:r>
                      <a:endParaRPr lang="en-US" sz="1800" dirty="0"/>
                    </a:p>
                  </a:txBody>
                  <a:tcPr/>
                </a:tc>
              </a:tr>
              <a:tr h="8937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 Citizen requests</a:t>
                      </a:r>
                      <a:r>
                        <a:rPr lang="en-US" baseline="0" dirty="0" smtClean="0"/>
                        <a:t> for a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r>
                        <a:rPr lang="en-US" baseline="0" dirty="0" smtClean="0"/>
                        <a:t> System will output the requirements for the specific document to the citizen.</a:t>
                      </a:r>
                      <a:endParaRPr lang="en-US" dirty="0"/>
                    </a:p>
                  </a:txBody>
                  <a:tcPr/>
                </a:tc>
              </a:tr>
              <a:tr h="169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 Citizen</a:t>
                      </a:r>
                      <a:r>
                        <a:rPr lang="en-US" baseline="0" dirty="0" smtClean="0"/>
                        <a:t> submits 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2.1</a:t>
                      </a:r>
                      <a:r>
                        <a:rPr lang="en-US" baseline="0" dirty="0" smtClean="0"/>
                        <a:t>System will get the information of the citizen from the database and use that data for the document requested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 System</a:t>
                      </a:r>
                      <a:r>
                        <a:rPr lang="en-US" baseline="0" dirty="0" smtClean="0"/>
                        <a:t> will display the sample output of requested document</a:t>
                      </a:r>
                      <a:endParaRPr lang="en-US" dirty="0"/>
                    </a:p>
                  </a:txBody>
                  <a:tcPr/>
                </a:tc>
              </a:tr>
              <a:tr h="8937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Exception Conditions: </a:t>
                      </a:r>
                    </a:p>
                    <a:p>
                      <a:pPr algn="l"/>
                      <a:endParaRPr lang="en-US" sz="1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The citizen cannot request for a</a:t>
                      </a:r>
                      <a:r>
                        <a:rPr lang="en-US" sz="1800" baseline="0" dirty="0" smtClean="0"/>
                        <a:t> document if the computer that the user is using lost or does not have connection.</a:t>
                      </a:r>
                      <a:endParaRPr lang="en-US" sz="1800" dirty="0" smtClean="0"/>
                    </a:p>
                    <a:p>
                      <a:pPr algn="l"/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12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271001"/>
              </p:ext>
            </p:extLst>
          </p:nvPr>
        </p:nvGraphicFramePr>
        <p:xfrm>
          <a:off x="2336209" y="298342"/>
          <a:ext cx="7733792" cy="6325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048"/>
                <a:gridCol w="2785872"/>
                <a:gridCol w="2785872"/>
              </a:tblGrid>
              <a:tr h="4264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/>
                        <a:t>Use Case Name: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 smtClean="0"/>
                        <a:t>Citizen</a:t>
                      </a:r>
                      <a:r>
                        <a:rPr lang="en-PH" sz="1800" baseline="0" dirty="0" smtClean="0"/>
                        <a:t> registers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/>
                        <a:t>Scenario:</a:t>
                      </a:r>
                      <a:endParaRPr lang="en-US" sz="180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/>
                        <a:t>The user </a:t>
                      </a:r>
                      <a:r>
                        <a:rPr lang="en-PH" sz="1800" dirty="0" smtClean="0"/>
                        <a:t>wants</a:t>
                      </a:r>
                      <a:r>
                        <a:rPr lang="en-PH" sz="1800" baseline="0" dirty="0" smtClean="0"/>
                        <a:t> to register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/>
                        <a:t>Trigger Event:</a:t>
                      </a:r>
                      <a:endParaRPr lang="en-US" sz="180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/>
                        <a:t>Register 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/>
                        <a:t>Brief Description:</a:t>
                      </a:r>
                      <a:endParaRPr lang="en-US" sz="180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 smtClean="0"/>
                        <a:t>The user wants</a:t>
                      </a:r>
                      <a:r>
                        <a:rPr lang="en-PH" sz="1800" baseline="0" dirty="0" smtClean="0"/>
                        <a:t> to register to the barangay system to make use of the system’s services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706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/>
                        <a:t>Actors:</a:t>
                      </a:r>
                      <a:endParaRPr lang="en-US" sz="180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/>
                        <a:t>User, System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/>
                        <a:t>Stakeholders: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/>
                        <a:t> </a:t>
                      </a:r>
                      <a:r>
                        <a:rPr lang="en-PH" sz="1800" dirty="0" smtClean="0"/>
                        <a:t>Barangay citizen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/>
                        <a:t>Preconditions:</a:t>
                      </a:r>
                      <a:endParaRPr lang="en-US" sz="180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 smtClean="0"/>
                        <a:t>User is</a:t>
                      </a:r>
                      <a:r>
                        <a:rPr lang="en-PH" sz="1800" baseline="0" dirty="0" smtClean="0"/>
                        <a:t> not in the systems database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/>
                        <a:t>Post conditions: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User</a:t>
                      </a:r>
                      <a:r>
                        <a:rPr lang="en-US" sz="1800" baseline="0" dirty="0" smtClean="0"/>
                        <a:t>’s details will be stored to the system</a:t>
                      </a:r>
                      <a:endParaRPr lang="en-US" sz="1800" dirty="0"/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/>
                        <a:t> 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pPr algn="l"/>
                      <a:r>
                        <a:rPr lang="en-PH" sz="1800" dirty="0" smtClean="0"/>
                        <a:t>Flow of Activities: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Actor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System</a:t>
                      </a:r>
                      <a:endParaRPr lang="en-US" sz="1800" dirty="0"/>
                    </a:p>
                  </a:txBody>
                  <a:tcPr/>
                </a:tc>
              </a:tr>
              <a:tr h="243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 User wants to 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 Show application form</a:t>
                      </a:r>
                      <a:endParaRPr lang="en-US" dirty="0"/>
                    </a:p>
                  </a:txBody>
                  <a:tcPr/>
                </a:tc>
              </a:tr>
              <a:tr h="241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 User fills up and</a:t>
                      </a:r>
                      <a:r>
                        <a:rPr lang="en-US" baseline="0" dirty="0" smtClean="0"/>
                        <a:t> submits form together with POA/POI.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 System </a:t>
                      </a:r>
                      <a:r>
                        <a:rPr lang="en-US" baseline="0" dirty="0" smtClean="0"/>
                        <a:t>stores data to the database.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Exception Conditions: </a:t>
                      </a:r>
                      <a:endParaRPr lang="en-US" sz="1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The citizen cannot proceed with the registration process if the</a:t>
                      </a:r>
                      <a:r>
                        <a:rPr lang="en-US" sz="1800" baseline="0" dirty="0" smtClean="0"/>
                        <a:t> computer that the user is using does not have internet connection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375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112976"/>
              </p:ext>
            </p:extLst>
          </p:nvPr>
        </p:nvGraphicFramePr>
        <p:xfrm>
          <a:off x="1698931" y="215037"/>
          <a:ext cx="9502253" cy="6023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994"/>
                <a:gridCol w="3426878"/>
                <a:gridCol w="3715381"/>
              </a:tblGrid>
              <a:tr h="3052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/>
                        <a:t>Use Case Name: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 smtClean="0"/>
                        <a:t>Check File Service</a:t>
                      </a:r>
                      <a:r>
                        <a:rPr lang="en-PH" sz="1800" baseline="0" dirty="0" smtClean="0"/>
                        <a:t> Request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46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/>
                        <a:t>Scenario: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 smtClean="0"/>
                        <a:t>The barangay official</a:t>
                      </a:r>
                      <a:r>
                        <a:rPr lang="en-PH" sz="1800" baseline="0" dirty="0" smtClean="0"/>
                        <a:t> checks 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3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/>
                        <a:t>Trigger Event:</a:t>
                      </a:r>
                      <a:endParaRPr lang="en-US" sz="180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Check</a:t>
                      </a:r>
                      <a:r>
                        <a:rPr lang="en-US" sz="1800" baseline="0" dirty="0" smtClean="0"/>
                        <a:t> Request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3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/>
                        <a:t>Brief Description:</a:t>
                      </a:r>
                      <a:endParaRPr lang="en-US" sz="180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The</a:t>
                      </a:r>
                      <a:r>
                        <a:rPr lang="en-US" sz="1800" baseline="0" dirty="0" smtClean="0"/>
                        <a:t> barangay official checks the requests of the citizens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3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/>
                        <a:t>Actors: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 smtClean="0"/>
                        <a:t>Admin/Barangay officials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3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/>
                        <a:t>Related Use Cases:</a:t>
                      </a:r>
                      <a:endParaRPr lang="en-US" sz="180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Request document 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3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/>
                        <a:t>Stakeholders: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 smtClean="0"/>
                        <a:t>Barangay official/Citizen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3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/>
                        <a:t>Preconditions: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 smtClean="0"/>
                        <a:t>There must be a request</a:t>
                      </a:r>
                      <a:r>
                        <a:rPr lang="en-PH" sz="1800" baseline="0" dirty="0" smtClean="0"/>
                        <a:t> document from the citizen.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46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/>
                        <a:t>Post conditions:</a:t>
                      </a:r>
                      <a:endParaRPr lang="en-US" sz="180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dirty="0" smtClean="0"/>
                        <a:t>Barangay officials can see</a:t>
                      </a:r>
                      <a:r>
                        <a:rPr lang="en-PH" sz="1800" baseline="0" dirty="0" smtClean="0"/>
                        <a:t> and </a:t>
                      </a:r>
                      <a:r>
                        <a:rPr lang="en-PH" sz="1800" dirty="0" smtClean="0"/>
                        <a:t>check requested</a:t>
                      </a:r>
                      <a:r>
                        <a:rPr lang="en-PH" sz="1800" baseline="0" dirty="0" smtClean="0"/>
                        <a:t> documents.</a:t>
                      </a:r>
                      <a:endParaRPr lang="en-PH" sz="1800" dirty="0" smtClean="0"/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8028">
                <a:tc rowSpan="2">
                  <a:txBody>
                    <a:bodyPr/>
                    <a:lstStyle/>
                    <a:p>
                      <a:r>
                        <a:rPr lang="en-PH" sz="1800" dirty="0" smtClean="0"/>
                        <a:t>Flow of Activities: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Actor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System</a:t>
                      </a:r>
                      <a:endParaRPr lang="en-US" sz="1800" dirty="0"/>
                    </a:p>
                  </a:txBody>
                  <a:tcPr/>
                </a:tc>
              </a:tr>
              <a:tr h="9950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 Barangay</a:t>
                      </a:r>
                      <a:r>
                        <a:rPr lang="en-US" sz="1800" baseline="0" dirty="0" smtClean="0"/>
                        <a:t> official checks request of the citizen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1.1 The system outputs the requested documents of the citizen</a:t>
                      </a:r>
                    </a:p>
                  </a:txBody>
                  <a:tcPr/>
                </a:tc>
              </a:tr>
              <a:tr h="69655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Exception Conditions:</a:t>
                      </a:r>
                      <a:endParaRPr lang="en-US" sz="1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 dirty="0" smtClean="0"/>
                        <a:t>If there</a:t>
                      </a:r>
                      <a:r>
                        <a:rPr lang="en-US" sz="1800" baseline="0" dirty="0" smtClean="0"/>
                        <a:t> is no requested document from the citizen then there is no requirements to be checked.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58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741693"/>
              </p:ext>
            </p:extLst>
          </p:nvPr>
        </p:nvGraphicFramePr>
        <p:xfrm>
          <a:off x="774915" y="1377"/>
          <a:ext cx="11096785" cy="6856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776"/>
                <a:gridCol w="4712166"/>
                <a:gridCol w="4338843"/>
              </a:tblGrid>
              <a:tr h="3639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/>
                        <a:t>Use Case Name: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Verify</a:t>
                      </a:r>
                      <a:r>
                        <a:rPr lang="en-US" baseline="0" dirty="0" smtClean="0"/>
                        <a:t> POI/POA</a:t>
                      </a:r>
                      <a:endParaRPr lang="en-US" dirty="0" smtClean="0"/>
                    </a:p>
                    <a:p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30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/>
                        <a:t>Scenario:</a:t>
                      </a:r>
                      <a:endParaRPr lang="en-US" sz="180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r>
                        <a:rPr lang="en-US" sz="1800" dirty="0" smtClean="0"/>
                        <a:t>Barangay official </a:t>
                      </a:r>
                      <a:r>
                        <a:rPr lang="en-US" sz="1800" baseline="0" dirty="0" smtClean="0"/>
                        <a:t>verifies submitted POA/POI of the citizen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30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/>
                        <a:t>Trigger Event:</a:t>
                      </a:r>
                      <a:endParaRPr lang="en-US" sz="180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dirty="0" smtClean="0"/>
                        <a:t>Check</a:t>
                      </a:r>
                      <a:r>
                        <a:rPr lang="en-PH" sz="1800" baseline="0" dirty="0" smtClean="0"/>
                        <a:t> POI/POA </a:t>
                      </a:r>
                      <a:endParaRPr lang="en-PH" sz="1800" dirty="0" smtClean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79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/>
                        <a:t>Brief Description:</a:t>
                      </a:r>
                      <a:endParaRPr lang="en-US" sz="180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dirty="0" smtClean="0"/>
                        <a:t>The barangay official</a:t>
                      </a:r>
                      <a:r>
                        <a:rPr lang="en-PH" sz="1800" baseline="0" dirty="0" smtClean="0"/>
                        <a:t> will verify the submitted POA/POI of the citizen in order for the citizen to be successfully registered to the barangay.</a:t>
                      </a:r>
                      <a:endParaRPr lang="en-US" sz="1800" dirty="0" smtClean="0"/>
                    </a:p>
                    <a:p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30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/>
                        <a:t>Actors: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dirty="0" smtClean="0"/>
                        <a:t>Barangay Official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22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/>
                        <a:t>Related Use Cases:</a:t>
                      </a:r>
                      <a:endParaRPr lang="en-US" sz="180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r>
                        <a:rPr lang="en-US" sz="1800" dirty="0" smtClean="0"/>
                        <a:t>Citizen</a:t>
                      </a:r>
                      <a:r>
                        <a:rPr lang="en-US" sz="1800" baseline="0" dirty="0" smtClean="0"/>
                        <a:t> Registers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30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/>
                        <a:t>Stakeholders:</a:t>
                      </a:r>
                      <a:endParaRPr lang="en-US" sz="180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r>
                        <a:rPr lang="en-PH" sz="1800" baseline="0" dirty="0" smtClean="0"/>
                        <a:t>Barangay citizen, Barangay official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30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/>
                        <a:t>Preconditions: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r>
                        <a:rPr lang="en-US" sz="1800" dirty="0" smtClean="0"/>
                        <a:t>There should be a submitted POA/POI from the citizen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30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/>
                        <a:t>Post conditions: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r>
                        <a:rPr lang="en-US" sz="1800" dirty="0" smtClean="0"/>
                        <a:t>Request</a:t>
                      </a:r>
                      <a:r>
                        <a:rPr lang="en-US" sz="1800" baseline="0" dirty="0" smtClean="0"/>
                        <a:t> of the citizen will be verified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3593">
                <a:tc rowSpan="2">
                  <a:txBody>
                    <a:bodyPr/>
                    <a:lstStyle/>
                    <a:p>
                      <a:r>
                        <a:rPr lang="en-PH" sz="1800" dirty="0" smtClean="0"/>
                        <a:t>Flow of Activities: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Actor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System</a:t>
                      </a:r>
                      <a:endParaRPr lang="en-US" sz="1800" dirty="0"/>
                    </a:p>
                  </a:txBody>
                  <a:tcPr/>
                </a:tc>
              </a:tr>
              <a:tr h="18897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800" dirty="0" smtClean="0"/>
                        <a:t>Barangay official</a:t>
                      </a:r>
                      <a:r>
                        <a:rPr lang="en-US" sz="1800" baseline="0" dirty="0" smtClean="0"/>
                        <a:t> will check submitted POA/POI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800" baseline="0" dirty="0" smtClean="0"/>
                        <a:t>Barangay Official verifies the submitted POA/POI to the external agency.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800" baseline="0" dirty="0" smtClean="0"/>
                        <a:t>If verification is successful, Barangay Official will update the request in the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1.1</a:t>
                      </a:r>
                      <a:r>
                        <a:rPr lang="en-US" sz="1800" baseline="0" dirty="0" smtClean="0"/>
                        <a:t> System will output the POA/POI of the citizen </a:t>
                      </a:r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r>
                        <a:rPr lang="en-US" sz="1800" dirty="0" smtClean="0"/>
                        <a:t>3.1</a:t>
                      </a:r>
                      <a:r>
                        <a:rPr lang="en-US" sz="1800" baseline="0" dirty="0" smtClean="0"/>
                        <a:t> System will register the citizen.</a:t>
                      </a:r>
                      <a:endParaRPr lang="en-US" sz="1800" dirty="0" smtClean="0"/>
                    </a:p>
                    <a:p>
                      <a:endParaRPr lang="en-US" sz="1800" dirty="0"/>
                    </a:p>
                  </a:txBody>
                  <a:tcPr/>
                </a:tc>
              </a:tr>
              <a:tr h="85898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Exception Conditions:</a:t>
                      </a:r>
                      <a:endParaRPr lang="en-US" sz="1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If the submitted POA/POI is</a:t>
                      </a:r>
                      <a:r>
                        <a:rPr lang="en-US" sz="1800" baseline="0" dirty="0" smtClean="0"/>
                        <a:t> not legit then the barangay official cannot approve the citizen’s registration</a:t>
                      </a:r>
                      <a:endParaRPr lang="en-US" sz="1800" dirty="0" smtClean="0"/>
                    </a:p>
                    <a:p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379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948561"/>
              </p:ext>
            </p:extLst>
          </p:nvPr>
        </p:nvGraphicFramePr>
        <p:xfrm>
          <a:off x="1981716" y="120494"/>
          <a:ext cx="8658085" cy="6575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463"/>
                <a:gridCol w="3385311"/>
                <a:gridCol w="3385311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/>
                        <a:t>Use Case Name: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 smtClean="0"/>
                        <a:t>Update Bulletin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/>
                        <a:t>Scenario:</a:t>
                      </a:r>
                      <a:endParaRPr lang="en-US" sz="180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PH" sz="1800" dirty="0" smtClean="0"/>
                        <a:t>The barangay official updates  Bulletin / Citizen/ Service/</a:t>
                      </a:r>
                    </a:p>
                    <a:p>
                      <a:pPr algn="l"/>
                      <a:r>
                        <a:rPr lang="en-PH" sz="1800" dirty="0" smtClean="0"/>
                        <a:t>Requirements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/>
                        <a:t>Trigger Event:</a:t>
                      </a:r>
                      <a:endParaRPr lang="en-US" sz="180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Update 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/>
                        <a:t>Brief Description:</a:t>
                      </a:r>
                      <a:endParaRPr lang="en-US" sz="180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The</a:t>
                      </a:r>
                      <a:r>
                        <a:rPr lang="en-US" sz="1800" baseline="0" dirty="0" smtClean="0"/>
                        <a:t> barangay official updates the content of </a:t>
                      </a:r>
                      <a:r>
                        <a:rPr lang="en-PH" sz="1800" dirty="0" smtClean="0"/>
                        <a:t> Bulletin / Citizen/ Service/</a:t>
                      </a:r>
                    </a:p>
                    <a:p>
                      <a:pPr algn="l"/>
                      <a:r>
                        <a:rPr lang="en-PH" sz="1800" dirty="0" smtClean="0"/>
                        <a:t>Requirements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/>
                        <a:t>Actors: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 smtClean="0"/>
                        <a:t>Barangay Official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/>
                        <a:t>Related Use Cases:</a:t>
                      </a:r>
                      <a:endParaRPr lang="en-US" sz="180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/>
                        <a:t>Stakeholders:</a:t>
                      </a:r>
                      <a:endParaRPr lang="en-US" sz="180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/>
                        <a:t> </a:t>
                      </a:r>
                      <a:r>
                        <a:rPr lang="en-PH" sz="1800" dirty="0" smtClean="0"/>
                        <a:t>Barangay Official, Barangay</a:t>
                      </a:r>
                      <a:r>
                        <a:rPr lang="en-PH" sz="1800" baseline="0" dirty="0" smtClean="0"/>
                        <a:t> Citizen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/>
                        <a:t>Preconditions:</a:t>
                      </a:r>
                      <a:endParaRPr lang="en-US" sz="180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There should</a:t>
                      </a:r>
                      <a:r>
                        <a:rPr lang="en-US" sz="1800" baseline="0" dirty="0" smtClean="0"/>
                        <a:t> be a database to be updated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18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/>
                        <a:t>Post conditions:</a:t>
                      </a:r>
                      <a:endParaRPr lang="en-US" sz="1800" dirty="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Contents</a:t>
                      </a:r>
                      <a:r>
                        <a:rPr lang="en-US" sz="1800" baseline="0" dirty="0" smtClean="0"/>
                        <a:t> of the </a:t>
                      </a:r>
                      <a:r>
                        <a:rPr lang="en-PH" sz="1800" dirty="0" smtClean="0"/>
                        <a:t> Bulletin / Citizen/ Service/</a:t>
                      </a:r>
                    </a:p>
                    <a:p>
                      <a:pPr algn="l"/>
                      <a:r>
                        <a:rPr lang="en-PH" sz="1800" dirty="0" smtClean="0"/>
                        <a:t>Requirements</a:t>
                      </a:r>
                      <a:r>
                        <a:rPr lang="en-US" sz="1800" baseline="0" dirty="0" smtClean="0"/>
                        <a:t> will be updated</a:t>
                      </a:r>
                      <a:endParaRPr lang="en-US" sz="1800" dirty="0" smtClean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613">
                <a:tc rowSpan="2">
                  <a:txBody>
                    <a:bodyPr/>
                    <a:lstStyle/>
                    <a:p>
                      <a:r>
                        <a:rPr lang="en-PH" sz="1800" dirty="0" smtClean="0"/>
                        <a:t>Flow of Activities: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Actor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System</a:t>
                      </a:r>
                      <a:endParaRPr lang="en-US" sz="1800" dirty="0"/>
                    </a:p>
                  </a:txBody>
                  <a:tcPr/>
                </a:tc>
              </a:tr>
              <a:tr h="2116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r>
                        <a:rPr lang="en-US" baseline="0" dirty="0" smtClean="0"/>
                        <a:t> Barangay official updates bulletin/citizen/service/requirements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1.1</a:t>
                      </a:r>
                      <a:r>
                        <a:rPr lang="en-US" baseline="0" dirty="0" smtClean="0"/>
                        <a:t>The content of the bulletin/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citizen/service/requirements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Exception Conditions:</a:t>
                      </a:r>
                      <a:endParaRPr lang="en-US" sz="1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 dirty="0" smtClean="0"/>
                        <a:t>Barangay</a:t>
                      </a:r>
                      <a:r>
                        <a:rPr lang="en-US" sz="1800" baseline="0" dirty="0" smtClean="0"/>
                        <a:t> official cannot update if there is no database.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0308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1247</TotalTime>
  <Words>934</Words>
  <Application>Microsoft Office PowerPoint</Application>
  <PresentationFormat>Widescreen</PresentationFormat>
  <Paragraphs>227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Franklin Gothic Book</vt:lpstr>
      <vt:lpstr>Crop</vt:lpstr>
      <vt:lpstr>Event Table</vt:lpstr>
      <vt:lpstr>Event Table</vt:lpstr>
      <vt:lpstr>Use Case Diagram</vt:lpstr>
      <vt:lpstr>Fully Developed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Context Diagram</vt:lpstr>
      <vt:lpstr>Data Flow Diagrams (level0)</vt:lpstr>
      <vt:lpstr>ERD</vt:lpstr>
      <vt:lpstr>Class Diagram</vt:lpstr>
      <vt:lpstr>Activity Diagram</vt:lpstr>
      <vt:lpstr>Sequence Diagram</vt:lpstr>
      <vt:lpstr>Sequence Diagram</vt:lpstr>
      <vt:lpstr>Collaboration Diagram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</dc:title>
  <dc:creator>kamila lagman</dc:creator>
  <cp:lastModifiedBy>kamila lagman</cp:lastModifiedBy>
  <cp:revision>34</cp:revision>
  <dcterms:created xsi:type="dcterms:W3CDTF">2015-11-02T07:42:29Z</dcterms:created>
  <dcterms:modified xsi:type="dcterms:W3CDTF">2015-11-06T14:13:43Z</dcterms:modified>
</cp:coreProperties>
</file>