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67" d="100"/>
          <a:sy n="67" d="100"/>
        </p:scale>
        <p:origin x="640" y="4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30.04.2019</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30.04.2019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tx1">
                <a:lumMod val="65000"/>
                <a:lumOff val="35000"/>
              </a:schemeClr>
            </a:gs>
            <a:gs pos="0">
              <a:schemeClr val="tx1">
                <a:lumMod val="50000"/>
                <a:lumOff val="5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noFill/>
        </p:spPr>
        <p:txBody>
          <a:bodyPr/>
          <a:lstStyle/>
          <a:p>
            <a:r>
              <a:rPr lang="en-US" dirty="0">
                <a:solidFill>
                  <a:schemeClr val="tx2">
                    <a:lumMod val="40000"/>
                    <a:lumOff val="60000"/>
                  </a:schemeClr>
                </a:solidFill>
              </a:rPr>
              <a:t>Blood </a:t>
            </a:r>
            <a:r>
              <a:rPr lang="en-US" dirty="0" err="1">
                <a:solidFill>
                  <a:schemeClr val="tx2">
                    <a:lumMod val="40000"/>
                    <a:lumOff val="60000"/>
                  </a:schemeClr>
                </a:solidFill>
              </a:rPr>
              <a:t>Findr</a:t>
            </a:r>
            <a:endParaRPr lang="ru-RU" dirty="0">
              <a:solidFill>
                <a:schemeClr val="tx2">
                  <a:lumMod val="40000"/>
                  <a:lumOff val="60000"/>
                </a:schemeClr>
              </a:solidFill>
            </a:endParaRP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lnSpcReduction="10000"/>
          </a:bodyPr>
          <a:lstStyle/>
          <a:p>
            <a:r>
              <a:rPr lang="en-US" dirty="0">
                <a:solidFill>
                  <a:schemeClr val="tx2">
                    <a:lumMod val="40000"/>
                    <a:lumOff val="60000"/>
                  </a:schemeClr>
                </a:solidFill>
              </a:rPr>
              <a:t>CSPROJ MIDTERM </a:t>
            </a:r>
          </a:p>
          <a:p>
            <a:r>
              <a:rPr lang="en-US" dirty="0">
                <a:solidFill>
                  <a:schemeClr val="tx2">
                    <a:lumMod val="40000"/>
                    <a:lumOff val="60000"/>
                  </a:schemeClr>
                </a:solidFill>
              </a:rPr>
              <a:t>PRESENTATION</a:t>
            </a:r>
            <a:endParaRPr lang="ru-RU" dirty="0">
              <a:solidFill>
                <a:schemeClr val="tx2">
                  <a:lumMod val="40000"/>
                  <a:lumOff val="60000"/>
                </a:schemeClr>
              </a:solidFill>
            </a:endParaRPr>
          </a:p>
        </p:txBody>
      </p:sp>
      <p:pic>
        <p:nvPicPr>
          <p:cNvPr id="5" name="Picture Placeholder 4"/>
          <p:cNvPicPr>
            <a:picLocks noGrp="1" noChangeAspect="1"/>
          </p:cNvPicPr>
          <p:nvPr>
            <p:ph type="pic" sz="quarter" idx="21"/>
          </p:nvPr>
        </p:nvPicPr>
        <p:blipFill>
          <a:blip r:embed="rId2">
            <a:extLst>
              <a:ext uri="{BEBA8EAE-BF5A-486C-A8C5-ECC9F3942E4B}">
                <a14:imgProps xmlns:a14="http://schemas.microsoft.com/office/drawing/2010/main">
                  <a14:imgLayer r:embed="rId3">
                    <a14:imgEffect>
                      <a14:artisticTexturizer/>
                    </a14:imgEffect>
                    <a14:imgEffect>
                      <a14:sharpenSoften amount="21000"/>
                    </a14:imgEffect>
                    <a14:imgEffect>
                      <a14:brightnessContrast bright="-15000" contrast="1000"/>
                    </a14:imgEffect>
                  </a14:imgLayer>
                </a14:imgProps>
              </a:ext>
              <a:ext uri="{28A0092B-C50C-407E-A947-70E740481C1C}">
                <a14:useLocalDpi xmlns:a14="http://schemas.microsoft.com/office/drawing/2010/main" val="0"/>
              </a:ext>
            </a:extLst>
          </a:blip>
          <a:srcRect l="14935" r="14935"/>
          <a:stretch>
            <a:fillRect/>
          </a:stretch>
        </p:blipFill>
        <p:spPr>
          <a:xfrm>
            <a:off x="4700113" y="104753"/>
            <a:ext cx="7345440" cy="5760720"/>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10</a:t>
            </a:fld>
            <a:endParaRPr lang="ru-RU"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7439"/>
            <a:ext cx="10142567" cy="3979380"/>
          </a:xfrm>
        </p:spPr>
      </p:pic>
      <p:sp>
        <p:nvSpPr>
          <p:cNvPr id="5" name="Title 4"/>
          <p:cNvSpPr>
            <a:spLocks noGrp="1"/>
          </p:cNvSpPr>
          <p:nvPr>
            <p:ph type="title"/>
          </p:nvPr>
        </p:nvSpPr>
        <p:spPr/>
        <p:txBody>
          <a:bodyPr/>
          <a:lstStyle/>
          <a:p>
            <a:r>
              <a:rPr lang="en-PH" dirty="0">
                <a:solidFill>
                  <a:schemeClr val="tx2">
                    <a:lumMod val="40000"/>
                    <a:lumOff val="60000"/>
                  </a:schemeClr>
                </a:solidFill>
              </a:rPr>
              <a:t>GAP Analysis</a:t>
            </a:r>
            <a:endParaRPr lang="en-US" dirty="0">
              <a:solidFill>
                <a:schemeClr val="tx2">
                  <a:lumMod val="40000"/>
                  <a:lumOff val="60000"/>
                </a:schemeClr>
              </a:solidFill>
            </a:endParaRPr>
          </a:p>
        </p:txBody>
      </p:sp>
    </p:spTree>
    <p:extLst>
      <p:ext uri="{BB962C8B-B14F-4D97-AF65-F5344CB8AC3E}">
        <p14:creationId xmlns:p14="http://schemas.microsoft.com/office/powerpoint/2010/main" val="120974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2</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Blood </a:t>
            </a:r>
            <a:r>
              <a:rPr lang="en-PH" sz="2400" dirty="0" err="1">
                <a:solidFill>
                  <a:schemeClr val="tx2">
                    <a:lumMod val="40000"/>
                    <a:lumOff val="60000"/>
                  </a:schemeClr>
                </a:solidFill>
              </a:rPr>
              <a:t>Findr</a:t>
            </a:r>
            <a:r>
              <a:rPr lang="en-PH" sz="2400" dirty="0">
                <a:solidFill>
                  <a:schemeClr val="tx2">
                    <a:lumMod val="40000"/>
                    <a:lumOff val="60000"/>
                  </a:schemeClr>
                </a:solidFill>
              </a:rPr>
              <a:t> is basically a web-based and mobile-based application that eases the reservation of blood and the handling of clients alike.</a:t>
            </a:r>
          </a:p>
          <a:p>
            <a:pPr marL="0" indent="0">
              <a:buNone/>
            </a:pPr>
            <a:r>
              <a:rPr lang="en-PH" sz="2400" dirty="0">
                <a:solidFill>
                  <a:schemeClr val="tx2">
                    <a:lumMod val="40000"/>
                    <a:lumOff val="60000"/>
                  </a:schemeClr>
                </a:solidFill>
              </a:rPr>
              <a:t> </a:t>
            </a:r>
          </a:p>
          <a:p>
            <a:r>
              <a:rPr lang="en-PH" sz="2400" dirty="0">
                <a:solidFill>
                  <a:schemeClr val="tx2">
                    <a:lumMod val="40000"/>
                    <a:lumOff val="60000"/>
                  </a:schemeClr>
                </a:solidFill>
              </a:rPr>
              <a:t>The application only requires an account so that administrators can verify each client.</a:t>
            </a:r>
          </a:p>
          <a:p>
            <a:pPr marL="0" indent="0">
              <a:buNone/>
            </a:pPr>
            <a:endParaRPr lang="en-PH" sz="2400" dirty="0"/>
          </a:p>
          <a:p>
            <a:r>
              <a:rPr lang="en-PH" sz="2400" dirty="0">
                <a:solidFill>
                  <a:schemeClr val="tx2">
                    <a:lumMod val="40000"/>
                    <a:lumOff val="60000"/>
                  </a:schemeClr>
                </a:solidFill>
              </a:rPr>
              <a:t>Our team deems it necessary that our system or our study be utilized for the development of blood availing in our country.</a:t>
            </a:r>
            <a:endParaRPr lang="en-US" sz="2400" dirty="0">
              <a:solidFill>
                <a:schemeClr val="tx2">
                  <a:lumMod val="40000"/>
                  <a:lumOff val="60000"/>
                </a:schemeClr>
              </a:solidFill>
            </a:endParaRPr>
          </a:p>
        </p:txBody>
      </p:sp>
      <p:sp>
        <p:nvSpPr>
          <p:cNvPr id="5" name="Title 4"/>
          <p:cNvSpPr>
            <a:spLocks noGrp="1"/>
          </p:cNvSpPr>
          <p:nvPr>
            <p:ph type="title"/>
          </p:nvPr>
        </p:nvSpPr>
        <p:spPr/>
        <p:txBody>
          <a:bodyPr/>
          <a:lstStyle/>
          <a:p>
            <a:r>
              <a:rPr lang="en-PH" dirty="0">
                <a:solidFill>
                  <a:schemeClr val="tx2">
                    <a:lumMod val="40000"/>
                    <a:lumOff val="60000"/>
                  </a:schemeClr>
                </a:solidFill>
              </a:rPr>
              <a:t>Introduction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64003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3</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process of availing of blood at Red Cross is through making a call or e-mail. This method has been inefficient and time consuming for everyone who wants to avail blood from Red Cross.</a:t>
            </a:r>
          </a:p>
          <a:p>
            <a:endParaRPr lang="en-PH" sz="2400" dirty="0">
              <a:solidFill>
                <a:schemeClr val="tx2">
                  <a:lumMod val="40000"/>
                  <a:lumOff val="60000"/>
                </a:schemeClr>
              </a:solidFill>
              <a:latin typeface="+mj-lt"/>
            </a:endParaRPr>
          </a:p>
          <a:p>
            <a:r>
              <a:rPr lang="en-PH" sz="2400" dirty="0">
                <a:solidFill>
                  <a:schemeClr val="tx2">
                    <a:lumMod val="40000"/>
                    <a:lumOff val="60000"/>
                  </a:schemeClr>
                </a:solidFill>
              </a:rPr>
              <a:t>The availability of the blood group requested is not always guaranteed. This is a problem because it could only cost more time for the recipient to receive the blood.</a:t>
            </a:r>
            <a:endParaRPr lang="en-US" sz="2400" dirty="0">
              <a:solidFill>
                <a:schemeClr val="tx2">
                  <a:lumMod val="40000"/>
                  <a:lumOff val="60000"/>
                </a:schemeClr>
              </a:solidFill>
            </a:endParaRPr>
          </a:p>
          <a:p>
            <a:endParaRPr lang="en-US" sz="2400" dirty="0">
              <a:solidFill>
                <a:schemeClr val="tx2">
                  <a:lumMod val="40000"/>
                  <a:lumOff val="60000"/>
                </a:schemeClr>
              </a:solidFill>
              <a:latin typeface="+mj-lt"/>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Problem Statement</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337964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4</a:t>
            </a:fld>
            <a:endParaRPr lang="ru-RU" dirty="0"/>
          </a:p>
        </p:txBody>
      </p:sp>
      <p:sp>
        <p:nvSpPr>
          <p:cNvPr id="4" name="Content Placeholder 3"/>
          <p:cNvSpPr>
            <a:spLocks noGrp="1"/>
          </p:cNvSpPr>
          <p:nvPr>
            <p:ph idx="1"/>
          </p:nvPr>
        </p:nvSpPr>
        <p:spPr/>
        <p:txBody>
          <a:bodyPr>
            <a:normAutofit/>
          </a:bodyPr>
          <a:lstStyle/>
          <a:p>
            <a:r>
              <a:rPr lang="en-PH" sz="2800" dirty="0">
                <a:solidFill>
                  <a:schemeClr val="tx2">
                    <a:lumMod val="40000"/>
                    <a:lumOff val="60000"/>
                  </a:schemeClr>
                </a:solidFill>
              </a:rPr>
              <a:t>Our team imagined a feasible project to improve the convenience of people searching for blood. Blood </a:t>
            </a:r>
            <a:r>
              <a:rPr lang="en-PH" sz="2800" dirty="0" err="1">
                <a:solidFill>
                  <a:schemeClr val="tx2">
                    <a:lumMod val="40000"/>
                    <a:lumOff val="60000"/>
                  </a:schemeClr>
                </a:solidFill>
              </a:rPr>
              <a:t>Findr</a:t>
            </a:r>
            <a:r>
              <a:rPr lang="en-PH" sz="2800" dirty="0">
                <a:solidFill>
                  <a:schemeClr val="tx2">
                    <a:lumMod val="40000"/>
                    <a:lumOff val="60000"/>
                  </a:schemeClr>
                </a:solidFill>
              </a:rPr>
              <a:t>, a web and mobile based application wherein people can find the nearest desired blood available, reserve the blood, and claim it as soon as possible.</a:t>
            </a:r>
          </a:p>
          <a:p>
            <a:endParaRPr lang="en-US" sz="2800" dirty="0">
              <a:solidFill>
                <a:schemeClr val="tx2">
                  <a:lumMod val="40000"/>
                  <a:lumOff val="60000"/>
                </a:schemeClr>
              </a:solidFill>
              <a:latin typeface="+mj-lt"/>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Solution</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248542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5</a:t>
            </a:fld>
            <a:endParaRPr lang="ru-RU" dirty="0"/>
          </a:p>
        </p:txBody>
      </p:sp>
      <p:sp>
        <p:nvSpPr>
          <p:cNvPr id="4" name="Content Placeholder 3"/>
          <p:cNvSpPr>
            <a:spLocks noGrp="1"/>
          </p:cNvSpPr>
          <p:nvPr>
            <p:ph idx="1"/>
          </p:nvPr>
        </p:nvSpPr>
        <p:spPr/>
        <p:txBody>
          <a:bodyPr>
            <a:noAutofit/>
          </a:bodyPr>
          <a:lstStyle/>
          <a:p>
            <a:r>
              <a:rPr lang="en-PH" sz="2600" dirty="0">
                <a:solidFill>
                  <a:schemeClr val="accent2">
                    <a:lumMod val="20000"/>
                    <a:lumOff val="80000"/>
                  </a:schemeClr>
                </a:solidFill>
              </a:rPr>
              <a:t>First step – Client logs in to the system</a:t>
            </a:r>
            <a:endParaRPr lang="en-US" sz="2600" dirty="0">
              <a:solidFill>
                <a:schemeClr val="tx2">
                  <a:lumMod val="40000"/>
                  <a:lumOff val="60000"/>
                </a:schemeClr>
              </a:solidFill>
            </a:endParaRPr>
          </a:p>
          <a:p>
            <a:r>
              <a:rPr lang="en-PH" sz="2600" dirty="0">
                <a:solidFill>
                  <a:schemeClr val="accent2">
                    <a:lumMod val="20000"/>
                    <a:lumOff val="80000"/>
                  </a:schemeClr>
                </a:solidFill>
              </a:rPr>
              <a:t>Second step – Client searches for blood type</a:t>
            </a:r>
            <a:endParaRPr lang="en-US" sz="2600" dirty="0">
              <a:solidFill>
                <a:schemeClr val="tx2">
                  <a:lumMod val="40000"/>
                  <a:lumOff val="60000"/>
                </a:schemeClr>
              </a:solidFill>
            </a:endParaRPr>
          </a:p>
          <a:p>
            <a:r>
              <a:rPr lang="en-PH" sz="2600" dirty="0">
                <a:solidFill>
                  <a:schemeClr val="accent2">
                    <a:lumMod val="20000"/>
                    <a:lumOff val="80000"/>
                  </a:schemeClr>
                </a:solidFill>
              </a:rPr>
              <a:t>Third step – Client chooses blood type</a:t>
            </a:r>
            <a:endParaRPr lang="en-US" sz="2600" dirty="0">
              <a:solidFill>
                <a:schemeClr val="tx2">
                  <a:lumMod val="40000"/>
                  <a:lumOff val="60000"/>
                </a:schemeClr>
              </a:solidFill>
            </a:endParaRPr>
          </a:p>
          <a:p>
            <a:r>
              <a:rPr lang="en-PH" sz="2600" dirty="0">
                <a:solidFill>
                  <a:schemeClr val="accent2">
                    <a:lumMod val="20000"/>
                    <a:lumOff val="80000"/>
                  </a:schemeClr>
                </a:solidFill>
              </a:rPr>
              <a:t>Fourth step – admin confirms reservation of blood</a:t>
            </a:r>
          </a:p>
          <a:p>
            <a:r>
              <a:rPr lang="en-PH" sz="2600" dirty="0">
                <a:solidFill>
                  <a:schemeClr val="accent2">
                    <a:lumMod val="20000"/>
                    <a:lumOff val="80000"/>
                  </a:schemeClr>
                </a:solidFill>
              </a:rPr>
              <a:t>Fifth step – System will display amount to be paid</a:t>
            </a:r>
            <a:endParaRPr lang="en-US" sz="26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Processing of our System</a:t>
            </a:r>
            <a:br>
              <a:rPr lang="en-US" dirty="0"/>
            </a:br>
            <a:endParaRPr lang="en-US" dirty="0"/>
          </a:p>
        </p:txBody>
      </p:sp>
    </p:spTree>
    <p:extLst>
      <p:ext uri="{BB962C8B-B14F-4D97-AF65-F5344CB8AC3E}">
        <p14:creationId xmlns:p14="http://schemas.microsoft.com/office/powerpoint/2010/main" val="370762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6</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purpose of this project is to utilize our technology and use it to ease the process of availing of blood. It will be free for everyone to use. Furthermore, the project will be user-friendly guaranteed so that even those who are not in to technology can easily use the application.</a:t>
            </a:r>
          </a:p>
          <a:p>
            <a:pPr marL="0" indent="0">
              <a:buNone/>
            </a:pPr>
            <a:endParaRPr lang="en-PH" sz="2400" dirty="0">
              <a:solidFill>
                <a:schemeClr val="tx2">
                  <a:lumMod val="40000"/>
                  <a:lumOff val="60000"/>
                </a:schemeClr>
              </a:solidFill>
            </a:endParaRPr>
          </a:p>
          <a:p>
            <a:r>
              <a:rPr lang="en-PH" sz="2400" dirty="0">
                <a:solidFill>
                  <a:schemeClr val="tx2">
                    <a:lumMod val="40000"/>
                    <a:lumOff val="60000"/>
                  </a:schemeClr>
                </a:solidFill>
              </a:rPr>
              <a:t>Blood </a:t>
            </a:r>
            <a:r>
              <a:rPr lang="en-PH" sz="2400" dirty="0" err="1">
                <a:solidFill>
                  <a:schemeClr val="tx2">
                    <a:lumMod val="40000"/>
                    <a:lumOff val="60000"/>
                  </a:schemeClr>
                </a:solidFill>
              </a:rPr>
              <a:t>Findr</a:t>
            </a:r>
            <a:r>
              <a:rPr lang="en-PH" sz="2400" dirty="0">
                <a:solidFill>
                  <a:schemeClr val="tx2">
                    <a:lumMod val="40000"/>
                    <a:lumOff val="60000"/>
                  </a:schemeClr>
                </a:solidFill>
              </a:rPr>
              <a:t> aims to change the way we get blood. While adding convenience to the overall process</a:t>
            </a:r>
            <a:endParaRPr lang="en-US" sz="2400" dirty="0">
              <a:solidFill>
                <a:schemeClr val="tx2">
                  <a:lumMod val="40000"/>
                  <a:lumOff val="60000"/>
                </a:schemeClr>
              </a:solidFill>
            </a:endParaRPr>
          </a:p>
          <a:p>
            <a:endParaRPr lang="en-US" sz="24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Purpose and Description</a:t>
            </a:r>
            <a:br>
              <a:rPr lang="en-US" dirty="0"/>
            </a:br>
            <a:endParaRPr lang="en-US" dirty="0"/>
          </a:p>
        </p:txBody>
      </p:sp>
    </p:spTree>
    <p:extLst>
      <p:ext uri="{BB962C8B-B14F-4D97-AF65-F5344CB8AC3E}">
        <p14:creationId xmlns:p14="http://schemas.microsoft.com/office/powerpoint/2010/main" val="27294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7</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application aims to improve the way people avail blood from Red Cross. This can be made possible through the use of today’s technology.</a:t>
            </a:r>
            <a:endParaRPr lang="en-US" sz="2400" dirty="0">
              <a:solidFill>
                <a:schemeClr val="tx2">
                  <a:lumMod val="40000"/>
                  <a:lumOff val="60000"/>
                </a:schemeClr>
              </a:solidFill>
            </a:endParaRPr>
          </a:p>
          <a:p>
            <a:r>
              <a:rPr lang="en-PH" sz="2400" dirty="0">
                <a:solidFill>
                  <a:schemeClr val="tx2">
                    <a:lumMod val="40000"/>
                    <a:lumOff val="60000"/>
                  </a:schemeClr>
                </a:solidFill>
              </a:rPr>
              <a:t>To introduce a much easier and faster way of availing blood at Red Cross, because when it comes to blood, time is gold.</a:t>
            </a:r>
          </a:p>
          <a:p>
            <a:r>
              <a:rPr lang="en-PH" sz="2400" dirty="0">
                <a:solidFill>
                  <a:schemeClr val="tx2">
                    <a:lumMod val="40000"/>
                    <a:lumOff val="60000"/>
                  </a:schemeClr>
                </a:solidFill>
              </a:rPr>
              <a:t>Innovate the way people avail blood from Red Cross. Innovate the way people avail blood from Red Cross.</a:t>
            </a:r>
            <a:endParaRPr lang="en-US" sz="2400" dirty="0">
              <a:solidFill>
                <a:schemeClr val="tx2">
                  <a:lumMod val="40000"/>
                  <a:lumOff val="60000"/>
                </a:schemeClr>
              </a:solidFill>
            </a:endParaRPr>
          </a:p>
          <a:p>
            <a:r>
              <a:rPr lang="en-PH" sz="2400" dirty="0">
                <a:solidFill>
                  <a:schemeClr val="tx2">
                    <a:lumMod val="40000"/>
                    <a:lumOff val="60000"/>
                  </a:schemeClr>
                </a:solidFill>
              </a:rPr>
              <a:t>To replace the traditional process of having to make a call or e-mail to inquire about a specific blood and have it reserved with a much convenient and reliable way</a:t>
            </a:r>
            <a:endParaRPr lang="en-US" sz="24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Objectives</a:t>
            </a:r>
            <a:br>
              <a:rPr lang="en-US" dirty="0"/>
            </a:br>
            <a:endParaRPr lang="en-US" dirty="0"/>
          </a:p>
        </p:txBody>
      </p:sp>
    </p:spTree>
    <p:extLst>
      <p:ext uri="{BB962C8B-B14F-4D97-AF65-F5344CB8AC3E}">
        <p14:creationId xmlns:p14="http://schemas.microsoft.com/office/powerpoint/2010/main" val="380519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8</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application is easily accessible by everyone. Clients can use the application through any browser and operating system available. Internet connection will be one of its non-functional requirement. </a:t>
            </a:r>
          </a:p>
          <a:p>
            <a:endParaRPr lang="en-PH" sz="2400" dirty="0">
              <a:solidFill>
                <a:schemeClr val="tx2">
                  <a:lumMod val="40000"/>
                  <a:lumOff val="60000"/>
                </a:schemeClr>
              </a:solidFill>
            </a:endParaRPr>
          </a:p>
          <a:p>
            <a:r>
              <a:rPr lang="en-PH" sz="2400" dirty="0">
                <a:solidFill>
                  <a:schemeClr val="tx2">
                    <a:lumMod val="40000"/>
                    <a:lumOff val="60000"/>
                  </a:schemeClr>
                </a:solidFill>
              </a:rPr>
              <a:t>The system is only limited to blood recipients. The application cannot address blood donors or people who wishes to donate blood. This is due to the fact that blood donation needs a more comprehensive and complex process, in which the application cannot handle. </a:t>
            </a:r>
            <a:endParaRPr lang="en-US" sz="2400" dirty="0">
              <a:solidFill>
                <a:schemeClr val="tx2">
                  <a:lumMod val="40000"/>
                  <a:lumOff val="60000"/>
                </a:schemeClr>
              </a:solidFill>
            </a:endParaRPr>
          </a:p>
          <a:p>
            <a:endParaRPr lang="en-US" sz="24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Scope and Limitations</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358973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9</a:t>
            </a:fld>
            <a:endParaRPr lang="ru-RU" dirty="0"/>
          </a:p>
        </p:txBody>
      </p:sp>
      <p:sp>
        <p:nvSpPr>
          <p:cNvPr id="4" name="Content Placeholder 3"/>
          <p:cNvSpPr>
            <a:spLocks noGrp="1"/>
          </p:cNvSpPr>
          <p:nvPr>
            <p:ph idx="1"/>
          </p:nvPr>
        </p:nvSpPr>
        <p:spPr/>
        <p:txBody>
          <a:bodyPr numCol="2">
            <a:normAutofit lnSpcReduction="10000"/>
          </a:bodyPr>
          <a:lstStyle/>
          <a:p>
            <a:pPr marL="0" indent="0">
              <a:buNone/>
            </a:pPr>
            <a:r>
              <a:rPr lang="en-PH" sz="2400" u="sng" dirty="0">
                <a:solidFill>
                  <a:schemeClr val="accent2">
                    <a:lumMod val="20000"/>
                    <a:lumOff val="80000"/>
                  </a:schemeClr>
                </a:solidFill>
              </a:rPr>
              <a:t>Strengths: </a:t>
            </a:r>
            <a:endParaRPr lang="en-US" sz="2400" dirty="0">
              <a:solidFill>
                <a:schemeClr val="accent2">
                  <a:lumMod val="20000"/>
                  <a:lumOff val="80000"/>
                </a:schemeClr>
              </a:solidFill>
            </a:endParaRPr>
          </a:p>
          <a:p>
            <a:r>
              <a:rPr lang="en-PH" sz="2400" dirty="0">
                <a:solidFill>
                  <a:schemeClr val="tx2">
                    <a:lumMod val="40000"/>
                    <a:lumOff val="60000"/>
                  </a:schemeClr>
                </a:solidFill>
              </a:rPr>
              <a:t>- Strong mission, vision as well as guiding principle </a:t>
            </a:r>
            <a:endParaRPr lang="en-US" sz="2400" dirty="0">
              <a:solidFill>
                <a:schemeClr val="tx2">
                  <a:lumMod val="40000"/>
                  <a:lumOff val="60000"/>
                </a:schemeClr>
              </a:solidFill>
            </a:endParaRPr>
          </a:p>
          <a:p>
            <a:r>
              <a:rPr lang="en-PH" sz="2400" dirty="0">
                <a:solidFill>
                  <a:schemeClr val="tx2">
                    <a:lumMod val="40000"/>
                    <a:lumOff val="60000"/>
                  </a:schemeClr>
                </a:solidFill>
              </a:rPr>
              <a:t>- High level of accountability and trust </a:t>
            </a:r>
            <a:endParaRPr lang="en-US" sz="2400" dirty="0">
              <a:solidFill>
                <a:schemeClr val="tx2">
                  <a:lumMod val="40000"/>
                  <a:lumOff val="60000"/>
                </a:schemeClr>
              </a:solidFill>
            </a:endParaRPr>
          </a:p>
          <a:p>
            <a:r>
              <a:rPr lang="en-PH" sz="2400" dirty="0">
                <a:solidFill>
                  <a:schemeClr val="tx2">
                    <a:lumMod val="40000"/>
                    <a:lumOff val="60000"/>
                  </a:schemeClr>
                </a:solidFill>
              </a:rPr>
              <a:t>- Large blood supplier here in the Philippines </a:t>
            </a:r>
            <a:endParaRPr lang="en-US" sz="2400" dirty="0">
              <a:solidFill>
                <a:schemeClr val="tx2">
                  <a:lumMod val="40000"/>
                  <a:lumOff val="60000"/>
                </a:schemeClr>
              </a:solidFill>
            </a:endParaRPr>
          </a:p>
          <a:p>
            <a:pPr marL="0" indent="0">
              <a:buNone/>
            </a:pPr>
            <a:r>
              <a:rPr lang="en-PH" sz="2400" u="sng" dirty="0">
                <a:solidFill>
                  <a:schemeClr val="accent2">
                    <a:lumMod val="20000"/>
                    <a:lumOff val="80000"/>
                  </a:schemeClr>
                </a:solidFill>
              </a:rPr>
              <a:t>Weaknesses: </a:t>
            </a:r>
            <a:endParaRPr lang="en-US" sz="2400" dirty="0">
              <a:solidFill>
                <a:schemeClr val="accent2">
                  <a:lumMod val="20000"/>
                  <a:lumOff val="80000"/>
                </a:schemeClr>
              </a:solidFill>
            </a:endParaRPr>
          </a:p>
          <a:p>
            <a:r>
              <a:rPr lang="en-PH" sz="2400" dirty="0">
                <a:solidFill>
                  <a:schemeClr val="tx2">
                    <a:lumMod val="40000"/>
                    <a:lumOff val="60000"/>
                  </a:schemeClr>
                </a:solidFill>
              </a:rPr>
              <a:t>- Lack of online presence </a:t>
            </a:r>
            <a:endParaRPr lang="en-US" sz="2400" dirty="0">
              <a:solidFill>
                <a:schemeClr val="tx2">
                  <a:lumMod val="40000"/>
                  <a:lumOff val="60000"/>
                </a:schemeClr>
              </a:solidFill>
            </a:endParaRPr>
          </a:p>
          <a:p>
            <a:r>
              <a:rPr lang="en-PH" sz="2400" dirty="0">
                <a:solidFill>
                  <a:schemeClr val="tx2">
                    <a:lumMod val="40000"/>
                    <a:lumOff val="60000"/>
                  </a:schemeClr>
                </a:solidFill>
              </a:rPr>
              <a:t>- Lack of innovation</a:t>
            </a:r>
          </a:p>
          <a:p>
            <a:pPr marL="0" indent="0">
              <a:buNone/>
            </a:pPr>
            <a:r>
              <a:rPr lang="en-PH" sz="2400" dirty="0">
                <a:solidFill>
                  <a:schemeClr val="tx2">
                    <a:lumMod val="40000"/>
                    <a:lumOff val="60000"/>
                  </a:schemeClr>
                </a:solidFill>
              </a:rPr>
              <a:t> </a:t>
            </a:r>
            <a:endParaRPr lang="en-US" sz="2400" dirty="0">
              <a:solidFill>
                <a:schemeClr val="tx2">
                  <a:lumMod val="40000"/>
                  <a:lumOff val="60000"/>
                </a:schemeClr>
              </a:solidFill>
            </a:endParaRPr>
          </a:p>
          <a:p>
            <a:pPr marL="0" indent="0">
              <a:buNone/>
            </a:pPr>
            <a:r>
              <a:rPr lang="en-PH" sz="2400" u="sng" dirty="0">
                <a:solidFill>
                  <a:schemeClr val="accent2">
                    <a:lumMod val="20000"/>
                    <a:lumOff val="80000"/>
                  </a:schemeClr>
                </a:solidFill>
              </a:rPr>
              <a:t>Opportunities: </a:t>
            </a:r>
            <a:endParaRPr lang="en-US" sz="2400" dirty="0">
              <a:solidFill>
                <a:schemeClr val="accent2">
                  <a:lumMod val="20000"/>
                  <a:lumOff val="80000"/>
                </a:schemeClr>
              </a:solidFill>
            </a:endParaRPr>
          </a:p>
          <a:p>
            <a:r>
              <a:rPr lang="en-PH" sz="2400" dirty="0">
                <a:solidFill>
                  <a:schemeClr val="tx2">
                    <a:lumMod val="40000"/>
                    <a:lumOff val="60000"/>
                  </a:schemeClr>
                </a:solidFill>
              </a:rPr>
              <a:t>- Innovation </a:t>
            </a:r>
            <a:endParaRPr lang="en-US" sz="2400" dirty="0">
              <a:solidFill>
                <a:schemeClr val="tx2">
                  <a:lumMod val="40000"/>
                  <a:lumOff val="60000"/>
                </a:schemeClr>
              </a:solidFill>
            </a:endParaRPr>
          </a:p>
          <a:p>
            <a:r>
              <a:rPr lang="en-PH" sz="2400" dirty="0">
                <a:solidFill>
                  <a:schemeClr val="tx2">
                    <a:lumMod val="40000"/>
                    <a:lumOff val="60000"/>
                  </a:schemeClr>
                </a:solidFill>
              </a:rPr>
              <a:t>- Expansion of products and services </a:t>
            </a:r>
          </a:p>
          <a:p>
            <a:pPr marL="0" indent="0">
              <a:buNone/>
            </a:pPr>
            <a:endParaRPr lang="en-PH" sz="2400" dirty="0">
              <a:solidFill>
                <a:schemeClr val="tx2">
                  <a:lumMod val="40000"/>
                  <a:lumOff val="60000"/>
                </a:schemeClr>
              </a:solidFill>
            </a:endParaRPr>
          </a:p>
          <a:p>
            <a:pPr marL="0" indent="0">
              <a:buNone/>
            </a:pPr>
            <a:endParaRPr lang="en-PH" sz="2400" dirty="0">
              <a:solidFill>
                <a:schemeClr val="accent2">
                  <a:lumMod val="20000"/>
                  <a:lumOff val="80000"/>
                </a:schemeClr>
              </a:solidFill>
            </a:endParaRPr>
          </a:p>
          <a:p>
            <a:pPr marL="0" indent="0">
              <a:buNone/>
            </a:pPr>
            <a:r>
              <a:rPr lang="en-PH" sz="2400" u="sng" dirty="0">
                <a:solidFill>
                  <a:schemeClr val="accent2">
                    <a:lumMod val="20000"/>
                    <a:lumOff val="80000"/>
                  </a:schemeClr>
                </a:solidFill>
              </a:rPr>
              <a:t>Threats: </a:t>
            </a:r>
            <a:endParaRPr lang="en-US" sz="2400" dirty="0">
              <a:solidFill>
                <a:schemeClr val="accent2">
                  <a:lumMod val="20000"/>
                  <a:lumOff val="80000"/>
                </a:schemeClr>
              </a:solidFill>
            </a:endParaRPr>
          </a:p>
          <a:p>
            <a:r>
              <a:rPr lang="en-PH" sz="2400" dirty="0">
                <a:solidFill>
                  <a:schemeClr val="tx2">
                    <a:lumMod val="40000"/>
                    <a:lumOff val="60000"/>
                  </a:schemeClr>
                </a:solidFill>
              </a:rPr>
              <a:t>-Competition (Philippine Blood Center)</a:t>
            </a:r>
            <a:endParaRPr lang="en-US" sz="2400" dirty="0">
              <a:solidFill>
                <a:schemeClr val="tx2">
                  <a:lumMod val="40000"/>
                  <a:lumOff val="60000"/>
                </a:schemeClr>
              </a:solidFill>
            </a:endParaRPr>
          </a:p>
          <a:p>
            <a:endParaRPr lang="en-US" sz="2400" dirty="0">
              <a:solidFill>
                <a:schemeClr val="tx2">
                  <a:lumMod val="40000"/>
                  <a:lumOff val="60000"/>
                </a:schemeClr>
              </a:solidFill>
            </a:endParaRPr>
          </a:p>
          <a:p>
            <a:endParaRPr lang="en-US"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SWOT Analysis</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53390131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560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Office Theme</vt:lpstr>
      <vt:lpstr>Blood Findr</vt:lpstr>
      <vt:lpstr>Introduction</vt:lpstr>
      <vt:lpstr>Problem Statement </vt:lpstr>
      <vt:lpstr>Solution </vt:lpstr>
      <vt:lpstr>Processing of our System </vt:lpstr>
      <vt:lpstr>Purpose and Description </vt:lpstr>
      <vt:lpstr>Objectives </vt:lpstr>
      <vt:lpstr>Scope and Limitations </vt:lpstr>
      <vt:lpstr>SWOT Analysis </vt:lpstr>
      <vt:lpstr>GAP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2019-03-04T17:14:53Z</dcterms:created>
  <dcterms:modified xsi:type="dcterms:W3CDTF">2019-04-30T07:40:59Z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