
<file path=[Content_Types].xml><?xml version="1.0" encoding="utf-8"?>
<Types xmlns="http://schemas.openxmlformats.org/package/2006/content-types">
  <Default Extension="png" ContentType="image/png"/>
  <Default Extension="tmp"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274" autoAdjust="0"/>
  </p:normalViewPr>
  <p:slideViewPr>
    <p:cSldViewPr snapToGrid="0" showGuides="1">
      <p:cViewPr varScale="1">
        <p:scale>
          <a:sx n="68" d="100"/>
          <a:sy n="68" d="100"/>
        </p:scale>
        <p:origin x="90" y="210"/>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xmlns=""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05.03.2019</a:t>
            </a:fld>
            <a:endParaRPr lang="ru-RU"/>
          </a:p>
        </p:txBody>
      </p:sp>
      <p:sp>
        <p:nvSpPr>
          <p:cNvPr id="4" name="Footer Placeholder 3">
            <a:extLst>
              <a:ext uri="{FF2B5EF4-FFF2-40B4-BE49-F238E27FC236}">
                <a16:creationId xmlns:a16="http://schemas.microsoft.com/office/drawing/2014/main" xmlns=""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xmlns=""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05.03.2019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xmlns=""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xmlns=""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xmlns=""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xmlns=""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xmlns=""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xmlns=""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xmlns=""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xmlns=""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xmlns=""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xmlns=""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xmlns=""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xmlns=""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xmlns=""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a:extLst>
              <a:ext uri="{FF2B5EF4-FFF2-40B4-BE49-F238E27FC236}">
                <a16:creationId xmlns:a16="http://schemas.microsoft.com/office/drawing/2014/main" xmlns=""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a16="http://schemas.microsoft.com/office/drawing/2014/main" xmlns=""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5">
            <a:extLst>
              <a:ext uri="{FF2B5EF4-FFF2-40B4-BE49-F238E27FC236}">
                <a16:creationId xmlns:a16="http://schemas.microsoft.com/office/drawing/2014/main" xmlns=""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xmlns=""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xmlns=""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xmlns=""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Content Placeholder 2">
            <a:extLst>
              <a:ext uri="{FF2B5EF4-FFF2-40B4-BE49-F238E27FC236}">
                <a16:creationId xmlns:a16="http://schemas.microsoft.com/office/drawing/2014/main" xmlns=""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xmlns=""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xmlns=""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a16="http://schemas.microsoft.com/office/drawing/2014/main" xmlns=""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xmlns=""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a16="http://schemas.microsoft.com/office/drawing/2014/main" xmlns=""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xmlns=""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xmlns=""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Click to edit Master text styles</a:t>
            </a:r>
          </a:p>
        </p:txBody>
      </p:sp>
      <p:sp>
        <p:nvSpPr>
          <p:cNvPr id="17" name="Text Placeholder 14">
            <a:extLst>
              <a:ext uri="{FF2B5EF4-FFF2-40B4-BE49-F238E27FC236}">
                <a16:creationId xmlns:a16="http://schemas.microsoft.com/office/drawing/2014/main" xmlns=""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 name="Graphic 22">
            <a:extLst>
              <a:ext uri="{FF2B5EF4-FFF2-40B4-BE49-F238E27FC236}">
                <a16:creationId xmlns:a16="http://schemas.microsoft.com/office/drawing/2014/main" xmlns=""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xmlns=""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xmlns=""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xmlns=""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xmlns=""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xmlns=""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xmlns=""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31" name="Text Placeholder 29">
            <a:extLst>
              <a:ext uri="{FF2B5EF4-FFF2-40B4-BE49-F238E27FC236}">
                <a16:creationId xmlns:a16="http://schemas.microsoft.com/office/drawing/2014/main" xmlns=""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Click to edit Master text styles</a:t>
            </a:r>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xmlns=""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2" name="Graphic 19">
            <a:extLst>
              <a:ext uri="{FF2B5EF4-FFF2-40B4-BE49-F238E27FC236}">
                <a16:creationId xmlns:a16="http://schemas.microsoft.com/office/drawing/2014/main" xmlns=""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xmlns=""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grpSp>
        <p:nvGrpSpPr>
          <p:cNvPr id="41" name="Graphic 39">
            <a:extLst>
              <a:ext uri="{FF2B5EF4-FFF2-40B4-BE49-F238E27FC236}">
                <a16:creationId xmlns:a16="http://schemas.microsoft.com/office/drawing/2014/main" xmlns=""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xmlns=""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xmlns=""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xmlns=""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xmlns=""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xmlns=""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xmlns=""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xmlns=""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xmlns=""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xmlns=""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xmlns=""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xmlns=""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a16="http://schemas.microsoft.com/office/drawing/2014/main" xmlns=""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xmlns=""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xmlns=""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xmlns=""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18" name="Table Placeholder 17">
            <a:extLst>
              <a:ext uri="{FF2B5EF4-FFF2-40B4-BE49-F238E27FC236}">
                <a16:creationId xmlns:a16="http://schemas.microsoft.com/office/drawing/2014/main" xmlns=""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a16="http://schemas.microsoft.com/office/drawing/2014/main" xmlns=""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xmlns=""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xmlns=""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xmlns=""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xmlns=""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xmlns=""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xmlns=""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xmlns=""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a16="http://schemas.microsoft.com/office/drawing/2014/main" xmlns=""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xmlns=""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xmlns=""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xmlns=""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xmlns=""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pic>
        <p:nvPicPr>
          <p:cNvPr id="22" name="Graphic 21">
            <a:extLst>
              <a:ext uri="{FF2B5EF4-FFF2-40B4-BE49-F238E27FC236}">
                <a16:creationId xmlns:a16="http://schemas.microsoft.com/office/drawing/2014/main" xmlns="" id="{B091E01B-B80B-4194-AC2B-41043EC597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xmlns=""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xmlns=""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xmlns=""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xmlns=""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xmlns=""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xmlns=""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xmlns=""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xmlns=""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xmlns=""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xmlns=""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xmlns=""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xmlns=""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a16="http://schemas.microsoft.com/office/drawing/2014/main" xmlns=""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xmlns=""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xmlns=""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xmlns=""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xmlns=""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tx1">
                <a:lumMod val="65000"/>
                <a:lumOff val="35000"/>
              </a:schemeClr>
            </a:gs>
            <a:gs pos="0">
              <a:schemeClr val="tx1">
                <a:lumMod val="50000"/>
                <a:lumOff val="5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C9CC-E38A-467A-8F1C-459375F5EDFF}"/>
              </a:ext>
            </a:extLst>
          </p:cNvPr>
          <p:cNvSpPr>
            <a:spLocks noGrp="1"/>
          </p:cNvSpPr>
          <p:nvPr>
            <p:ph type="title"/>
          </p:nvPr>
        </p:nvSpPr>
        <p:spPr>
          <a:noFill/>
        </p:spPr>
        <p:txBody>
          <a:bodyPr/>
          <a:lstStyle/>
          <a:p>
            <a:r>
              <a:rPr lang="en-US" dirty="0" smtClean="0">
                <a:solidFill>
                  <a:schemeClr val="tx2">
                    <a:lumMod val="40000"/>
                    <a:lumOff val="60000"/>
                  </a:schemeClr>
                </a:solidFill>
              </a:rPr>
              <a:t>Blood </a:t>
            </a:r>
            <a:r>
              <a:rPr lang="en-US" dirty="0" err="1" smtClean="0">
                <a:solidFill>
                  <a:schemeClr val="tx2">
                    <a:lumMod val="40000"/>
                    <a:lumOff val="60000"/>
                  </a:schemeClr>
                </a:solidFill>
              </a:rPr>
              <a:t>Findr</a:t>
            </a:r>
            <a:endParaRPr lang="ru-RU" dirty="0">
              <a:solidFill>
                <a:schemeClr val="tx2">
                  <a:lumMod val="40000"/>
                  <a:lumOff val="60000"/>
                </a:schemeClr>
              </a:solidFill>
            </a:endParaRPr>
          </a:p>
        </p:txBody>
      </p:sp>
      <p:sp>
        <p:nvSpPr>
          <p:cNvPr id="6" name="Text Placeholder 5">
            <a:extLst>
              <a:ext uri="{FF2B5EF4-FFF2-40B4-BE49-F238E27FC236}">
                <a16:creationId xmlns:a16="http://schemas.microsoft.com/office/drawing/2014/main" xmlns="" id="{CDD6760C-D868-43F4-99FB-1B78C91F8FE1}"/>
              </a:ext>
            </a:extLst>
          </p:cNvPr>
          <p:cNvSpPr>
            <a:spLocks noGrp="1"/>
          </p:cNvSpPr>
          <p:nvPr>
            <p:ph type="body" sz="quarter" idx="13"/>
          </p:nvPr>
        </p:nvSpPr>
        <p:spPr/>
        <p:txBody>
          <a:bodyPr>
            <a:normAutofit lnSpcReduction="10000"/>
          </a:bodyPr>
          <a:lstStyle/>
          <a:p>
            <a:r>
              <a:rPr lang="en-US" dirty="0" smtClean="0">
                <a:solidFill>
                  <a:schemeClr val="tx2">
                    <a:lumMod val="40000"/>
                    <a:lumOff val="60000"/>
                  </a:schemeClr>
                </a:solidFill>
              </a:rPr>
              <a:t>CSPROJ MIDTERM </a:t>
            </a:r>
          </a:p>
          <a:p>
            <a:r>
              <a:rPr lang="en-US" dirty="0" smtClean="0">
                <a:solidFill>
                  <a:schemeClr val="tx2">
                    <a:lumMod val="40000"/>
                    <a:lumOff val="60000"/>
                  </a:schemeClr>
                </a:solidFill>
              </a:rPr>
              <a:t>PRESENTATION</a:t>
            </a:r>
            <a:endParaRPr lang="ru-RU" dirty="0">
              <a:solidFill>
                <a:schemeClr val="tx2">
                  <a:lumMod val="40000"/>
                  <a:lumOff val="60000"/>
                </a:schemeClr>
              </a:solidFill>
            </a:endParaRPr>
          </a:p>
        </p:txBody>
      </p:sp>
      <p:pic>
        <p:nvPicPr>
          <p:cNvPr id="5" name="Picture Placeholder 4"/>
          <p:cNvPicPr>
            <a:picLocks noGrp="1" noChangeAspect="1"/>
          </p:cNvPicPr>
          <p:nvPr>
            <p:ph type="pic" sz="quarter" idx="21"/>
          </p:nvPr>
        </p:nvPicPr>
        <p:blipFill>
          <a:blip r:embed="rId2">
            <a:extLst>
              <a:ext uri="{BEBA8EAE-BF5A-486C-A8C5-ECC9F3942E4B}">
                <a14:imgProps xmlns:a14="http://schemas.microsoft.com/office/drawing/2010/main">
                  <a14:imgLayer r:embed="rId3">
                    <a14:imgEffect>
                      <a14:artisticTexturizer/>
                    </a14:imgEffect>
                    <a14:imgEffect>
                      <a14:sharpenSoften amount="21000"/>
                    </a14:imgEffect>
                    <a14:imgEffect>
                      <a14:brightnessContrast bright="-15000" contrast="1000"/>
                    </a14:imgEffect>
                  </a14:imgLayer>
                </a14:imgProps>
              </a:ext>
              <a:ext uri="{28A0092B-C50C-407E-A947-70E740481C1C}">
                <a14:useLocalDpi xmlns:a14="http://schemas.microsoft.com/office/drawing/2010/main" val="0"/>
              </a:ext>
            </a:extLst>
          </a:blip>
          <a:srcRect l="14935" r="14935"/>
          <a:stretch>
            <a:fillRect/>
          </a:stretch>
        </p:blipFill>
        <p:spPr>
          <a:xfrm>
            <a:off x="4700113" y="104753"/>
            <a:ext cx="7345440" cy="5760720"/>
          </a:xfrm>
        </p:spPr>
      </p:pic>
    </p:spTree>
    <p:extLst>
      <p:ext uri="{BB962C8B-B14F-4D97-AF65-F5344CB8AC3E}">
        <p14:creationId xmlns:p14="http://schemas.microsoft.com/office/powerpoint/2010/main" val="1650012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10</a:t>
            </a:fld>
            <a:endParaRPr lang="ru-RU"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7439"/>
            <a:ext cx="10142567" cy="3979380"/>
          </a:xfrm>
        </p:spPr>
      </p:pic>
      <p:sp>
        <p:nvSpPr>
          <p:cNvPr id="5" name="Title 4"/>
          <p:cNvSpPr>
            <a:spLocks noGrp="1"/>
          </p:cNvSpPr>
          <p:nvPr>
            <p:ph type="title"/>
          </p:nvPr>
        </p:nvSpPr>
        <p:spPr/>
        <p:txBody>
          <a:bodyPr/>
          <a:lstStyle/>
          <a:p>
            <a:r>
              <a:rPr lang="en-PH" dirty="0">
                <a:solidFill>
                  <a:schemeClr val="tx2">
                    <a:lumMod val="40000"/>
                    <a:lumOff val="60000"/>
                  </a:schemeClr>
                </a:solidFill>
              </a:rPr>
              <a:t>GAP Analysis</a:t>
            </a:r>
            <a:endParaRPr lang="en-US" dirty="0">
              <a:solidFill>
                <a:schemeClr val="tx2">
                  <a:lumMod val="40000"/>
                  <a:lumOff val="60000"/>
                </a:schemeClr>
              </a:solidFill>
            </a:endParaRPr>
          </a:p>
        </p:txBody>
      </p:sp>
    </p:spTree>
    <p:extLst>
      <p:ext uri="{BB962C8B-B14F-4D97-AF65-F5344CB8AC3E}">
        <p14:creationId xmlns:p14="http://schemas.microsoft.com/office/powerpoint/2010/main" val="1209741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2</a:t>
            </a:fld>
            <a:endParaRPr lang="ru-RU" dirty="0"/>
          </a:p>
        </p:txBody>
      </p:sp>
      <p:sp>
        <p:nvSpPr>
          <p:cNvPr id="4" name="Content Placeholder 3"/>
          <p:cNvSpPr>
            <a:spLocks noGrp="1"/>
          </p:cNvSpPr>
          <p:nvPr>
            <p:ph idx="1"/>
          </p:nvPr>
        </p:nvSpPr>
        <p:spPr/>
        <p:txBody>
          <a:bodyPr>
            <a:normAutofit/>
          </a:bodyPr>
          <a:lstStyle/>
          <a:p>
            <a:r>
              <a:rPr lang="en-PH" sz="2400" dirty="0" smtClean="0">
                <a:solidFill>
                  <a:schemeClr val="tx2">
                    <a:lumMod val="40000"/>
                    <a:lumOff val="60000"/>
                  </a:schemeClr>
                </a:solidFill>
              </a:rPr>
              <a:t>Blood </a:t>
            </a:r>
            <a:r>
              <a:rPr lang="en-PH" sz="2400" dirty="0" err="1" smtClean="0">
                <a:solidFill>
                  <a:schemeClr val="tx2">
                    <a:lumMod val="40000"/>
                    <a:lumOff val="60000"/>
                  </a:schemeClr>
                </a:solidFill>
              </a:rPr>
              <a:t>Findr</a:t>
            </a:r>
            <a:r>
              <a:rPr lang="en-PH" sz="2400" dirty="0" smtClean="0">
                <a:solidFill>
                  <a:schemeClr val="tx2">
                    <a:lumMod val="40000"/>
                    <a:lumOff val="60000"/>
                  </a:schemeClr>
                </a:solidFill>
              </a:rPr>
              <a:t> is basically a </a:t>
            </a:r>
            <a:r>
              <a:rPr lang="en-PH" sz="2400" dirty="0">
                <a:solidFill>
                  <a:schemeClr val="tx2">
                    <a:lumMod val="40000"/>
                    <a:lumOff val="60000"/>
                  </a:schemeClr>
                </a:solidFill>
              </a:rPr>
              <a:t>web-based and mobile-based application that eases the reservation of blood and the handling of clients alike</a:t>
            </a:r>
            <a:r>
              <a:rPr lang="en-PH" sz="2400" dirty="0" smtClean="0">
                <a:solidFill>
                  <a:schemeClr val="tx2">
                    <a:lumMod val="40000"/>
                    <a:lumOff val="60000"/>
                  </a:schemeClr>
                </a:solidFill>
              </a:rPr>
              <a:t>.</a:t>
            </a:r>
          </a:p>
          <a:p>
            <a:pPr marL="0" indent="0">
              <a:buNone/>
            </a:pPr>
            <a:r>
              <a:rPr lang="en-PH" sz="2400" dirty="0" smtClean="0">
                <a:solidFill>
                  <a:schemeClr val="tx2">
                    <a:lumMod val="40000"/>
                    <a:lumOff val="60000"/>
                  </a:schemeClr>
                </a:solidFill>
              </a:rPr>
              <a:t> </a:t>
            </a:r>
          </a:p>
          <a:p>
            <a:r>
              <a:rPr lang="en-PH" sz="2400" dirty="0">
                <a:solidFill>
                  <a:schemeClr val="tx2">
                    <a:lumMod val="40000"/>
                    <a:lumOff val="60000"/>
                  </a:schemeClr>
                </a:solidFill>
              </a:rPr>
              <a:t>The application only requires an account so that administrators can verify each client</a:t>
            </a:r>
            <a:r>
              <a:rPr lang="en-PH" sz="2400" dirty="0" smtClean="0">
                <a:solidFill>
                  <a:schemeClr val="tx2">
                    <a:lumMod val="40000"/>
                    <a:lumOff val="60000"/>
                  </a:schemeClr>
                </a:solidFill>
              </a:rPr>
              <a:t>.</a:t>
            </a:r>
          </a:p>
          <a:p>
            <a:pPr marL="0" indent="0">
              <a:buNone/>
            </a:pPr>
            <a:endParaRPr lang="en-PH" sz="2400" dirty="0" smtClean="0"/>
          </a:p>
          <a:p>
            <a:r>
              <a:rPr lang="en-PH" sz="2400" dirty="0">
                <a:solidFill>
                  <a:schemeClr val="tx2">
                    <a:lumMod val="40000"/>
                    <a:lumOff val="60000"/>
                  </a:schemeClr>
                </a:solidFill>
              </a:rPr>
              <a:t>O</a:t>
            </a:r>
            <a:r>
              <a:rPr lang="en-PH" sz="2400" dirty="0" smtClean="0">
                <a:solidFill>
                  <a:schemeClr val="tx2">
                    <a:lumMod val="40000"/>
                    <a:lumOff val="60000"/>
                  </a:schemeClr>
                </a:solidFill>
              </a:rPr>
              <a:t>ur </a:t>
            </a:r>
            <a:r>
              <a:rPr lang="en-PH" sz="2400" dirty="0">
                <a:solidFill>
                  <a:schemeClr val="tx2">
                    <a:lumMod val="40000"/>
                    <a:lumOff val="60000"/>
                  </a:schemeClr>
                </a:solidFill>
              </a:rPr>
              <a:t>team deems it </a:t>
            </a:r>
            <a:r>
              <a:rPr lang="en-PH" sz="2400" dirty="0" smtClean="0">
                <a:solidFill>
                  <a:schemeClr val="tx2">
                    <a:lumMod val="40000"/>
                    <a:lumOff val="60000"/>
                  </a:schemeClr>
                </a:solidFill>
              </a:rPr>
              <a:t>necessary </a:t>
            </a:r>
            <a:r>
              <a:rPr lang="en-PH" sz="2400" dirty="0">
                <a:solidFill>
                  <a:schemeClr val="tx2">
                    <a:lumMod val="40000"/>
                    <a:lumOff val="60000"/>
                  </a:schemeClr>
                </a:solidFill>
              </a:rPr>
              <a:t>that our system or our study be utilized for the development of blood availing in our country.</a:t>
            </a:r>
            <a:endParaRPr lang="en-US" sz="2400" dirty="0">
              <a:solidFill>
                <a:schemeClr val="tx2">
                  <a:lumMod val="40000"/>
                  <a:lumOff val="60000"/>
                </a:schemeClr>
              </a:solidFill>
            </a:endParaRPr>
          </a:p>
        </p:txBody>
      </p:sp>
      <p:sp>
        <p:nvSpPr>
          <p:cNvPr id="5" name="Title 4"/>
          <p:cNvSpPr>
            <a:spLocks noGrp="1"/>
          </p:cNvSpPr>
          <p:nvPr>
            <p:ph type="title"/>
          </p:nvPr>
        </p:nvSpPr>
        <p:spPr/>
        <p:txBody>
          <a:bodyPr/>
          <a:lstStyle/>
          <a:p>
            <a:r>
              <a:rPr lang="en-PH" dirty="0">
                <a:solidFill>
                  <a:schemeClr val="tx2">
                    <a:lumMod val="40000"/>
                    <a:lumOff val="60000"/>
                  </a:schemeClr>
                </a:solidFill>
              </a:rPr>
              <a:t>Introduction</a:t>
            </a:r>
            <a:endParaRPr lang="en-US" dirty="0">
              <a:solidFill>
                <a:schemeClr val="tx2">
                  <a:lumMod val="40000"/>
                  <a:lumOff val="60000"/>
                </a:schemeClr>
              </a:solidFill>
            </a:endParaRPr>
          </a:p>
        </p:txBody>
      </p:sp>
    </p:spTree>
    <p:extLst>
      <p:ext uri="{BB962C8B-B14F-4D97-AF65-F5344CB8AC3E}">
        <p14:creationId xmlns:p14="http://schemas.microsoft.com/office/powerpoint/2010/main" val="64003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3</a:t>
            </a:fld>
            <a:endParaRPr lang="ru-RU" dirty="0"/>
          </a:p>
        </p:txBody>
      </p:sp>
      <p:sp>
        <p:nvSpPr>
          <p:cNvPr id="4" name="Content Placeholder 3"/>
          <p:cNvSpPr>
            <a:spLocks noGrp="1"/>
          </p:cNvSpPr>
          <p:nvPr>
            <p:ph idx="1"/>
          </p:nvPr>
        </p:nvSpPr>
        <p:spPr/>
        <p:txBody>
          <a:bodyPr>
            <a:normAutofit/>
          </a:bodyPr>
          <a:lstStyle/>
          <a:p>
            <a:r>
              <a:rPr lang="en-PH" sz="2400" dirty="0">
                <a:solidFill>
                  <a:schemeClr val="tx2">
                    <a:lumMod val="40000"/>
                    <a:lumOff val="60000"/>
                  </a:schemeClr>
                </a:solidFill>
              </a:rPr>
              <a:t>The process of availing of blood at Red Cross is through making a call or e-mail. This method has been inefficient and time consuming for everyone who wants to avail blood from Red Cross</a:t>
            </a:r>
            <a:r>
              <a:rPr lang="en-PH" sz="2400" dirty="0" smtClean="0">
                <a:solidFill>
                  <a:schemeClr val="tx2">
                    <a:lumMod val="40000"/>
                    <a:lumOff val="60000"/>
                  </a:schemeClr>
                </a:solidFill>
              </a:rPr>
              <a:t>.</a:t>
            </a:r>
          </a:p>
          <a:p>
            <a:endParaRPr lang="en-PH" sz="2400" dirty="0">
              <a:solidFill>
                <a:schemeClr val="tx2">
                  <a:lumMod val="40000"/>
                  <a:lumOff val="60000"/>
                </a:schemeClr>
              </a:solidFill>
              <a:latin typeface="+mj-lt"/>
            </a:endParaRPr>
          </a:p>
          <a:p>
            <a:r>
              <a:rPr lang="en-PH" sz="2400" dirty="0">
                <a:solidFill>
                  <a:schemeClr val="tx2">
                    <a:lumMod val="40000"/>
                    <a:lumOff val="60000"/>
                  </a:schemeClr>
                </a:solidFill>
              </a:rPr>
              <a:t>T</a:t>
            </a:r>
            <a:r>
              <a:rPr lang="en-PH" sz="2400" dirty="0" smtClean="0">
                <a:solidFill>
                  <a:schemeClr val="tx2">
                    <a:lumMod val="40000"/>
                    <a:lumOff val="60000"/>
                  </a:schemeClr>
                </a:solidFill>
              </a:rPr>
              <a:t>he </a:t>
            </a:r>
            <a:r>
              <a:rPr lang="en-PH" sz="2400" dirty="0">
                <a:solidFill>
                  <a:schemeClr val="tx2">
                    <a:lumMod val="40000"/>
                    <a:lumOff val="60000"/>
                  </a:schemeClr>
                </a:solidFill>
              </a:rPr>
              <a:t>availability of the blood group requested is not always guaranteed. This is a problem because it could only cost more time for the recipient to receive the blood.</a:t>
            </a:r>
            <a:endParaRPr lang="en-US" sz="2400" dirty="0">
              <a:solidFill>
                <a:schemeClr val="tx2">
                  <a:lumMod val="40000"/>
                  <a:lumOff val="60000"/>
                </a:schemeClr>
              </a:solidFill>
            </a:endParaRPr>
          </a:p>
          <a:p>
            <a:endParaRPr lang="en-US" sz="2400" dirty="0">
              <a:solidFill>
                <a:schemeClr val="tx2">
                  <a:lumMod val="40000"/>
                  <a:lumOff val="60000"/>
                </a:schemeClr>
              </a:solidFill>
              <a:latin typeface="+mj-lt"/>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Problem Statement</a:t>
            </a:r>
            <a:r>
              <a:rPr lang="en-US" dirty="0">
                <a:solidFill>
                  <a:schemeClr val="tx2">
                    <a:lumMod val="40000"/>
                    <a:lumOff val="60000"/>
                  </a:schemeClr>
                </a:solidFill>
              </a:rPr>
              <a:t/>
            </a:r>
            <a:br>
              <a:rPr lang="en-US" dirty="0">
                <a:solidFill>
                  <a:schemeClr val="tx2">
                    <a:lumMod val="40000"/>
                    <a:lumOff val="60000"/>
                  </a:schemeClr>
                </a:solidFill>
              </a:rPr>
            </a:br>
            <a:endParaRPr lang="en-US" dirty="0">
              <a:solidFill>
                <a:schemeClr val="tx2">
                  <a:lumMod val="40000"/>
                  <a:lumOff val="60000"/>
                </a:schemeClr>
              </a:solidFill>
            </a:endParaRPr>
          </a:p>
        </p:txBody>
      </p:sp>
    </p:spTree>
    <p:extLst>
      <p:ext uri="{BB962C8B-B14F-4D97-AF65-F5344CB8AC3E}">
        <p14:creationId xmlns:p14="http://schemas.microsoft.com/office/powerpoint/2010/main" val="3379644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4</a:t>
            </a:fld>
            <a:endParaRPr lang="ru-RU" dirty="0"/>
          </a:p>
        </p:txBody>
      </p:sp>
      <p:sp>
        <p:nvSpPr>
          <p:cNvPr id="4" name="Content Placeholder 3"/>
          <p:cNvSpPr>
            <a:spLocks noGrp="1"/>
          </p:cNvSpPr>
          <p:nvPr>
            <p:ph idx="1"/>
          </p:nvPr>
        </p:nvSpPr>
        <p:spPr/>
        <p:txBody>
          <a:bodyPr>
            <a:normAutofit/>
          </a:bodyPr>
          <a:lstStyle/>
          <a:p>
            <a:r>
              <a:rPr lang="en-PH" sz="2400" dirty="0" smtClean="0">
                <a:solidFill>
                  <a:schemeClr val="tx2">
                    <a:lumMod val="40000"/>
                    <a:lumOff val="60000"/>
                  </a:schemeClr>
                </a:solidFill>
              </a:rPr>
              <a:t>Our </a:t>
            </a:r>
            <a:r>
              <a:rPr lang="en-PH" sz="2400" dirty="0">
                <a:solidFill>
                  <a:schemeClr val="tx2">
                    <a:lumMod val="40000"/>
                    <a:lumOff val="60000"/>
                  </a:schemeClr>
                </a:solidFill>
              </a:rPr>
              <a:t>team imagined a feasible project to improve the convenience of people searching for blood. Blood </a:t>
            </a:r>
            <a:r>
              <a:rPr lang="en-PH" sz="2400" dirty="0" err="1">
                <a:solidFill>
                  <a:schemeClr val="tx2">
                    <a:lumMod val="40000"/>
                    <a:lumOff val="60000"/>
                  </a:schemeClr>
                </a:solidFill>
              </a:rPr>
              <a:t>Findr</a:t>
            </a:r>
            <a:r>
              <a:rPr lang="en-PH" sz="2400" dirty="0">
                <a:solidFill>
                  <a:schemeClr val="tx2">
                    <a:lumMod val="40000"/>
                    <a:lumOff val="60000"/>
                  </a:schemeClr>
                </a:solidFill>
              </a:rPr>
              <a:t>, a </a:t>
            </a:r>
            <a:r>
              <a:rPr lang="en-PH" sz="2400" dirty="0" smtClean="0">
                <a:solidFill>
                  <a:schemeClr val="tx2">
                    <a:lumMod val="40000"/>
                    <a:lumOff val="60000"/>
                  </a:schemeClr>
                </a:solidFill>
              </a:rPr>
              <a:t>web </a:t>
            </a:r>
            <a:r>
              <a:rPr lang="en-PH" sz="2400" dirty="0">
                <a:solidFill>
                  <a:schemeClr val="tx2">
                    <a:lumMod val="40000"/>
                    <a:lumOff val="60000"/>
                  </a:schemeClr>
                </a:solidFill>
              </a:rPr>
              <a:t>and </a:t>
            </a:r>
            <a:r>
              <a:rPr lang="en-PH" sz="2400" dirty="0" smtClean="0">
                <a:solidFill>
                  <a:schemeClr val="tx2">
                    <a:lumMod val="40000"/>
                    <a:lumOff val="60000"/>
                  </a:schemeClr>
                </a:solidFill>
              </a:rPr>
              <a:t>mobile based </a:t>
            </a:r>
            <a:r>
              <a:rPr lang="en-PH" sz="2400" dirty="0">
                <a:solidFill>
                  <a:schemeClr val="tx2">
                    <a:lumMod val="40000"/>
                    <a:lumOff val="60000"/>
                  </a:schemeClr>
                </a:solidFill>
              </a:rPr>
              <a:t>application wherein people can find the nearest desired blood </a:t>
            </a:r>
            <a:r>
              <a:rPr lang="en-PH" sz="2400" dirty="0" smtClean="0">
                <a:solidFill>
                  <a:schemeClr val="tx2">
                    <a:lumMod val="40000"/>
                    <a:lumOff val="60000"/>
                  </a:schemeClr>
                </a:solidFill>
              </a:rPr>
              <a:t>available</a:t>
            </a:r>
            <a:r>
              <a:rPr lang="en-PH" sz="2400" dirty="0">
                <a:solidFill>
                  <a:schemeClr val="tx2">
                    <a:lumMod val="40000"/>
                    <a:lumOff val="60000"/>
                  </a:schemeClr>
                </a:solidFill>
              </a:rPr>
              <a:t>, reserve the blood, and claim it as soon as possible</a:t>
            </a:r>
            <a:r>
              <a:rPr lang="en-PH" sz="2400" dirty="0" smtClean="0">
                <a:solidFill>
                  <a:schemeClr val="tx2">
                    <a:lumMod val="40000"/>
                    <a:lumOff val="60000"/>
                  </a:schemeClr>
                </a:solidFill>
              </a:rPr>
              <a:t>.</a:t>
            </a:r>
          </a:p>
          <a:p>
            <a:r>
              <a:rPr lang="en-PH" sz="2400" dirty="0" smtClean="0">
                <a:solidFill>
                  <a:schemeClr val="tx2">
                    <a:lumMod val="40000"/>
                    <a:lumOff val="60000"/>
                  </a:schemeClr>
                </a:solidFill>
              </a:rPr>
              <a:t> </a:t>
            </a:r>
            <a:r>
              <a:rPr lang="en-PH" sz="2400" dirty="0">
                <a:solidFill>
                  <a:schemeClr val="tx2">
                    <a:lumMod val="40000"/>
                    <a:lumOff val="60000"/>
                  </a:schemeClr>
                </a:solidFill>
              </a:rPr>
              <a:t>It will require the user to have an account. Upon registration, the system will ask for user’s information. </a:t>
            </a:r>
            <a:endParaRPr lang="en-PH" sz="2400" dirty="0" smtClean="0">
              <a:solidFill>
                <a:schemeClr val="tx2">
                  <a:lumMod val="40000"/>
                  <a:lumOff val="60000"/>
                </a:schemeClr>
              </a:solidFill>
            </a:endParaRPr>
          </a:p>
          <a:p>
            <a:r>
              <a:rPr lang="en-PH" sz="2400" dirty="0">
                <a:solidFill>
                  <a:schemeClr val="tx2">
                    <a:lumMod val="40000"/>
                    <a:lumOff val="60000"/>
                  </a:schemeClr>
                </a:solidFill>
              </a:rPr>
              <a:t>The system will also require a photo or scanned document of user’s government issued ID upon registering. This is to ensure that the user is a legitimate client. Registration is mandatory for verification and security purposes. Once registered, clients can now use our system. </a:t>
            </a:r>
            <a:endParaRPr lang="en-US" sz="2400" dirty="0">
              <a:solidFill>
                <a:schemeClr val="tx2">
                  <a:lumMod val="40000"/>
                  <a:lumOff val="60000"/>
                </a:schemeClr>
              </a:solidFill>
            </a:endParaRPr>
          </a:p>
          <a:p>
            <a:endParaRPr lang="en-US" sz="2400" dirty="0">
              <a:solidFill>
                <a:schemeClr val="tx2">
                  <a:lumMod val="40000"/>
                  <a:lumOff val="60000"/>
                </a:schemeClr>
              </a:solidFill>
              <a:latin typeface="+mj-lt"/>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Solution</a:t>
            </a:r>
            <a:r>
              <a:rPr lang="en-US" dirty="0">
                <a:solidFill>
                  <a:schemeClr val="tx2">
                    <a:lumMod val="40000"/>
                    <a:lumOff val="60000"/>
                  </a:schemeClr>
                </a:solidFill>
              </a:rPr>
              <a:t/>
            </a:r>
            <a:br>
              <a:rPr lang="en-US" dirty="0">
                <a:solidFill>
                  <a:schemeClr val="tx2">
                    <a:lumMod val="40000"/>
                    <a:lumOff val="60000"/>
                  </a:schemeClr>
                </a:solidFill>
              </a:rPr>
            </a:br>
            <a:endParaRPr lang="en-US" dirty="0">
              <a:solidFill>
                <a:schemeClr val="tx2">
                  <a:lumMod val="40000"/>
                  <a:lumOff val="60000"/>
                </a:schemeClr>
              </a:solidFill>
            </a:endParaRPr>
          </a:p>
        </p:txBody>
      </p:sp>
    </p:spTree>
    <p:extLst>
      <p:ext uri="{BB962C8B-B14F-4D97-AF65-F5344CB8AC3E}">
        <p14:creationId xmlns:p14="http://schemas.microsoft.com/office/powerpoint/2010/main" val="2485424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5</a:t>
            </a:fld>
            <a:endParaRPr lang="ru-RU" dirty="0"/>
          </a:p>
        </p:txBody>
      </p:sp>
      <p:sp>
        <p:nvSpPr>
          <p:cNvPr id="4" name="Content Placeholder 3"/>
          <p:cNvSpPr>
            <a:spLocks noGrp="1"/>
          </p:cNvSpPr>
          <p:nvPr>
            <p:ph idx="1"/>
          </p:nvPr>
        </p:nvSpPr>
        <p:spPr/>
        <p:txBody>
          <a:bodyPr>
            <a:noAutofit/>
          </a:bodyPr>
          <a:lstStyle/>
          <a:p>
            <a:r>
              <a:rPr lang="en-PH" sz="2100" dirty="0">
                <a:solidFill>
                  <a:schemeClr val="accent2">
                    <a:lumMod val="20000"/>
                    <a:lumOff val="80000"/>
                  </a:schemeClr>
                </a:solidFill>
              </a:rPr>
              <a:t>First step </a:t>
            </a:r>
            <a:r>
              <a:rPr lang="en-PH" sz="2100" dirty="0">
                <a:solidFill>
                  <a:schemeClr val="tx2">
                    <a:lumMod val="40000"/>
                    <a:lumOff val="60000"/>
                  </a:schemeClr>
                </a:solidFill>
              </a:rPr>
              <a:t>- Client logs in to the system. If the clients still don’t have an account he/she should register for an account.</a:t>
            </a:r>
            <a:endParaRPr lang="en-US" sz="2100" dirty="0">
              <a:solidFill>
                <a:schemeClr val="tx2">
                  <a:lumMod val="40000"/>
                  <a:lumOff val="60000"/>
                </a:schemeClr>
              </a:solidFill>
            </a:endParaRPr>
          </a:p>
          <a:p>
            <a:r>
              <a:rPr lang="en-PH" sz="2100" dirty="0">
                <a:solidFill>
                  <a:schemeClr val="accent2">
                    <a:lumMod val="20000"/>
                    <a:lumOff val="80000"/>
                  </a:schemeClr>
                </a:solidFill>
              </a:rPr>
              <a:t>Second step </a:t>
            </a:r>
            <a:r>
              <a:rPr lang="en-PH" sz="2100" dirty="0">
                <a:solidFill>
                  <a:schemeClr val="tx2">
                    <a:lumMod val="40000"/>
                    <a:lumOff val="60000"/>
                  </a:schemeClr>
                </a:solidFill>
              </a:rPr>
              <a:t>- Client inquires for the type of blood needed. A list of red cross blood facility and its location will be shown, along with the availability of the client’s desired blood type.</a:t>
            </a:r>
            <a:endParaRPr lang="en-US" sz="2100" dirty="0">
              <a:solidFill>
                <a:schemeClr val="tx2">
                  <a:lumMod val="40000"/>
                  <a:lumOff val="60000"/>
                </a:schemeClr>
              </a:solidFill>
            </a:endParaRPr>
          </a:p>
          <a:p>
            <a:r>
              <a:rPr lang="en-PH" sz="2100" dirty="0">
                <a:solidFill>
                  <a:schemeClr val="accent2">
                    <a:lumMod val="20000"/>
                    <a:lumOff val="80000"/>
                  </a:schemeClr>
                </a:solidFill>
              </a:rPr>
              <a:t>Third step </a:t>
            </a:r>
            <a:r>
              <a:rPr lang="en-PH" sz="2100" dirty="0">
                <a:solidFill>
                  <a:schemeClr val="tx2">
                    <a:lumMod val="40000"/>
                    <a:lumOff val="60000"/>
                  </a:schemeClr>
                </a:solidFill>
              </a:rPr>
              <a:t>- Client chooses the nearest desired blood available. Once chosen, a request for reservation will be sent to the red cross blood facility – which the admin will receive. </a:t>
            </a:r>
            <a:endParaRPr lang="en-US" sz="2100" dirty="0">
              <a:solidFill>
                <a:schemeClr val="tx2">
                  <a:lumMod val="40000"/>
                  <a:lumOff val="60000"/>
                </a:schemeClr>
              </a:solidFill>
            </a:endParaRPr>
          </a:p>
          <a:p>
            <a:r>
              <a:rPr lang="en-PH" sz="2100" dirty="0">
                <a:solidFill>
                  <a:schemeClr val="accent2">
                    <a:lumMod val="20000"/>
                    <a:lumOff val="80000"/>
                  </a:schemeClr>
                </a:solidFill>
              </a:rPr>
              <a:t>Fourth step </a:t>
            </a:r>
            <a:r>
              <a:rPr lang="en-PH" sz="2100" dirty="0">
                <a:solidFill>
                  <a:schemeClr val="tx2">
                    <a:lumMod val="40000"/>
                    <a:lumOff val="60000"/>
                  </a:schemeClr>
                </a:solidFill>
              </a:rPr>
              <a:t>–</a:t>
            </a:r>
            <a:r>
              <a:rPr lang="en-PH" sz="2100" dirty="0">
                <a:solidFill>
                  <a:schemeClr val="accent2">
                    <a:lumMod val="40000"/>
                    <a:lumOff val="60000"/>
                  </a:schemeClr>
                </a:solidFill>
              </a:rPr>
              <a:t> </a:t>
            </a:r>
            <a:r>
              <a:rPr lang="en-PH" sz="2100" dirty="0">
                <a:solidFill>
                  <a:schemeClr val="tx2">
                    <a:lumMod val="40000"/>
                    <a:lumOff val="60000"/>
                  </a:schemeClr>
                </a:solidFill>
              </a:rPr>
              <a:t>Admin confirms blood reservation and will send a code to the user through the app, prompting the desired blood group is reserved and ready for pick up. </a:t>
            </a:r>
            <a:endParaRPr lang="en-US" sz="2100" dirty="0">
              <a:solidFill>
                <a:schemeClr val="tx2">
                  <a:lumMod val="40000"/>
                  <a:lumOff val="60000"/>
                </a:schemeClr>
              </a:solidFill>
            </a:endParaRPr>
          </a:p>
          <a:p>
            <a:r>
              <a:rPr lang="en-PH" sz="2100" dirty="0">
                <a:solidFill>
                  <a:schemeClr val="accent2">
                    <a:lumMod val="20000"/>
                    <a:lumOff val="80000"/>
                  </a:schemeClr>
                </a:solidFill>
              </a:rPr>
              <a:t>Fifth step </a:t>
            </a:r>
            <a:r>
              <a:rPr lang="en-PH" sz="2100" dirty="0">
                <a:solidFill>
                  <a:schemeClr val="tx2">
                    <a:lumMod val="40000"/>
                    <a:lumOff val="60000"/>
                  </a:schemeClr>
                </a:solidFill>
              </a:rPr>
              <a:t>– The system will display amount to be paid and the client can now pick up the blood. Note that upon claiming </a:t>
            </a:r>
            <a:endParaRPr lang="en-US" sz="2100"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Processing of our </a:t>
            </a:r>
            <a:r>
              <a:rPr lang="en-PH" dirty="0" smtClean="0">
                <a:solidFill>
                  <a:schemeClr val="tx2">
                    <a:lumMod val="40000"/>
                    <a:lumOff val="60000"/>
                  </a:schemeClr>
                </a:solidFill>
              </a:rPr>
              <a:t>System</a:t>
            </a:r>
            <a:r>
              <a:rPr lang="en-US" dirty="0"/>
              <a:t/>
            </a:r>
            <a:br>
              <a:rPr lang="en-US" dirty="0"/>
            </a:br>
            <a:endParaRPr lang="en-US" dirty="0"/>
          </a:p>
        </p:txBody>
      </p:sp>
    </p:spTree>
    <p:extLst>
      <p:ext uri="{BB962C8B-B14F-4D97-AF65-F5344CB8AC3E}">
        <p14:creationId xmlns:p14="http://schemas.microsoft.com/office/powerpoint/2010/main" val="370762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6</a:t>
            </a:fld>
            <a:endParaRPr lang="ru-RU" dirty="0"/>
          </a:p>
        </p:txBody>
      </p:sp>
      <p:sp>
        <p:nvSpPr>
          <p:cNvPr id="4" name="Content Placeholder 3"/>
          <p:cNvSpPr>
            <a:spLocks noGrp="1"/>
          </p:cNvSpPr>
          <p:nvPr>
            <p:ph idx="1"/>
          </p:nvPr>
        </p:nvSpPr>
        <p:spPr/>
        <p:txBody>
          <a:bodyPr>
            <a:normAutofit/>
          </a:bodyPr>
          <a:lstStyle/>
          <a:p>
            <a:r>
              <a:rPr lang="en-PH" sz="2400" dirty="0">
                <a:solidFill>
                  <a:schemeClr val="tx2">
                    <a:lumMod val="40000"/>
                    <a:lumOff val="60000"/>
                  </a:schemeClr>
                </a:solidFill>
              </a:rPr>
              <a:t>The purpose of this project is to utilize our technology and use it to ease the process of availing of blood. </a:t>
            </a:r>
            <a:r>
              <a:rPr lang="en-PH" sz="2400" dirty="0" smtClean="0">
                <a:solidFill>
                  <a:schemeClr val="tx2">
                    <a:lumMod val="40000"/>
                    <a:lumOff val="60000"/>
                  </a:schemeClr>
                </a:solidFill>
              </a:rPr>
              <a:t>It </a:t>
            </a:r>
            <a:r>
              <a:rPr lang="en-PH" sz="2400" dirty="0">
                <a:solidFill>
                  <a:schemeClr val="tx2">
                    <a:lumMod val="40000"/>
                    <a:lumOff val="60000"/>
                  </a:schemeClr>
                </a:solidFill>
              </a:rPr>
              <a:t>will be free for everyone to use. Furthermore, the project will be user-friendly guaranteed so that even those who are not in to technology can easily use the application</a:t>
            </a:r>
            <a:r>
              <a:rPr lang="en-PH" sz="2400" dirty="0" smtClean="0">
                <a:solidFill>
                  <a:schemeClr val="tx2">
                    <a:lumMod val="40000"/>
                    <a:lumOff val="60000"/>
                  </a:schemeClr>
                </a:solidFill>
              </a:rPr>
              <a:t>.</a:t>
            </a:r>
          </a:p>
          <a:p>
            <a:pPr marL="0" indent="0">
              <a:buNone/>
            </a:pPr>
            <a:endParaRPr lang="en-PH" sz="2400" dirty="0" smtClean="0">
              <a:solidFill>
                <a:schemeClr val="tx2">
                  <a:lumMod val="40000"/>
                  <a:lumOff val="60000"/>
                </a:schemeClr>
              </a:solidFill>
            </a:endParaRPr>
          </a:p>
          <a:p>
            <a:r>
              <a:rPr lang="en-PH" sz="2400" dirty="0">
                <a:solidFill>
                  <a:schemeClr val="tx2">
                    <a:lumMod val="40000"/>
                    <a:lumOff val="60000"/>
                  </a:schemeClr>
                </a:solidFill>
              </a:rPr>
              <a:t>Blood </a:t>
            </a:r>
            <a:r>
              <a:rPr lang="en-PH" sz="2400" dirty="0" err="1">
                <a:solidFill>
                  <a:schemeClr val="tx2">
                    <a:lumMod val="40000"/>
                    <a:lumOff val="60000"/>
                  </a:schemeClr>
                </a:solidFill>
              </a:rPr>
              <a:t>Findr</a:t>
            </a:r>
            <a:r>
              <a:rPr lang="en-PH" sz="2400" dirty="0">
                <a:solidFill>
                  <a:schemeClr val="tx2">
                    <a:lumMod val="40000"/>
                    <a:lumOff val="60000"/>
                  </a:schemeClr>
                </a:solidFill>
              </a:rPr>
              <a:t> aims to change the way we get blood. While adding convenience to the overall </a:t>
            </a:r>
            <a:r>
              <a:rPr lang="en-PH" sz="2400" dirty="0" smtClean="0">
                <a:solidFill>
                  <a:schemeClr val="tx2">
                    <a:lumMod val="40000"/>
                    <a:lumOff val="60000"/>
                  </a:schemeClr>
                </a:solidFill>
              </a:rPr>
              <a:t>process</a:t>
            </a:r>
            <a:endParaRPr lang="en-US" sz="2400" dirty="0">
              <a:solidFill>
                <a:schemeClr val="tx2">
                  <a:lumMod val="40000"/>
                  <a:lumOff val="60000"/>
                </a:schemeClr>
              </a:solidFill>
            </a:endParaRPr>
          </a:p>
          <a:p>
            <a:endParaRPr lang="en-US" sz="2400"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Purpose and Description</a:t>
            </a:r>
            <a:r>
              <a:rPr lang="en-US" dirty="0"/>
              <a:t/>
            </a:r>
            <a:br>
              <a:rPr lang="en-US" dirty="0"/>
            </a:br>
            <a:endParaRPr lang="en-US" dirty="0"/>
          </a:p>
        </p:txBody>
      </p:sp>
    </p:spTree>
    <p:extLst>
      <p:ext uri="{BB962C8B-B14F-4D97-AF65-F5344CB8AC3E}">
        <p14:creationId xmlns:p14="http://schemas.microsoft.com/office/powerpoint/2010/main" val="2729470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7</a:t>
            </a:fld>
            <a:endParaRPr lang="ru-RU" dirty="0"/>
          </a:p>
        </p:txBody>
      </p:sp>
      <p:sp>
        <p:nvSpPr>
          <p:cNvPr id="4" name="Content Placeholder 3"/>
          <p:cNvSpPr>
            <a:spLocks noGrp="1"/>
          </p:cNvSpPr>
          <p:nvPr>
            <p:ph idx="1"/>
          </p:nvPr>
        </p:nvSpPr>
        <p:spPr/>
        <p:txBody>
          <a:bodyPr>
            <a:normAutofit/>
          </a:bodyPr>
          <a:lstStyle/>
          <a:p>
            <a:r>
              <a:rPr lang="en-PH" sz="2400" dirty="0">
                <a:solidFill>
                  <a:schemeClr val="tx2">
                    <a:lumMod val="40000"/>
                    <a:lumOff val="60000"/>
                  </a:schemeClr>
                </a:solidFill>
              </a:rPr>
              <a:t>The application aims to improve the way people avail blood from Red Cross. This can be made possible through the use of today’s technology.</a:t>
            </a:r>
            <a:endParaRPr lang="en-US" sz="2400" dirty="0">
              <a:solidFill>
                <a:schemeClr val="tx2">
                  <a:lumMod val="40000"/>
                  <a:lumOff val="60000"/>
                </a:schemeClr>
              </a:solidFill>
            </a:endParaRPr>
          </a:p>
          <a:p>
            <a:r>
              <a:rPr lang="en-PH" sz="2400" dirty="0">
                <a:solidFill>
                  <a:schemeClr val="tx2">
                    <a:lumMod val="40000"/>
                    <a:lumOff val="60000"/>
                  </a:schemeClr>
                </a:solidFill>
              </a:rPr>
              <a:t>T</a:t>
            </a:r>
            <a:r>
              <a:rPr lang="en-PH" sz="2400" dirty="0" smtClean="0">
                <a:solidFill>
                  <a:schemeClr val="tx2">
                    <a:lumMod val="40000"/>
                    <a:lumOff val="60000"/>
                  </a:schemeClr>
                </a:solidFill>
              </a:rPr>
              <a:t>o </a:t>
            </a:r>
            <a:r>
              <a:rPr lang="en-PH" sz="2400" dirty="0">
                <a:solidFill>
                  <a:schemeClr val="tx2">
                    <a:lumMod val="40000"/>
                    <a:lumOff val="60000"/>
                  </a:schemeClr>
                </a:solidFill>
              </a:rPr>
              <a:t>introduce a much easier and faster way of availing blood at Red Cross, because when it comes to blood, time is gold</a:t>
            </a:r>
            <a:r>
              <a:rPr lang="en-PH" sz="2400" dirty="0" smtClean="0">
                <a:solidFill>
                  <a:schemeClr val="tx2">
                    <a:lumMod val="40000"/>
                    <a:lumOff val="60000"/>
                  </a:schemeClr>
                </a:solidFill>
              </a:rPr>
              <a:t>.</a:t>
            </a:r>
          </a:p>
          <a:p>
            <a:r>
              <a:rPr lang="en-PH" sz="2400" dirty="0">
                <a:solidFill>
                  <a:schemeClr val="tx2">
                    <a:lumMod val="40000"/>
                    <a:lumOff val="60000"/>
                  </a:schemeClr>
                </a:solidFill>
              </a:rPr>
              <a:t>Innovate the way people avail blood from Red Cross</a:t>
            </a:r>
            <a:r>
              <a:rPr lang="en-PH" sz="2400" dirty="0" smtClean="0">
                <a:solidFill>
                  <a:schemeClr val="tx2">
                    <a:lumMod val="40000"/>
                    <a:lumOff val="60000"/>
                  </a:schemeClr>
                </a:solidFill>
              </a:rPr>
              <a:t>.</a:t>
            </a:r>
            <a:r>
              <a:rPr lang="en-PH" sz="2400" dirty="0">
                <a:solidFill>
                  <a:schemeClr val="tx2">
                    <a:lumMod val="40000"/>
                    <a:lumOff val="60000"/>
                  </a:schemeClr>
                </a:solidFill>
              </a:rPr>
              <a:t> Innovate the way people avail blood from Red Cross.</a:t>
            </a:r>
            <a:endParaRPr lang="en-US" sz="2400" dirty="0">
              <a:solidFill>
                <a:schemeClr val="tx2">
                  <a:lumMod val="40000"/>
                  <a:lumOff val="60000"/>
                </a:schemeClr>
              </a:solidFill>
            </a:endParaRPr>
          </a:p>
          <a:p>
            <a:r>
              <a:rPr lang="en-PH" sz="2400" dirty="0">
                <a:solidFill>
                  <a:schemeClr val="tx2">
                    <a:lumMod val="40000"/>
                    <a:lumOff val="60000"/>
                  </a:schemeClr>
                </a:solidFill>
              </a:rPr>
              <a:t>To replace the traditional process of having to make a call or e-mail to inquire about a specific blood and have it reserved with a much convenient and reliable way</a:t>
            </a:r>
            <a:endParaRPr lang="en-US" sz="2400"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Objectives</a:t>
            </a:r>
            <a:r>
              <a:rPr lang="en-US" dirty="0"/>
              <a:t/>
            </a:r>
            <a:br>
              <a:rPr lang="en-US" dirty="0"/>
            </a:br>
            <a:endParaRPr lang="en-US" dirty="0"/>
          </a:p>
        </p:txBody>
      </p:sp>
    </p:spTree>
    <p:extLst>
      <p:ext uri="{BB962C8B-B14F-4D97-AF65-F5344CB8AC3E}">
        <p14:creationId xmlns:p14="http://schemas.microsoft.com/office/powerpoint/2010/main" val="3805195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8</a:t>
            </a:fld>
            <a:endParaRPr lang="ru-RU" dirty="0"/>
          </a:p>
        </p:txBody>
      </p:sp>
      <p:sp>
        <p:nvSpPr>
          <p:cNvPr id="4" name="Content Placeholder 3"/>
          <p:cNvSpPr>
            <a:spLocks noGrp="1"/>
          </p:cNvSpPr>
          <p:nvPr>
            <p:ph idx="1"/>
          </p:nvPr>
        </p:nvSpPr>
        <p:spPr/>
        <p:txBody>
          <a:bodyPr>
            <a:normAutofit/>
          </a:bodyPr>
          <a:lstStyle/>
          <a:p>
            <a:r>
              <a:rPr lang="en-PH" sz="2400" dirty="0">
                <a:solidFill>
                  <a:schemeClr val="tx2">
                    <a:lumMod val="40000"/>
                    <a:lumOff val="60000"/>
                  </a:schemeClr>
                </a:solidFill>
              </a:rPr>
              <a:t>The application is easily accessible by everyone</a:t>
            </a:r>
            <a:r>
              <a:rPr lang="en-PH" sz="2400" dirty="0" smtClean="0">
                <a:solidFill>
                  <a:schemeClr val="tx2">
                    <a:lumMod val="40000"/>
                    <a:lumOff val="60000"/>
                  </a:schemeClr>
                </a:solidFill>
              </a:rPr>
              <a:t>. </a:t>
            </a:r>
            <a:r>
              <a:rPr lang="en-PH" sz="2400" dirty="0">
                <a:solidFill>
                  <a:schemeClr val="tx2">
                    <a:lumMod val="40000"/>
                    <a:lumOff val="60000"/>
                  </a:schemeClr>
                </a:solidFill>
              </a:rPr>
              <a:t>Clients can use the application through any browser and operating system available. Internet connection will be one of its non-functional requirement. </a:t>
            </a:r>
            <a:endParaRPr lang="en-PH" sz="2400" dirty="0" smtClean="0">
              <a:solidFill>
                <a:schemeClr val="tx2">
                  <a:lumMod val="40000"/>
                  <a:lumOff val="60000"/>
                </a:schemeClr>
              </a:solidFill>
            </a:endParaRPr>
          </a:p>
          <a:p>
            <a:endParaRPr lang="en-PH" sz="2400" dirty="0" smtClean="0">
              <a:solidFill>
                <a:schemeClr val="tx2">
                  <a:lumMod val="40000"/>
                  <a:lumOff val="60000"/>
                </a:schemeClr>
              </a:solidFill>
            </a:endParaRPr>
          </a:p>
          <a:p>
            <a:r>
              <a:rPr lang="en-PH" sz="2400" dirty="0">
                <a:solidFill>
                  <a:schemeClr val="tx2">
                    <a:lumMod val="40000"/>
                    <a:lumOff val="60000"/>
                  </a:schemeClr>
                </a:solidFill>
              </a:rPr>
              <a:t>The system is only limited to blood recipients. The application cannot address blood donors or people who wishes to donate blood. This is due to the fact that blood donation needs a more comprehensive and complex process, in which the application cannot handle. </a:t>
            </a:r>
            <a:endParaRPr lang="en-US" sz="2400" dirty="0">
              <a:solidFill>
                <a:schemeClr val="tx2">
                  <a:lumMod val="40000"/>
                  <a:lumOff val="60000"/>
                </a:schemeClr>
              </a:solidFill>
            </a:endParaRPr>
          </a:p>
          <a:p>
            <a:endParaRPr lang="en-US" sz="2400"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Scope and Limitations</a:t>
            </a:r>
            <a:r>
              <a:rPr lang="en-US" dirty="0">
                <a:solidFill>
                  <a:schemeClr val="tx2">
                    <a:lumMod val="40000"/>
                    <a:lumOff val="60000"/>
                  </a:schemeClr>
                </a:solidFill>
              </a:rPr>
              <a:t/>
            </a:r>
            <a:br>
              <a:rPr lang="en-US" dirty="0">
                <a:solidFill>
                  <a:schemeClr val="tx2">
                    <a:lumMod val="40000"/>
                    <a:lumOff val="60000"/>
                  </a:schemeClr>
                </a:solidFill>
              </a:rPr>
            </a:br>
            <a:endParaRPr lang="en-US" dirty="0">
              <a:solidFill>
                <a:schemeClr val="tx2">
                  <a:lumMod val="40000"/>
                  <a:lumOff val="60000"/>
                </a:schemeClr>
              </a:solidFill>
            </a:endParaRPr>
          </a:p>
        </p:txBody>
      </p:sp>
    </p:spTree>
    <p:extLst>
      <p:ext uri="{BB962C8B-B14F-4D97-AF65-F5344CB8AC3E}">
        <p14:creationId xmlns:p14="http://schemas.microsoft.com/office/powerpoint/2010/main" val="3589737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
              <a:schemeClr val="tx1">
                <a:lumMod val="65000"/>
                <a:lumOff val="35000"/>
              </a:schemeClr>
            </a:gs>
            <a:gs pos="0">
              <a:schemeClr val="tx1">
                <a:lumMod val="50000"/>
                <a:lumOff val="5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9</a:t>
            </a:fld>
            <a:endParaRPr lang="ru-RU" dirty="0"/>
          </a:p>
        </p:txBody>
      </p:sp>
      <p:sp>
        <p:nvSpPr>
          <p:cNvPr id="4" name="Content Placeholder 3"/>
          <p:cNvSpPr>
            <a:spLocks noGrp="1"/>
          </p:cNvSpPr>
          <p:nvPr>
            <p:ph idx="1"/>
          </p:nvPr>
        </p:nvSpPr>
        <p:spPr/>
        <p:txBody>
          <a:bodyPr numCol="2">
            <a:normAutofit lnSpcReduction="10000"/>
          </a:bodyPr>
          <a:lstStyle/>
          <a:p>
            <a:pPr marL="0" indent="0">
              <a:buNone/>
            </a:pPr>
            <a:r>
              <a:rPr lang="en-PH" sz="2400" u="sng" dirty="0">
                <a:solidFill>
                  <a:schemeClr val="accent2">
                    <a:lumMod val="20000"/>
                    <a:lumOff val="80000"/>
                  </a:schemeClr>
                </a:solidFill>
              </a:rPr>
              <a:t>Strengths: </a:t>
            </a:r>
            <a:endParaRPr lang="en-US" sz="2400" dirty="0">
              <a:solidFill>
                <a:schemeClr val="accent2">
                  <a:lumMod val="20000"/>
                  <a:lumOff val="80000"/>
                </a:schemeClr>
              </a:solidFill>
            </a:endParaRPr>
          </a:p>
          <a:p>
            <a:r>
              <a:rPr lang="en-PH" sz="2400" dirty="0">
                <a:solidFill>
                  <a:schemeClr val="tx2">
                    <a:lumMod val="40000"/>
                    <a:lumOff val="60000"/>
                  </a:schemeClr>
                </a:solidFill>
              </a:rPr>
              <a:t>- Strong mission, vision as well as guiding principle </a:t>
            </a:r>
            <a:endParaRPr lang="en-US" sz="2400" dirty="0">
              <a:solidFill>
                <a:schemeClr val="tx2">
                  <a:lumMod val="40000"/>
                  <a:lumOff val="60000"/>
                </a:schemeClr>
              </a:solidFill>
            </a:endParaRPr>
          </a:p>
          <a:p>
            <a:r>
              <a:rPr lang="en-PH" sz="2400" dirty="0">
                <a:solidFill>
                  <a:schemeClr val="tx2">
                    <a:lumMod val="40000"/>
                    <a:lumOff val="60000"/>
                  </a:schemeClr>
                </a:solidFill>
              </a:rPr>
              <a:t>- High level of accountability and trust </a:t>
            </a:r>
            <a:endParaRPr lang="en-US" sz="2400" dirty="0">
              <a:solidFill>
                <a:schemeClr val="tx2">
                  <a:lumMod val="40000"/>
                  <a:lumOff val="60000"/>
                </a:schemeClr>
              </a:solidFill>
            </a:endParaRPr>
          </a:p>
          <a:p>
            <a:r>
              <a:rPr lang="en-PH" sz="2400" dirty="0">
                <a:solidFill>
                  <a:schemeClr val="tx2">
                    <a:lumMod val="40000"/>
                    <a:lumOff val="60000"/>
                  </a:schemeClr>
                </a:solidFill>
              </a:rPr>
              <a:t>- Large blood supplier here in the Philippines </a:t>
            </a:r>
            <a:endParaRPr lang="en-US" sz="2400" dirty="0" smtClean="0">
              <a:solidFill>
                <a:schemeClr val="tx2">
                  <a:lumMod val="40000"/>
                  <a:lumOff val="60000"/>
                </a:schemeClr>
              </a:solidFill>
            </a:endParaRPr>
          </a:p>
          <a:p>
            <a:pPr marL="0" indent="0">
              <a:buNone/>
            </a:pPr>
            <a:r>
              <a:rPr lang="en-PH" sz="2400" u="sng" dirty="0">
                <a:solidFill>
                  <a:schemeClr val="accent2">
                    <a:lumMod val="20000"/>
                    <a:lumOff val="80000"/>
                  </a:schemeClr>
                </a:solidFill>
              </a:rPr>
              <a:t>Weaknesses: </a:t>
            </a:r>
            <a:endParaRPr lang="en-US" sz="2400" dirty="0">
              <a:solidFill>
                <a:schemeClr val="accent2">
                  <a:lumMod val="20000"/>
                  <a:lumOff val="80000"/>
                </a:schemeClr>
              </a:solidFill>
            </a:endParaRPr>
          </a:p>
          <a:p>
            <a:r>
              <a:rPr lang="en-PH" sz="2400" dirty="0">
                <a:solidFill>
                  <a:schemeClr val="tx2">
                    <a:lumMod val="40000"/>
                    <a:lumOff val="60000"/>
                  </a:schemeClr>
                </a:solidFill>
              </a:rPr>
              <a:t>- Lack of online presence </a:t>
            </a:r>
            <a:endParaRPr lang="en-US" sz="2400" dirty="0">
              <a:solidFill>
                <a:schemeClr val="tx2">
                  <a:lumMod val="40000"/>
                  <a:lumOff val="60000"/>
                </a:schemeClr>
              </a:solidFill>
            </a:endParaRPr>
          </a:p>
          <a:p>
            <a:r>
              <a:rPr lang="en-PH" sz="2400" dirty="0">
                <a:solidFill>
                  <a:schemeClr val="tx2">
                    <a:lumMod val="40000"/>
                    <a:lumOff val="60000"/>
                  </a:schemeClr>
                </a:solidFill>
              </a:rPr>
              <a:t>- Lack of </a:t>
            </a:r>
            <a:r>
              <a:rPr lang="en-PH" sz="2400" dirty="0" smtClean="0">
                <a:solidFill>
                  <a:schemeClr val="tx2">
                    <a:lumMod val="40000"/>
                    <a:lumOff val="60000"/>
                  </a:schemeClr>
                </a:solidFill>
              </a:rPr>
              <a:t>innovation</a:t>
            </a:r>
          </a:p>
          <a:p>
            <a:pPr marL="0" indent="0">
              <a:buNone/>
            </a:pPr>
            <a:r>
              <a:rPr lang="en-PH" sz="2400" dirty="0" smtClean="0">
                <a:solidFill>
                  <a:schemeClr val="tx2">
                    <a:lumMod val="40000"/>
                    <a:lumOff val="60000"/>
                  </a:schemeClr>
                </a:solidFill>
              </a:rPr>
              <a:t> </a:t>
            </a:r>
            <a:endParaRPr lang="en-US" sz="2400" dirty="0" smtClean="0">
              <a:solidFill>
                <a:schemeClr val="tx2">
                  <a:lumMod val="40000"/>
                  <a:lumOff val="60000"/>
                </a:schemeClr>
              </a:solidFill>
            </a:endParaRPr>
          </a:p>
          <a:p>
            <a:pPr marL="0" indent="0">
              <a:buNone/>
            </a:pPr>
            <a:r>
              <a:rPr lang="en-PH" sz="2400" u="sng" dirty="0">
                <a:solidFill>
                  <a:schemeClr val="accent2">
                    <a:lumMod val="20000"/>
                    <a:lumOff val="80000"/>
                  </a:schemeClr>
                </a:solidFill>
              </a:rPr>
              <a:t>Opportunities: </a:t>
            </a:r>
            <a:endParaRPr lang="en-US" sz="2400" dirty="0">
              <a:solidFill>
                <a:schemeClr val="accent2">
                  <a:lumMod val="20000"/>
                  <a:lumOff val="80000"/>
                </a:schemeClr>
              </a:solidFill>
            </a:endParaRPr>
          </a:p>
          <a:p>
            <a:r>
              <a:rPr lang="en-PH" sz="2400" dirty="0">
                <a:solidFill>
                  <a:schemeClr val="tx2">
                    <a:lumMod val="40000"/>
                    <a:lumOff val="60000"/>
                  </a:schemeClr>
                </a:solidFill>
              </a:rPr>
              <a:t>- Innovation </a:t>
            </a:r>
            <a:endParaRPr lang="en-US" sz="2400" dirty="0">
              <a:solidFill>
                <a:schemeClr val="tx2">
                  <a:lumMod val="40000"/>
                  <a:lumOff val="60000"/>
                </a:schemeClr>
              </a:solidFill>
            </a:endParaRPr>
          </a:p>
          <a:p>
            <a:r>
              <a:rPr lang="en-PH" sz="2400" dirty="0">
                <a:solidFill>
                  <a:schemeClr val="tx2">
                    <a:lumMod val="40000"/>
                    <a:lumOff val="60000"/>
                  </a:schemeClr>
                </a:solidFill>
              </a:rPr>
              <a:t>- Expansion of products and services </a:t>
            </a:r>
            <a:endParaRPr lang="en-PH" sz="2400" dirty="0" smtClean="0">
              <a:solidFill>
                <a:schemeClr val="tx2">
                  <a:lumMod val="40000"/>
                  <a:lumOff val="60000"/>
                </a:schemeClr>
              </a:solidFill>
            </a:endParaRPr>
          </a:p>
          <a:p>
            <a:pPr marL="0" indent="0">
              <a:buNone/>
            </a:pPr>
            <a:endParaRPr lang="en-PH" sz="2400" dirty="0" smtClean="0">
              <a:solidFill>
                <a:schemeClr val="tx2">
                  <a:lumMod val="40000"/>
                  <a:lumOff val="60000"/>
                </a:schemeClr>
              </a:solidFill>
            </a:endParaRPr>
          </a:p>
          <a:p>
            <a:pPr marL="0" indent="0">
              <a:buNone/>
            </a:pPr>
            <a:endParaRPr lang="en-PH" sz="2400" dirty="0" smtClean="0">
              <a:solidFill>
                <a:schemeClr val="accent2">
                  <a:lumMod val="20000"/>
                  <a:lumOff val="80000"/>
                </a:schemeClr>
              </a:solidFill>
            </a:endParaRPr>
          </a:p>
          <a:p>
            <a:pPr marL="0" indent="0">
              <a:buNone/>
            </a:pPr>
            <a:r>
              <a:rPr lang="en-PH" sz="2400" u="sng" dirty="0">
                <a:solidFill>
                  <a:schemeClr val="accent2">
                    <a:lumMod val="20000"/>
                    <a:lumOff val="80000"/>
                  </a:schemeClr>
                </a:solidFill>
              </a:rPr>
              <a:t>Threats: </a:t>
            </a:r>
            <a:endParaRPr lang="en-US" sz="2400" dirty="0">
              <a:solidFill>
                <a:schemeClr val="accent2">
                  <a:lumMod val="20000"/>
                  <a:lumOff val="80000"/>
                </a:schemeClr>
              </a:solidFill>
            </a:endParaRPr>
          </a:p>
          <a:p>
            <a:r>
              <a:rPr lang="en-PH" sz="2400" dirty="0">
                <a:solidFill>
                  <a:schemeClr val="tx2">
                    <a:lumMod val="40000"/>
                    <a:lumOff val="60000"/>
                  </a:schemeClr>
                </a:solidFill>
              </a:rPr>
              <a:t>-Competition (Philippine Blood Center)</a:t>
            </a:r>
            <a:endParaRPr lang="en-US" sz="2400" dirty="0">
              <a:solidFill>
                <a:schemeClr val="tx2">
                  <a:lumMod val="40000"/>
                  <a:lumOff val="60000"/>
                </a:schemeClr>
              </a:solidFill>
            </a:endParaRPr>
          </a:p>
          <a:p>
            <a:endParaRPr lang="en-US" sz="2400" dirty="0">
              <a:solidFill>
                <a:schemeClr val="tx2">
                  <a:lumMod val="40000"/>
                  <a:lumOff val="60000"/>
                </a:schemeClr>
              </a:solidFill>
            </a:endParaRPr>
          </a:p>
          <a:p>
            <a:endParaRPr lang="en-US" dirty="0">
              <a:solidFill>
                <a:schemeClr val="tx2">
                  <a:lumMod val="40000"/>
                  <a:lumOff val="60000"/>
                </a:schemeClr>
              </a:solidFill>
            </a:endParaRPr>
          </a:p>
        </p:txBody>
      </p:sp>
      <p:sp>
        <p:nvSpPr>
          <p:cNvPr id="5" name="Title 4"/>
          <p:cNvSpPr>
            <a:spLocks noGrp="1"/>
          </p:cNvSpPr>
          <p:nvPr>
            <p:ph type="title"/>
          </p:nvPr>
        </p:nvSpPr>
        <p:spPr/>
        <p:txBody>
          <a:bodyPr>
            <a:normAutofit fontScale="90000"/>
          </a:bodyPr>
          <a:lstStyle/>
          <a:p>
            <a:r>
              <a:rPr lang="en-PH" dirty="0">
                <a:solidFill>
                  <a:schemeClr val="tx2">
                    <a:lumMod val="40000"/>
                    <a:lumOff val="60000"/>
                  </a:schemeClr>
                </a:solidFill>
              </a:rPr>
              <a:t>SWOT Analysis</a:t>
            </a:r>
            <a:r>
              <a:rPr lang="en-US" dirty="0">
                <a:solidFill>
                  <a:schemeClr val="tx2">
                    <a:lumMod val="40000"/>
                    <a:lumOff val="60000"/>
                  </a:schemeClr>
                </a:solidFill>
              </a:rPr>
              <a:t/>
            </a:r>
            <a:br>
              <a:rPr lang="en-US" dirty="0">
                <a:solidFill>
                  <a:schemeClr val="tx2">
                    <a:lumMod val="40000"/>
                    <a:lumOff val="60000"/>
                  </a:schemeClr>
                </a:solidFill>
              </a:rPr>
            </a:br>
            <a:endParaRPr lang="en-US" dirty="0">
              <a:solidFill>
                <a:schemeClr val="tx2">
                  <a:lumMod val="40000"/>
                  <a:lumOff val="60000"/>
                </a:schemeClr>
              </a:solidFill>
            </a:endParaRPr>
          </a:p>
        </p:txBody>
      </p:sp>
    </p:spTree>
    <p:extLst>
      <p:ext uri="{BB962C8B-B14F-4D97-AF65-F5344CB8AC3E}">
        <p14:creationId xmlns:p14="http://schemas.microsoft.com/office/powerpoint/2010/main" val="533901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742</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Office Theme</vt:lpstr>
      <vt:lpstr>Blood Findr</vt:lpstr>
      <vt:lpstr>Introduction</vt:lpstr>
      <vt:lpstr>Problem Statement </vt:lpstr>
      <vt:lpstr>Solution </vt:lpstr>
      <vt:lpstr>Processing of our System </vt:lpstr>
      <vt:lpstr>Purpose and Description </vt:lpstr>
      <vt:lpstr>Objectives </vt:lpstr>
      <vt:lpstr>Scope and Limitations </vt:lpstr>
      <vt:lpstr>SWOT Analysis </vt:lpstr>
      <vt:lpstr>GAP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2019-03-04T17:14:53Z</dcterms:created>
  <dcterms:modified xsi:type="dcterms:W3CDTF">2019-03-04T19:20:32Z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