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1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6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710A-9318-417E-A8D3-99B5DE2E371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27970-9EE2-4503-AD3D-8091E32ED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Rooms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9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8194" y="1202971"/>
            <a:ext cx="11826240" cy="401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b="1" dirty="0" smtClean="0"/>
              <a:t>Room Nights Sold:</a:t>
            </a:r>
          </a:p>
          <a:p>
            <a:pPr>
              <a:lnSpc>
                <a:spcPct val="120000"/>
              </a:lnSpc>
            </a:pPr>
            <a:endParaRPr lang="en-US" b="1" dirty="0" smtClean="0"/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Growth Rate: (</a:t>
            </a:r>
            <a:r>
              <a:rPr lang="en-US" dirty="0" err="1" smtClean="0"/>
              <a:t>RoomNightsSoldActual</a:t>
            </a:r>
            <a:r>
              <a:rPr lang="en-US" dirty="0" smtClean="0"/>
              <a:t>/</a:t>
            </a:r>
            <a:r>
              <a:rPr lang="en-US" dirty="0" err="1" smtClean="0"/>
              <a:t>RoomNightsSold</a:t>
            </a:r>
            <a:r>
              <a:rPr lang="en-US" dirty="0" err="1" smtClean="0"/>
              <a:t>Budget</a:t>
            </a:r>
            <a:r>
              <a:rPr lang="en-US" dirty="0" smtClean="0"/>
              <a:t>) – 1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Actual: Inputted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Budget: Inputted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Last Year: Inputted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8813" y="5791592"/>
            <a:ext cx="475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*Same formula: Corporate Others - </a:t>
            </a:r>
            <a:r>
              <a:rPr lang="en-US" b="1" dirty="0" err="1" smtClean="0"/>
              <a:t>Indiv</a:t>
            </a:r>
            <a:r>
              <a:rPr lang="en-US" b="1" dirty="0" smtClean="0"/>
              <a:t>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511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5455" y="1163783"/>
            <a:ext cx="10515600" cy="3595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b="1" dirty="0" smtClean="0"/>
              <a:t>Average Rm Rate (PHP)</a:t>
            </a:r>
          </a:p>
          <a:p>
            <a:pPr>
              <a:lnSpc>
                <a:spcPct val="120000"/>
              </a:lnSpc>
            </a:pPr>
            <a:endParaRPr lang="en-US" b="1" dirty="0" smtClean="0"/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Growth Rate: (</a:t>
            </a:r>
            <a:r>
              <a:rPr lang="en-US" dirty="0" err="1" smtClean="0"/>
              <a:t>AverageRmRateActual</a:t>
            </a:r>
            <a:r>
              <a:rPr lang="en-US" dirty="0" smtClean="0"/>
              <a:t>/</a:t>
            </a:r>
            <a:r>
              <a:rPr lang="en-US" dirty="0" err="1" smtClean="0"/>
              <a:t>AverageRmRate</a:t>
            </a:r>
            <a:r>
              <a:rPr lang="en-US" dirty="0" err="1" smtClean="0"/>
              <a:t>Budget</a:t>
            </a:r>
            <a:r>
              <a:rPr lang="en-US" dirty="0" smtClean="0"/>
              <a:t>) – 1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Actual: Inputted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Budget: Inputted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Last Year: Inputted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88813" y="5791592"/>
            <a:ext cx="475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*Same formula: Corporate Others - </a:t>
            </a:r>
            <a:r>
              <a:rPr lang="en-US" b="1" dirty="0" err="1" smtClean="0"/>
              <a:t>Indiv</a:t>
            </a:r>
            <a:r>
              <a:rPr lang="en-US" b="1" dirty="0" smtClean="0"/>
              <a:t>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016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5455" y="1163783"/>
            <a:ext cx="10515600" cy="87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Revenue (PHP’000)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85455" y="3126180"/>
            <a:ext cx="10515600" cy="76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Actual: </a:t>
            </a:r>
            <a:r>
              <a:rPr lang="en-US" sz="3200" dirty="0" err="1" smtClean="0"/>
              <a:t>ActualRoomNightsSold</a:t>
            </a:r>
            <a:r>
              <a:rPr lang="en-US" sz="3200" dirty="0"/>
              <a:t> </a:t>
            </a:r>
            <a:r>
              <a:rPr lang="en-US" sz="3200" dirty="0" smtClean="0"/>
              <a:t>* </a:t>
            </a:r>
            <a:r>
              <a:rPr lang="en-US" sz="3200" dirty="0" err="1" smtClean="0"/>
              <a:t>ActualAverageRmRate</a:t>
            </a:r>
            <a:endParaRPr lang="en-US" sz="32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5455" y="3892731"/>
            <a:ext cx="10515600" cy="76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Budget: </a:t>
            </a:r>
            <a:r>
              <a:rPr lang="en-US" sz="3200" dirty="0" err="1" smtClean="0"/>
              <a:t>BudgetRoomNightsSold</a:t>
            </a:r>
            <a:r>
              <a:rPr lang="en-US" sz="3200" dirty="0" smtClean="0"/>
              <a:t> * </a:t>
            </a:r>
            <a:r>
              <a:rPr lang="en-US" sz="3200" dirty="0" err="1" smtClean="0"/>
              <a:t>BudgetAverageRmRate</a:t>
            </a:r>
            <a:endParaRPr lang="en-US" sz="32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85455" y="4659282"/>
            <a:ext cx="10515600" cy="766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Last Year: </a:t>
            </a:r>
            <a:r>
              <a:rPr lang="en-US" sz="3200" dirty="0" err="1" smtClean="0"/>
              <a:t>LYRoomNightsSold</a:t>
            </a:r>
            <a:r>
              <a:rPr lang="en-US" sz="3200" dirty="0" smtClean="0"/>
              <a:t> * </a:t>
            </a:r>
            <a:r>
              <a:rPr lang="en-US" sz="3200" dirty="0" err="1" smtClean="0"/>
              <a:t>LYAverageRmRate</a:t>
            </a:r>
            <a:endParaRPr lang="en-US" sz="3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85455" y="2359629"/>
            <a:ext cx="9043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Growth Rate: (</a:t>
            </a:r>
            <a:r>
              <a:rPr lang="en-US" sz="3200" dirty="0" err="1" smtClean="0">
                <a:latin typeface="+mj-lt"/>
              </a:rPr>
              <a:t>RevenueActual</a:t>
            </a:r>
            <a:r>
              <a:rPr lang="en-US" sz="3200" dirty="0" smtClean="0">
                <a:latin typeface="+mj-lt"/>
              </a:rPr>
              <a:t>/</a:t>
            </a:r>
            <a:r>
              <a:rPr lang="en-US" sz="3200" dirty="0" err="1" smtClean="0">
                <a:latin typeface="+mj-lt"/>
              </a:rPr>
              <a:t>RevenueBudget</a:t>
            </a:r>
            <a:r>
              <a:rPr lang="en-US" sz="3200" dirty="0" smtClean="0"/>
              <a:t>) - 1</a:t>
            </a:r>
            <a:endParaRPr lang="en-US" sz="3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88813" y="5791592"/>
            <a:ext cx="475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*Same formula: Corporate Others - </a:t>
            </a:r>
            <a:r>
              <a:rPr lang="en-US" b="1" dirty="0" err="1" smtClean="0"/>
              <a:t>Indiv</a:t>
            </a:r>
            <a:r>
              <a:rPr lang="en-US" b="1" dirty="0" smtClean="0"/>
              <a:t>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980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5455" y="1163783"/>
            <a:ext cx="10515600" cy="87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Industry Rate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85454" y="2037806"/>
            <a:ext cx="105156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Room Nights Sold: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Growth Rate = (</a:t>
            </a:r>
            <a:r>
              <a:rPr lang="en-US" sz="3200" dirty="0" err="1" smtClean="0"/>
              <a:t>RNSActual</a:t>
            </a:r>
            <a:r>
              <a:rPr lang="en-US" sz="3200" dirty="0" smtClean="0"/>
              <a:t>/</a:t>
            </a:r>
            <a:r>
              <a:rPr lang="en-US" sz="3200" dirty="0" err="1" smtClean="0"/>
              <a:t>RNSBudget</a:t>
            </a:r>
            <a:r>
              <a:rPr lang="en-US" sz="3200" dirty="0" smtClean="0"/>
              <a:t>) 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Actual = </a:t>
            </a:r>
            <a:r>
              <a:rPr lang="en-US" sz="3200" i="1" dirty="0" smtClean="0">
                <a:solidFill>
                  <a:srgbClr val="FF0000"/>
                </a:solidFill>
              </a:rPr>
              <a:t>blank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Budget = Inputted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Last Year = Inputted</a:t>
            </a:r>
            <a:endParaRPr lang="en-US" sz="3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88813" y="5791592"/>
            <a:ext cx="573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*Same formula for </a:t>
            </a:r>
            <a:r>
              <a:rPr lang="en-US" b="1" dirty="0" err="1" smtClean="0"/>
              <a:t>AvrRoomRate</a:t>
            </a:r>
            <a:r>
              <a:rPr lang="en-US" b="1" dirty="0" smtClean="0"/>
              <a:t> and Rev from </a:t>
            </a:r>
            <a:r>
              <a:rPr lang="en-US" b="1" dirty="0" err="1" smtClean="0"/>
              <a:t>prev</a:t>
            </a:r>
            <a:r>
              <a:rPr lang="en-US" b="1" dirty="0" smtClean="0"/>
              <a:t> slides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394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5455" y="1163783"/>
            <a:ext cx="10515600" cy="87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Year-End Row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85454" y="2037806"/>
            <a:ext cx="105156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Room Nights Sold: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Growth Rate = (</a:t>
            </a:r>
            <a:r>
              <a:rPr lang="en-US" sz="3200" dirty="0" err="1" smtClean="0"/>
              <a:t>YERNSActual</a:t>
            </a:r>
            <a:r>
              <a:rPr lang="en-US" sz="3200" dirty="0" smtClean="0"/>
              <a:t>/</a:t>
            </a:r>
            <a:r>
              <a:rPr lang="en-US" sz="3200" dirty="0" err="1" smtClean="0"/>
              <a:t>YERNSBudget</a:t>
            </a:r>
            <a:r>
              <a:rPr lang="en-US" sz="3200" dirty="0" smtClean="0"/>
              <a:t>) 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Actual = </a:t>
            </a:r>
            <a:r>
              <a:rPr lang="en-US" sz="3200" dirty="0" smtClean="0"/>
              <a:t>Sum of all Actual RNS in a year</a:t>
            </a:r>
            <a:endParaRPr lang="en-US" sz="3200" i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Budget = </a:t>
            </a:r>
            <a:r>
              <a:rPr lang="en-US" sz="3200" dirty="0" smtClean="0"/>
              <a:t>Sum of all Budget RNS in a year</a:t>
            </a:r>
            <a:endParaRPr lang="en-US" sz="3200" i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Last Year = Sum of all LY RNS in a year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88813" y="5791592"/>
            <a:ext cx="475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*Same formula: Corporate Others - </a:t>
            </a:r>
            <a:r>
              <a:rPr lang="en-US" b="1" dirty="0" err="1" smtClean="0"/>
              <a:t>Indiv</a:t>
            </a:r>
            <a:r>
              <a:rPr lang="en-US" b="1" dirty="0" smtClean="0"/>
              <a:t>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879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5455" y="406137"/>
            <a:ext cx="10515600" cy="87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Year-End Row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85455" y="1451943"/>
            <a:ext cx="105156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Average Room Rate</a:t>
            </a:r>
            <a:r>
              <a:rPr lang="en-US" sz="24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Growth Rate = (</a:t>
            </a:r>
            <a:r>
              <a:rPr lang="en-US" sz="2400" dirty="0" err="1" smtClean="0"/>
              <a:t>YEARRActual</a:t>
            </a:r>
            <a:r>
              <a:rPr lang="en-US" sz="2400" dirty="0" smtClean="0"/>
              <a:t>/</a:t>
            </a:r>
            <a:r>
              <a:rPr lang="en-US" sz="2400" dirty="0" err="1" smtClean="0"/>
              <a:t>YEARRBudget</a:t>
            </a:r>
            <a:r>
              <a:rPr lang="en-US" sz="2400" dirty="0" smtClean="0"/>
              <a:t>) 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Actual = If else. If the </a:t>
            </a:r>
            <a:r>
              <a:rPr lang="en-US" sz="2400" dirty="0" err="1" smtClean="0"/>
              <a:t>YERNSActual</a:t>
            </a:r>
            <a:r>
              <a:rPr lang="en-US" sz="2400" dirty="0" smtClean="0"/>
              <a:t> = 0 then </a:t>
            </a:r>
            <a:r>
              <a:rPr lang="en-US" sz="2400" dirty="0" smtClean="0"/>
              <a:t>cell = 0. If not then </a:t>
            </a:r>
            <a:r>
              <a:rPr lang="en-US" sz="2400" dirty="0" err="1" smtClean="0"/>
              <a:t>YERevActual</a:t>
            </a:r>
            <a:r>
              <a:rPr lang="en-US" sz="2400" dirty="0" smtClean="0"/>
              <a:t>/</a:t>
            </a:r>
            <a:r>
              <a:rPr lang="en-US" sz="2400" dirty="0" err="1" smtClean="0"/>
              <a:t>YERNSActual</a:t>
            </a:r>
            <a:r>
              <a:rPr lang="en-US" sz="2400" dirty="0" smtClean="0"/>
              <a:t> = the cell.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Budget = </a:t>
            </a:r>
            <a:r>
              <a:rPr lang="en-US" sz="2400" dirty="0" smtClean="0"/>
              <a:t>If the </a:t>
            </a:r>
            <a:r>
              <a:rPr lang="en-US" sz="2400" dirty="0" err="1" smtClean="0"/>
              <a:t>YERNSBudget</a:t>
            </a:r>
            <a:r>
              <a:rPr lang="en-US" sz="2400" dirty="0" smtClean="0"/>
              <a:t> = 0 then cell = 0. If not then </a:t>
            </a:r>
            <a:r>
              <a:rPr lang="en-US" sz="2400" dirty="0" err="1" smtClean="0"/>
              <a:t>YERevBudget</a:t>
            </a:r>
            <a:r>
              <a:rPr lang="en-US" sz="2400" dirty="0" smtClean="0"/>
              <a:t>/</a:t>
            </a:r>
            <a:r>
              <a:rPr lang="en-US" sz="2400" dirty="0" err="1" smtClean="0"/>
              <a:t>YERNSBudget</a:t>
            </a:r>
            <a:r>
              <a:rPr lang="en-US" sz="2400" dirty="0" smtClean="0"/>
              <a:t> = the cell.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Last Year = If the </a:t>
            </a:r>
            <a:r>
              <a:rPr lang="en-US" sz="2400" dirty="0" err="1" smtClean="0"/>
              <a:t>YERNSLastYear</a:t>
            </a:r>
            <a:r>
              <a:rPr lang="en-US" sz="2400" dirty="0" smtClean="0"/>
              <a:t> = 0 then cell = 0. If not then </a:t>
            </a:r>
            <a:r>
              <a:rPr lang="en-US" sz="2400" dirty="0" err="1" smtClean="0"/>
              <a:t>YERevLastYear</a:t>
            </a:r>
            <a:r>
              <a:rPr lang="en-US" sz="2400" dirty="0" smtClean="0"/>
              <a:t>/</a:t>
            </a:r>
            <a:r>
              <a:rPr lang="en-US" sz="2400" dirty="0" err="1" smtClean="0"/>
              <a:t>YERNSLastYear</a:t>
            </a:r>
            <a:r>
              <a:rPr lang="en-US" sz="2400" dirty="0" smtClean="0"/>
              <a:t> = the cell.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88813" y="5791592"/>
            <a:ext cx="475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*Same formula: Corporate Others - </a:t>
            </a:r>
            <a:r>
              <a:rPr lang="en-US" b="1" dirty="0" err="1" smtClean="0"/>
              <a:t>Indiv</a:t>
            </a:r>
            <a:r>
              <a:rPr lang="en-US" b="1" dirty="0" smtClean="0"/>
              <a:t>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528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5455" y="406137"/>
            <a:ext cx="10515600" cy="87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Year-End Row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85455" y="1451943"/>
            <a:ext cx="10515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Revenue</a:t>
            </a:r>
            <a:r>
              <a:rPr lang="en-US" sz="24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Growth Rate = (</a:t>
            </a:r>
            <a:r>
              <a:rPr lang="en-US" sz="2400" dirty="0" err="1" smtClean="0"/>
              <a:t>YERevActual</a:t>
            </a:r>
            <a:r>
              <a:rPr lang="en-US" sz="2400" dirty="0" smtClean="0"/>
              <a:t>/</a:t>
            </a:r>
            <a:r>
              <a:rPr lang="en-US" sz="2400" dirty="0" err="1" smtClean="0"/>
              <a:t>YERevBudget</a:t>
            </a:r>
            <a:r>
              <a:rPr lang="en-US" sz="2400" dirty="0" smtClean="0"/>
              <a:t>) 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Actual = Sum of all </a:t>
            </a:r>
            <a:r>
              <a:rPr lang="en-US" sz="2400" dirty="0" err="1" smtClean="0"/>
              <a:t>RevActual</a:t>
            </a:r>
            <a:r>
              <a:rPr lang="en-US" sz="2400" dirty="0" smtClean="0"/>
              <a:t> in a year.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Budget = </a:t>
            </a:r>
            <a:r>
              <a:rPr lang="en-US" sz="2400" dirty="0" smtClean="0"/>
              <a:t>Sum of all </a:t>
            </a:r>
            <a:r>
              <a:rPr lang="en-US" sz="2400" dirty="0" err="1" smtClean="0"/>
              <a:t>RevBudget</a:t>
            </a:r>
            <a:r>
              <a:rPr lang="en-US" sz="2400" dirty="0" smtClean="0"/>
              <a:t> in a year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Last Year = Sum of all </a:t>
            </a:r>
            <a:r>
              <a:rPr lang="en-US" sz="2400" dirty="0" err="1" smtClean="0"/>
              <a:t>RevLastYear</a:t>
            </a:r>
            <a:r>
              <a:rPr lang="en-US" sz="2400" dirty="0" smtClean="0"/>
              <a:t> in a year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88813" y="5791592"/>
            <a:ext cx="475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*Same formula: Corporate Others - </a:t>
            </a:r>
            <a:r>
              <a:rPr lang="en-US" b="1" dirty="0" err="1" smtClean="0"/>
              <a:t>Indiv</a:t>
            </a:r>
            <a:r>
              <a:rPr lang="en-US" b="1" dirty="0" smtClean="0"/>
              <a:t>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52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Rooms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Individual Rooms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51</cp:revision>
  <dcterms:created xsi:type="dcterms:W3CDTF">2017-08-01T04:12:46Z</dcterms:created>
  <dcterms:modified xsi:type="dcterms:W3CDTF">2017-08-01T05:14:02Z</dcterms:modified>
</cp:coreProperties>
</file>