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66" r:id="rId4"/>
    <p:sldId id="267" r:id="rId5"/>
    <p:sldId id="268" r:id="rId6"/>
    <p:sldId id="269" r:id="rId7"/>
    <p:sldId id="273" r:id="rId8"/>
    <p:sldId id="270" r:id="rId9"/>
    <p:sldId id="271" r:id="rId10"/>
    <p:sldId id="257" r:id="rId11"/>
    <p:sldId id="258" r:id="rId12"/>
    <p:sldId id="259" r:id="rId13"/>
    <p:sldId id="260" r:id="rId14"/>
    <p:sldId id="261" r:id="rId15"/>
    <p:sldId id="262" r:id="rId16"/>
    <p:sldId id="264" r:id="rId17"/>
    <p:sldId id="263" r:id="rId18"/>
    <p:sldId id="272" r:id="rId19"/>
  </p:sldIdLst>
  <p:sldSz cx="12192000" cy="6858000"/>
  <p:notesSz cx="6858000" cy="9144000"/>
  <p:defaultText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667" autoAdjust="0"/>
  </p:normalViewPr>
  <p:slideViewPr>
    <p:cSldViewPr snapToGrid="0" showGuides="1">
      <p:cViewPr varScale="1">
        <p:scale>
          <a:sx n="40" d="100"/>
          <a:sy n="40" d="100"/>
        </p:scale>
        <p:origin x="48" y="306"/>
      </p:cViewPr>
      <p:guideLst>
        <p:guide orient="horz" pos="2160"/>
        <p:guide pos="3840"/>
      </p:guideLst>
    </p:cSldViewPr>
  </p:slideViewPr>
  <p:notesTextViewPr>
    <p:cViewPr>
      <p:scale>
        <a:sx n="1" d="1"/>
        <a:sy n="1" d="1"/>
      </p:scale>
      <p:origin x="0" y="-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25B40-4CE4-4F20-B85C-7CF394483726}" type="datetimeFigureOut">
              <a:rPr lang="en-CA" smtClean="0"/>
              <a:t>2017-08-23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4889A-9A5A-4442-B428-EA51A695FB5C}" type="slidenum">
              <a:rPr lang="en-CA" smtClean="0"/>
              <a:t>‹#›</a:t>
            </a:fld>
            <a:endParaRPr lang="en-CA"/>
          </a:p>
        </p:txBody>
      </p:sp>
    </p:spTree>
    <p:extLst>
      <p:ext uri="{BB962C8B-B14F-4D97-AF65-F5344CB8AC3E}">
        <p14:creationId xmlns:p14="http://schemas.microsoft.com/office/powerpoint/2010/main" val="3658579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b="0" i="0" kern="1200" dirty="0">
                <a:solidFill>
                  <a:schemeClr val="tx1"/>
                </a:solidFill>
                <a:effectLst/>
                <a:latin typeface="+mn-lt"/>
                <a:ea typeface="+mn-ea"/>
                <a:cs typeface="+mn-cs"/>
              </a:rPr>
              <a:t>*Andrey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H" sz="1200" b="0" i="0" kern="1200" dirty="0">
                <a:solidFill>
                  <a:schemeClr val="tx1"/>
                </a:solidFill>
                <a:effectLst/>
                <a:latin typeface="+mn-lt"/>
                <a:ea typeface="+mn-ea"/>
                <a:cs typeface="+mn-cs"/>
              </a:rPr>
              <a:t>This project is about developing a Revenue Forecasting System designed for </a:t>
            </a:r>
            <a:r>
              <a:rPr lang="en-PH" sz="1200" b="0" i="0" kern="1200" dirty="0" err="1">
                <a:solidFill>
                  <a:schemeClr val="tx1"/>
                </a:solidFill>
                <a:effectLst/>
                <a:latin typeface="+mn-lt"/>
                <a:ea typeface="+mn-ea"/>
                <a:cs typeface="+mn-cs"/>
              </a:rPr>
              <a:t>Taal</a:t>
            </a:r>
            <a:r>
              <a:rPr lang="en-PH" sz="1200" b="0" i="0" kern="1200" dirty="0">
                <a:solidFill>
                  <a:schemeClr val="tx1"/>
                </a:solidFill>
                <a:effectLst/>
                <a:latin typeface="+mn-lt"/>
                <a:ea typeface="+mn-ea"/>
                <a:cs typeface="+mn-cs"/>
              </a:rPr>
              <a:t> Vista Hotel. The team aims to help them in forecasting and dynamic pricing to achieve their budget goal for a certain time interval. Currently, </a:t>
            </a:r>
            <a:r>
              <a:rPr lang="en-PH" sz="1200" b="0" i="0" kern="1200" dirty="0" err="1">
                <a:solidFill>
                  <a:schemeClr val="tx1"/>
                </a:solidFill>
                <a:effectLst/>
                <a:latin typeface="+mn-lt"/>
                <a:ea typeface="+mn-ea"/>
                <a:cs typeface="+mn-cs"/>
              </a:rPr>
              <a:t>Taal</a:t>
            </a:r>
            <a:r>
              <a:rPr lang="en-PH" sz="1200" b="0" i="0" kern="1200" dirty="0">
                <a:solidFill>
                  <a:schemeClr val="tx1"/>
                </a:solidFill>
                <a:effectLst/>
                <a:latin typeface="+mn-lt"/>
                <a:ea typeface="+mn-ea"/>
                <a:cs typeface="+mn-cs"/>
              </a:rPr>
              <a:t> Vista Hotel does not have a Revenue Forecasting System, however they do the computation of dynamic pricing and forecasting manually by gathering data from their database called Opera – a product of Oracle. The project is to automate their manual forecasting by using the data output from Opera and importing it to the Revenue Forecasting System. The team also aims to make innovations for </a:t>
            </a:r>
            <a:r>
              <a:rPr lang="en-PH" sz="1200" b="0" i="0" kern="1200" dirty="0" err="1">
                <a:solidFill>
                  <a:schemeClr val="tx1"/>
                </a:solidFill>
                <a:effectLst/>
                <a:latin typeface="+mn-lt"/>
                <a:ea typeface="+mn-ea"/>
                <a:cs typeface="+mn-cs"/>
              </a:rPr>
              <a:t>Taal</a:t>
            </a:r>
            <a:r>
              <a:rPr lang="en-PH" sz="1200" b="0" i="0" kern="1200" dirty="0">
                <a:solidFill>
                  <a:schemeClr val="tx1"/>
                </a:solidFill>
                <a:effectLst/>
                <a:latin typeface="+mn-lt"/>
                <a:ea typeface="+mn-ea"/>
                <a:cs typeface="+mn-cs"/>
              </a:rPr>
              <a:t> Vista to be more competitive in the Industry.</a:t>
            </a:r>
            <a:endParaRPr lang="en-US" dirty="0"/>
          </a:p>
          <a:p>
            <a:endParaRPr lang="en-CA" dirty="0"/>
          </a:p>
        </p:txBody>
      </p:sp>
      <p:sp>
        <p:nvSpPr>
          <p:cNvPr id="4" name="Slide Number Placeholder 3"/>
          <p:cNvSpPr>
            <a:spLocks noGrp="1"/>
          </p:cNvSpPr>
          <p:nvPr>
            <p:ph type="sldNum" sz="quarter" idx="10"/>
          </p:nvPr>
        </p:nvSpPr>
        <p:spPr/>
        <p:txBody>
          <a:bodyPr/>
          <a:lstStyle/>
          <a:p>
            <a:fld id="{1AD4889A-9A5A-4442-B428-EA51A695FB5C}" type="slidenum">
              <a:rPr lang="en-CA" smtClean="0"/>
              <a:t>2</a:t>
            </a:fld>
            <a:endParaRPr lang="en-CA"/>
          </a:p>
        </p:txBody>
      </p:sp>
    </p:spTree>
    <p:extLst>
      <p:ext uri="{BB962C8B-B14F-4D97-AF65-F5344CB8AC3E}">
        <p14:creationId xmlns:p14="http://schemas.microsoft.com/office/powerpoint/2010/main" val="1589440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*Jason</a:t>
            </a:r>
          </a:p>
        </p:txBody>
      </p:sp>
      <p:sp>
        <p:nvSpPr>
          <p:cNvPr id="4" name="Slide Number Placeholder 3"/>
          <p:cNvSpPr>
            <a:spLocks noGrp="1"/>
          </p:cNvSpPr>
          <p:nvPr>
            <p:ph type="sldNum" sz="quarter" idx="10"/>
          </p:nvPr>
        </p:nvSpPr>
        <p:spPr/>
        <p:txBody>
          <a:bodyPr/>
          <a:lstStyle/>
          <a:p>
            <a:fld id="{1AD4889A-9A5A-4442-B428-EA51A695FB5C}" type="slidenum">
              <a:rPr lang="en-CA" smtClean="0"/>
              <a:t>3</a:t>
            </a:fld>
            <a:endParaRPr lang="en-CA"/>
          </a:p>
        </p:txBody>
      </p:sp>
    </p:spTree>
    <p:extLst>
      <p:ext uri="{BB962C8B-B14F-4D97-AF65-F5344CB8AC3E}">
        <p14:creationId xmlns:p14="http://schemas.microsoft.com/office/powerpoint/2010/main" val="161798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*Sam</a:t>
            </a:r>
          </a:p>
          <a:p>
            <a:endParaRPr lang="en-CA" dirty="0"/>
          </a:p>
          <a:p>
            <a:r>
              <a:rPr lang="en-CA" dirty="0"/>
              <a:t>Our group aims to develop an automated</a:t>
            </a:r>
            <a:r>
              <a:rPr lang="en-CA" baseline="0" dirty="0"/>
              <a:t> revenue forecasting system for </a:t>
            </a:r>
            <a:r>
              <a:rPr lang="en-CA" baseline="0" dirty="0" err="1"/>
              <a:t>Taal</a:t>
            </a:r>
            <a:r>
              <a:rPr lang="en-CA" baseline="0" dirty="0"/>
              <a:t> Vista within the span of </a:t>
            </a:r>
            <a:r>
              <a:rPr lang="en-CA" b="1" u="sng" baseline="0" dirty="0"/>
              <a:t>one year</a:t>
            </a:r>
            <a:r>
              <a:rPr lang="en-CA" b="0" u="none" baseline="0" dirty="0"/>
              <a:t>. The system should be able to make forecasts in budget, calculate room occupancy rates, compute and assign dynamic prices. And as a measure of success, any forecasts and projections made by the system should be within a 5% margin of error.</a:t>
            </a:r>
            <a:endParaRPr lang="en-CA" b="0" u="none" dirty="0"/>
          </a:p>
        </p:txBody>
      </p:sp>
      <p:sp>
        <p:nvSpPr>
          <p:cNvPr id="4" name="Slide Number Placeholder 3"/>
          <p:cNvSpPr>
            <a:spLocks noGrp="1"/>
          </p:cNvSpPr>
          <p:nvPr>
            <p:ph type="sldNum" sz="quarter" idx="10"/>
          </p:nvPr>
        </p:nvSpPr>
        <p:spPr/>
        <p:txBody>
          <a:bodyPr/>
          <a:lstStyle/>
          <a:p>
            <a:fld id="{1AD4889A-9A5A-4442-B428-EA51A695FB5C}" type="slidenum">
              <a:rPr lang="en-CA" smtClean="0"/>
              <a:t>4</a:t>
            </a:fld>
            <a:endParaRPr lang="en-CA"/>
          </a:p>
        </p:txBody>
      </p:sp>
    </p:spTree>
    <p:extLst>
      <p:ext uri="{BB962C8B-B14F-4D97-AF65-F5344CB8AC3E}">
        <p14:creationId xmlns:p14="http://schemas.microsoft.com/office/powerpoint/2010/main" val="362774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*Pam</a:t>
            </a:r>
          </a:p>
        </p:txBody>
      </p:sp>
      <p:sp>
        <p:nvSpPr>
          <p:cNvPr id="4" name="Slide Number Placeholder 3"/>
          <p:cNvSpPr>
            <a:spLocks noGrp="1"/>
          </p:cNvSpPr>
          <p:nvPr>
            <p:ph type="sldNum" sz="quarter" idx="10"/>
          </p:nvPr>
        </p:nvSpPr>
        <p:spPr/>
        <p:txBody>
          <a:bodyPr/>
          <a:lstStyle/>
          <a:p>
            <a:fld id="{1AD4889A-9A5A-4442-B428-EA51A695FB5C}" type="slidenum">
              <a:rPr lang="en-CA" smtClean="0"/>
              <a:t>5</a:t>
            </a:fld>
            <a:endParaRPr lang="en-CA"/>
          </a:p>
        </p:txBody>
      </p:sp>
    </p:spTree>
    <p:extLst>
      <p:ext uri="{BB962C8B-B14F-4D97-AF65-F5344CB8AC3E}">
        <p14:creationId xmlns:p14="http://schemas.microsoft.com/office/powerpoint/2010/main" val="302537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A5EB-9A94-48B8-A1B6-8C0B6C6543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l-PH"/>
          </a:p>
        </p:txBody>
      </p:sp>
      <p:sp>
        <p:nvSpPr>
          <p:cNvPr id="3" name="Subtitle 2">
            <a:extLst>
              <a:ext uri="{FF2B5EF4-FFF2-40B4-BE49-F238E27FC236}">
                <a16:creationId xmlns:a16="http://schemas.microsoft.com/office/drawing/2014/main" id="{4FF0AF94-33FF-450A-BE6D-7F3055215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l-PH"/>
          </a:p>
        </p:txBody>
      </p:sp>
      <p:sp>
        <p:nvSpPr>
          <p:cNvPr id="4" name="Date Placeholder 3">
            <a:extLst>
              <a:ext uri="{FF2B5EF4-FFF2-40B4-BE49-F238E27FC236}">
                <a16:creationId xmlns:a16="http://schemas.microsoft.com/office/drawing/2014/main" id="{536D862C-4143-4535-98B8-10C64220F7EF}"/>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304735B2-CC20-4A8F-A62A-8852FD6B6570}"/>
              </a:ext>
            </a:extLst>
          </p:cNvPr>
          <p:cNvSpPr>
            <a:spLocks noGrp="1"/>
          </p:cNvSpPr>
          <p:nvPr>
            <p:ph type="ftr" sz="quarter" idx="11"/>
          </p:nvPr>
        </p:nvSpPr>
        <p:spPr/>
        <p:txBody>
          <a:bodyPr/>
          <a:lstStyle/>
          <a:p>
            <a:endParaRPr lang="fil-PH"/>
          </a:p>
        </p:txBody>
      </p:sp>
      <p:sp>
        <p:nvSpPr>
          <p:cNvPr id="6" name="Slide Number Placeholder 5">
            <a:extLst>
              <a:ext uri="{FF2B5EF4-FFF2-40B4-BE49-F238E27FC236}">
                <a16:creationId xmlns:a16="http://schemas.microsoft.com/office/drawing/2014/main" id="{107918FA-B5C5-4E5F-9460-A83AE418FB68}"/>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291734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1D8F-9603-4093-851A-BDD558FBA527}"/>
              </a:ext>
            </a:extLst>
          </p:cNvPr>
          <p:cNvSpPr>
            <a:spLocks noGrp="1"/>
          </p:cNvSpPr>
          <p:nvPr>
            <p:ph type="title"/>
          </p:nvPr>
        </p:nvSpPr>
        <p:spPr/>
        <p:txBody>
          <a:bodyPr/>
          <a:lstStyle/>
          <a:p>
            <a:r>
              <a:rPr lang="en-US"/>
              <a:t>Click to edit Master title style</a:t>
            </a:r>
            <a:endParaRPr lang="fil-PH"/>
          </a:p>
        </p:txBody>
      </p:sp>
      <p:sp>
        <p:nvSpPr>
          <p:cNvPr id="3" name="Vertical Text Placeholder 2">
            <a:extLst>
              <a:ext uri="{FF2B5EF4-FFF2-40B4-BE49-F238E27FC236}">
                <a16:creationId xmlns:a16="http://schemas.microsoft.com/office/drawing/2014/main" id="{6727AD6C-4E84-4262-BC3F-070A5492E0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Date Placeholder 3">
            <a:extLst>
              <a:ext uri="{FF2B5EF4-FFF2-40B4-BE49-F238E27FC236}">
                <a16:creationId xmlns:a16="http://schemas.microsoft.com/office/drawing/2014/main" id="{A4C572DA-9201-4926-A4FA-D07A6370A211}"/>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04BCA770-F5AA-4D04-81F3-B3C98827FA29}"/>
              </a:ext>
            </a:extLst>
          </p:cNvPr>
          <p:cNvSpPr>
            <a:spLocks noGrp="1"/>
          </p:cNvSpPr>
          <p:nvPr>
            <p:ph type="ftr" sz="quarter" idx="11"/>
          </p:nvPr>
        </p:nvSpPr>
        <p:spPr/>
        <p:txBody>
          <a:bodyPr/>
          <a:lstStyle/>
          <a:p>
            <a:endParaRPr lang="fil-PH"/>
          </a:p>
        </p:txBody>
      </p:sp>
      <p:sp>
        <p:nvSpPr>
          <p:cNvPr id="6" name="Slide Number Placeholder 5">
            <a:extLst>
              <a:ext uri="{FF2B5EF4-FFF2-40B4-BE49-F238E27FC236}">
                <a16:creationId xmlns:a16="http://schemas.microsoft.com/office/drawing/2014/main" id="{84958AD9-467F-4D8C-85B5-03A0E4BEFA7C}"/>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46935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4755EB-53D6-4C47-B899-AC84AAE12E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l-PH"/>
          </a:p>
        </p:txBody>
      </p:sp>
      <p:sp>
        <p:nvSpPr>
          <p:cNvPr id="3" name="Vertical Text Placeholder 2">
            <a:extLst>
              <a:ext uri="{FF2B5EF4-FFF2-40B4-BE49-F238E27FC236}">
                <a16:creationId xmlns:a16="http://schemas.microsoft.com/office/drawing/2014/main" id="{C3BC1B55-8711-4E8A-8594-7E7A140498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Date Placeholder 3">
            <a:extLst>
              <a:ext uri="{FF2B5EF4-FFF2-40B4-BE49-F238E27FC236}">
                <a16:creationId xmlns:a16="http://schemas.microsoft.com/office/drawing/2014/main" id="{494B4CEB-CD14-4823-8552-DB66F9916BD3}"/>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54447911-172B-4D01-B4D1-3758806DE88A}"/>
              </a:ext>
            </a:extLst>
          </p:cNvPr>
          <p:cNvSpPr>
            <a:spLocks noGrp="1"/>
          </p:cNvSpPr>
          <p:nvPr>
            <p:ph type="ftr" sz="quarter" idx="11"/>
          </p:nvPr>
        </p:nvSpPr>
        <p:spPr/>
        <p:txBody>
          <a:bodyPr/>
          <a:lstStyle/>
          <a:p>
            <a:endParaRPr lang="fil-PH"/>
          </a:p>
        </p:txBody>
      </p:sp>
      <p:sp>
        <p:nvSpPr>
          <p:cNvPr id="6" name="Slide Number Placeholder 5">
            <a:extLst>
              <a:ext uri="{FF2B5EF4-FFF2-40B4-BE49-F238E27FC236}">
                <a16:creationId xmlns:a16="http://schemas.microsoft.com/office/drawing/2014/main" id="{6EF23736-F617-4FB3-BD7D-7957C6DEF663}"/>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27369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2EBB-6F5B-4DD8-B29E-94407AF2A257}"/>
              </a:ext>
            </a:extLst>
          </p:cNvPr>
          <p:cNvSpPr>
            <a:spLocks noGrp="1"/>
          </p:cNvSpPr>
          <p:nvPr>
            <p:ph type="title"/>
          </p:nvPr>
        </p:nvSpPr>
        <p:spPr/>
        <p:txBody>
          <a:bodyPr/>
          <a:lstStyle/>
          <a:p>
            <a:r>
              <a:rPr lang="en-US"/>
              <a:t>Click to edit Master title style</a:t>
            </a:r>
            <a:endParaRPr lang="fil-PH"/>
          </a:p>
        </p:txBody>
      </p:sp>
      <p:sp>
        <p:nvSpPr>
          <p:cNvPr id="3" name="Content Placeholder 2">
            <a:extLst>
              <a:ext uri="{FF2B5EF4-FFF2-40B4-BE49-F238E27FC236}">
                <a16:creationId xmlns:a16="http://schemas.microsoft.com/office/drawing/2014/main" id="{3778F655-5FA2-469F-AB02-E2EFCCD171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Date Placeholder 3">
            <a:extLst>
              <a:ext uri="{FF2B5EF4-FFF2-40B4-BE49-F238E27FC236}">
                <a16:creationId xmlns:a16="http://schemas.microsoft.com/office/drawing/2014/main" id="{036FF26D-6410-41C7-AC8B-0FA665A60079}"/>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F7DCE482-430C-48A2-9CCE-BBC8018F10EF}"/>
              </a:ext>
            </a:extLst>
          </p:cNvPr>
          <p:cNvSpPr>
            <a:spLocks noGrp="1"/>
          </p:cNvSpPr>
          <p:nvPr>
            <p:ph type="ftr" sz="quarter" idx="11"/>
          </p:nvPr>
        </p:nvSpPr>
        <p:spPr/>
        <p:txBody>
          <a:bodyPr/>
          <a:lstStyle/>
          <a:p>
            <a:endParaRPr lang="fil-PH"/>
          </a:p>
        </p:txBody>
      </p:sp>
      <p:sp>
        <p:nvSpPr>
          <p:cNvPr id="6" name="Slide Number Placeholder 5">
            <a:extLst>
              <a:ext uri="{FF2B5EF4-FFF2-40B4-BE49-F238E27FC236}">
                <a16:creationId xmlns:a16="http://schemas.microsoft.com/office/drawing/2014/main" id="{24BF1B9D-C3E0-4FF5-805B-3EF8D6CB3BB7}"/>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250367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1394-BCFC-4438-90AA-955BC888F0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l-PH"/>
          </a:p>
        </p:txBody>
      </p:sp>
      <p:sp>
        <p:nvSpPr>
          <p:cNvPr id="3" name="Text Placeholder 2">
            <a:extLst>
              <a:ext uri="{FF2B5EF4-FFF2-40B4-BE49-F238E27FC236}">
                <a16:creationId xmlns:a16="http://schemas.microsoft.com/office/drawing/2014/main" id="{13DB1CA9-527B-4449-88A8-AC5492B48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294C8D-E7FE-4132-861F-EF961F667DBE}"/>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6AB5B775-8F51-4242-A018-09C31A7B21C0}"/>
              </a:ext>
            </a:extLst>
          </p:cNvPr>
          <p:cNvSpPr>
            <a:spLocks noGrp="1"/>
          </p:cNvSpPr>
          <p:nvPr>
            <p:ph type="ftr" sz="quarter" idx="11"/>
          </p:nvPr>
        </p:nvSpPr>
        <p:spPr/>
        <p:txBody>
          <a:bodyPr/>
          <a:lstStyle/>
          <a:p>
            <a:endParaRPr lang="fil-PH"/>
          </a:p>
        </p:txBody>
      </p:sp>
      <p:sp>
        <p:nvSpPr>
          <p:cNvPr id="6" name="Slide Number Placeholder 5">
            <a:extLst>
              <a:ext uri="{FF2B5EF4-FFF2-40B4-BE49-F238E27FC236}">
                <a16:creationId xmlns:a16="http://schemas.microsoft.com/office/drawing/2014/main" id="{23CD92EC-C13F-42A2-A28B-8E68E75857CF}"/>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128818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B1E8-201A-4123-9FB3-4D30D44478E8}"/>
              </a:ext>
            </a:extLst>
          </p:cNvPr>
          <p:cNvSpPr>
            <a:spLocks noGrp="1"/>
          </p:cNvSpPr>
          <p:nvPr>
            <p:ph type="title"/>
          </p:nvPr>
        </p:nvSpPr>
        <p:spPr/>
        <p:txBody>
          <a:bodyPr/>
          <a:lstStyle/>
          <a:p>
            <a:r>
              <a:rPr lang="en-US"/>
              <a:t>Click to edit Master title style</a:t>
            </a:r>
            <a:endParaRPr lang="fil-PH"/>
          </a:p>
        </p:txBody>
      </p:sp>
      <p:sp>
        <p:nvSpPr>
          <p:cNvPr id="3" name="Content Placeholder 2">
            <a:extLst>
              <a:ext uri="{FF2B5EF4-FFF2-40B4-BE49-F238E27FC236}">
                <a16:creationId xmlns:a16="http://schemas.microsoft.com/office/drawing/2014/main" id="{7FE5709F-144C-4E07-A473-0DDEC5DE32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Content Placeholder 3">
            <a:extLst>
              <a:ext uri="{FF2B5EF4-FFF2-40B4-BE49-F238E27FC236}">
                <a16:creationId xmlns:a16="http://schemas.microsoft.com/office/drawing/2014/main" id="{138005E5-F845-4BCD-9D7C-52C019AA97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5" name="Date Placeholder 4">
            <a:extLst>
              <a:ext uri="{FF2B5EF4-FFF2-40B4-BE49-F238E27FC236}">
                <a16:creationId xmlns:a16="http://schemas.microsoft.com/office/drawing/2014/main" id="{96A32DDA-3F9A-4951-9E95-ACF8D9FFC00D}"/>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6" name="Footer Placeholder 5">
            <a:extLst>
              <a:ext uri="{FF2B5EF4-FFF2-40B4-BE49-F238E27FC236}">
                <a16:creationId xmlns:a16="http://schemas.microsoft.com/office/drawing/2014/main" id="{DBCF13E2-F252-42C4-BD7C-3D1F85B83F05}"/>
              </a:ext>
            </a:extLst>
          </p:cNvPr>
          <p:cNvSpPr>
            <a:spLocks noGrp="1"/>
          </p:cNvSpPr>
          <p:nvPr>
            <p:ph type="ftr" sz="quarter" idx="11"/>
          </p:nvPr>
        </p:nvSpPr>
        <p:spPr/>
        <p:txBody>
          <a:bodyPr/>
          <a:lstStyle/>
          <a:p>
            <a:endParaRPr lang="fil-PH"/>
          </a:p>
        </p:txBody>
      </p:sp>
      <p:sp>
        <p:nvSpPr>
          <p:cNvPr id="7" name="Slide Number Placeholder 6">
            <a:extLst>
              <a:ext uri="{FF2B5EF4-FFF2-40B4-BE49-F238E27FC236}">
                <a16:creationId xmlns:a16="http://schemas.microsoft.com/office/drawing/2014/main" id="{C1B50C94-CAB6-4420-B1F7-C6FE788614E1}"/>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189825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7C3D-476C-4BD2-8176-A6BD18906014}"/>
              </a:ext>
            </a:extLst>
          </p:cNvPr>
          <p:cNvSpPr>
            <a:spLocks noGrp="1"/>
          </p:cNvSpPr>
          <p:nvPr>
            <p:ph type="title"/>
          </p:nvPr>
        </p:nvSpPr>
        <p:spPr>
          <a:xfrm>
            <a:off x="839788" y="365125"/>
            <a:ext cx="10515600" cy="1325563"/>
          </a:xfrm>
        </p:spPr>
        <p:txBody>
          <a:bodyPr/>
          <a:lstStyle/>
          <a:p>
            <a:r>
              <a:rPr lang="en-US"/>
              <a:t>Click to edit Master title style</a:t>
            </a:r>
            <a:endParaRPr lang="fil-PH"/>
          </a:p>
        </p:txBody>
      </p:sp>
      <p:sp>
        <p:nvSpPr>
          <p:cNvPr id="3" name="Text Placeholder 2">
            <a:extLst>
              <a:ext uri="{FF2B5EF4-FFF2-40B4-BE49-F238E27FC236}">
                <a16:creationId xmlns:a16="http://schemas.microsoft.com/office/drawing/2014/main" id="{7D7C69E0-F2F9-4F5F-9C52-4A2C296B7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C0CDBE-91DB-4B6F-B2CC-7A8BCC5A57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5" name="Text Placeholder 4">
            <a:extLst>
              <a:ext uri="{FF2B5EF4-FFF2-40B4-BE49-F238E27FC236}">
                <a16:creationId xmlns:a16="http://schemas.microsoft.com/office/drawing/2014/main" id="{0EE6CD7D-7564-4611-ABDA-04AB4223F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3B7ADB-8ACA-4FEC-8187-81FA947222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7" name="Date Placeholder 6">
            <a:extLst>
              <a:ext uri="{FF2B5EF4-FFF2-40B4-BE49-F238E27FC236}">
                <a16:creationId xmlns:a16="http://schemas.microsoft.com/office/drawing/2014/main" id="{9298F937-DDB1-46C6-9E45-923E35D2A678}"/>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8" name="Footer Placeholder 7">
            <a:extLst>
              <a:ext uri="{FF2B5EF4-FFF2-40B4-BE49-F238E27FC236}">
                <a16:creationId xmlns:a16="http://schemas.microsoft.com/office/drawing/2014/main" id="{0D403409-5E6A-48AE-88F9-C008395F32A9}"/>
              </a:ext>
            </a:extLst>
          </p:cNvPr>
          <p:cNvSpPr>
            <a:spLocks noGrp="1"/>
          </p:cNvSpPr>
          <p:nvPr>
            <p:ph type="ftr" sz="quarter" idx="11"/>
          </p:nvPr>
        </p:nvSpPr>
        <p:spPr/>
        <p:txBody>
          <a:bodyPr/>
          <a:lstStyle/>
          <a:p>
            <a:endParaRPr lang="fil-PH"/>
          </a:p>
        </p:txBody>
      </p:sp>
      <p:sp>
        <p:nvSpPr>
          <p:cNvPr id="9" name="Slide Number Placeholder 8">
            <a:extLst>
              <a:ext uri="{FF2B5EF4-FFF2-40B4-BE49-F238E27FC236}">
                <a16:creationId xmlns:a16="http://schemas.microsoft.com/office/drawing/2014/main" id="{DA7955C1-7FBE-4C2A-9044-95466A3BF422}"/>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84187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6EB7-0D54-42BA-8776-A7CCB04416B7}"/>
              </a:ext>
            </a:extLst>
          </p:cNvPr>
          <p:cNvSpPr>
            <a:spLocks noGrp="1"/>
          </p:cNvSpPr>
          <p:nvPr>
            <p:ph type="title"/>
          </p:nvPr>
        </p:nvSpPr>
        <p:spPr/>
        <p:txBody>
          <a:bodyPr/>
          <a:lstStyle/>
          <a:p>
            <a:r>
              <a:rPr lang="en-US"/>
              <a:t>Click to edit Master title style</a:t>
            </a:r>
            <a:endParaRPr lang="fil-PH"/>
          </a:p>
        </p:txBody>
      </p:sp>
      <p:sp>
        <p:nvSpPr>
          <p:cNvPr id="3" name="Date Placeholder 2">
            <a:extLst>
              <a:ext uri="{FF2B5EF4-FFF2-40B4-BE49-F238E27FC236}">
                <a16:creationId xmlns:a16="http://schemas.microsoft.com/office/drawing/2014/main" id="{6E8AA06C-333E-4963-BD1A-AECDA196972C}"/>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4" name="Footer Placeholder 3">
            <a:extLst>
              <a:ext uri="{FF2B5EF4-FFF2-40B4-BE49-F238E27FC236}">
                <a16:creationId xmlns:a16="http://schemas.microsoft.com/office/drawing/2014/main" id="{0929C066-4C72-4421-80AB-E6D5E4E89EC5}"/>
              </a:ext>
            </a:extLst>
          </p:cNvPr>
          <p:cNvSpPr>
            <a:spLocks noGrp="1"/>
          </p:cNvSpPr>
          <p:nvPr>
            <p:ph type="ftr" sz="quarter" idx="11"/>
          </p:nvPr>
        </p:nvSpPr>
        <p:spPr/>
        <p:txBody>
          <a:bodyPr/>
          <a:lstStyle/>
          <a:p>
            <a:endParaRPr lang="fil-PH"/>
          </a:p>
        </p:txBody>
      </p:sp>
      <p:sp>
        <p:nvSpPr>
          <p:cNvPr id="5" name="Slide Number Placeholder 4">
            <a:extLst>
              <a:ext uri="{FF2B5EF4-FFF2-40B4-BE49-F238E27FC236}">
                <a16:creationId xmlns:a16="http://schemas.microsoft.com/office/drawing/2014/main" id="{15A20774-F2F2-47B9-A9E7-6B43F6D4A59F}"/>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110521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B651B-0712-4799-9EBE-AB8614EA9ACD}"/>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3" name="Footer Placeholder 2">
            <a:extLst>
              <a:ext uri="{FF2B5EF4-FFF2-40B4-BE49-F238E27FC236}">
                <a16:creationId xmlns:a16="http://schemas.microsoft.com/office/drawing/2014/main" id="{2E05FDE2-9184-44FC-BA72-8C352502034A}"/>
              </a:ext>
            </a:extLst>
          </p:cNvPr>
          <p:cNvSpPr>
            <a:spLocks noGrp="1"/>
          </p:cNvSpPr>
          <p:nvPr>
            <p:ph type="ftr" sz="quarter" idx="11"/>
          </p:nvPr>
        </p:nvSpPr>
        <p:spPr/>
        <p:txBody>
          <a:bodyPr/>
          <a:lstStyle/>
          <a:p>
            <a:endParaRPr lang="fil-PH"/>
          </a:p>
        </p:txBody>
      </p:sp>
      <p:sp>
        <p:nvSpPr>
          <p:cNvPr id="4" name="Slide Number Placeholder 3">
            <a:extLst>
              <a:ext uri="{FF2B5EF4-FFF2-40B4-BE49-F238E27FC236}">
                <a16:creationId xmlns:a16="http://schemas.microsoft.com/office/drawing/2014/main" id="{8B30CB7D-29EB-464A-B558-C4EACE1CDFF9}"/>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378000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37C2-3C11-48B4-8A55-871C5261E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l-PH"/>
          </a:p>
        </p:txBody>
      </p:sp>
      <p:sp>
        <p:nvSpPr>
          <p:cNvPr id="3" name="Content Placeholder 2">
            <a:extLst>
              <a:ext uri="{FF2B5EF4-FFF2-40B4-BE49-F238E27FC236}">
                <a16:creationId xmlns:a16="http://schemas.microsoft.com/office/drawing/2014/main" id="{64A1B99C-1182-49C9-8BDD-C15F1D97E5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Text Placeholder 3">
            <a:extLst>
              <a:ext uri="{FF2B5EF4-FFF2-40B4-BE49-F238E27FC236}">
                <a16:creationId xmlns:a16="http://schemas.microsoft.com/office/drawing/2014/main" id="{6C2BB17D-CB6D-4D7A-8EA7-B99C6D15B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680D4E-2D7C-46FC-9CB2-9A2F519C1F54}"/>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6" name="Footer Placeholder 5">
            <a:extLst>
              <a:ext uri="{FF2B5EF4-FFF2-40B4-BE49-F238E27FC236}">
                <a16:creationId xmlns:a16="http://schemas.microsoft.com/office/drawing/2014/main" id="{C101104A-B06E-46DC-B199-6A0E6DB74363}"/>
              </a:ext>
            </a:extLst>
          </p:cNvPr>
          <p:cNvSpPr>
            <a:spLocks noGrp="1"/>
          </p:cNvSpPr>
          <p:nvPr>
            <p:ph type="ftr" sz="quarter" idx="11"/>
          </p:nvPr>
        </p:nvSpPr>
        <p:spPr/>
        <p:txBody>
          <a:bodyPr/>
          <a:lstStyle/>
          <a:p>
            <a:endParaRPr lang="fil-PH"/>
          </a:p>
        </p:txBody>
      </p:sp>
      <p:sp>
        <p:nvSpPr>
          <p:cNvPr id="7" name="Slide Number Placeholder 6">
            <a:extLst>
              <a:ext uri="{FF2B5EF4-FFF2-40B4-BE49-F238E27FC236}">
                <a16:creationId xmlns:a16="http://schemas.microsoft.com/office/drawing/2014/main" id="{031A185C-0F0F-4331-9BD3-BE30BC720C1C}"/>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422681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140D-D1C6-401A-942A-E6C572E41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l-PH"/>
          </a:p>
        </p:txBody>
      </p:sp>
      <p:sp>
        <p:nvSpPr>
          <p:cNvPr id="3" name="Picture Placeholder 2">
            <a:extLst>
              <a:ext uri="{FF2B5EF4-FFF2-40B4-BE49-F238E27FC236}">
                <a16:creationId xmlns:a16="http://schemas.microsoft.com/office/drawing/2014/main" id="{42412907-EC21-426A-A4C9-2EA20BB7C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l-PH"/>
          </a:p>
        </p:txBody>
      </p:sp>
      <p:sp>
        <p:nvSpPr>
          <p:cNvPr id="4" name="Text Placeholder 3">
            <a:extLst>
              <a:ext uri="{FF2B5EF4-FFF2-40B4-BE49-F238E27FC236}">
                <a16:creationId xmlns:a16="http://schemas.microsoft.com/office/drawing/2014/main" id="{8C97D396-19B1-4A7A-9852-7BFE35BBF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DA67B2-F043-412B-8BB2-517890C07203}"/>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6" name="Footer Placeholder 5">
            <a:extLst>
              <a:ext uri="{FF2B5EF4-FFF2-40B4-BE49-F238E27FC236}">
                <a16:creationId xmlns:a16="http://schemas.microsoft.com/office/drawing/2014/main" id="{3B2BEF59-B358-41EB-9013-20DE984E8240}"/>
              </a:ext>
            </a:extLst>
          </p:cNvPr>
          <p:cNvSpPr>
            <a:spLocks noGrp="1"/>
          </p:cNvSpPr>
          <p:nvPr>
            <p:ph type="ftr" sz="quarter" idx="11"/>
          </p:nvPr>
        </p:nvSpPr>
        <p:spPr/>
        <p:txBody>
          <a:bodyPr/>
          <a:lstStyle/>
          <a:p>
            <a:endParaRPr lang="fil-PH"/>
          </a:p>
        </p:txBody>
      </p:sp>
      <p:sp>
        <p:nvSpPr>
          <p:cNvPr id="7" name="Slide Number Placeholder 6">
            <a:extLst>
              <a:ext uri="{FF2B5EF4-FFF2-40B4-BE49-F238E27FC236}">
                <a16:creationId xmlns:a16="http://schemas.microsoft.com/office/drawing/2014/main" id="{B049388F-35E7-46FE-A8FA-2380C38D9839}"/>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300368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A8AB0-6508-4172-97FC-7420F8418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l-PH"/>
          </a:p>
        </p:txBody>
      </p:sp>
      <p:sp>
        <p:nvSpPr>
          <p:cNvPr id="3" name="Text Placeholder 2">
            <a:extLst>
              <a:ext uri="{FF2B5EF4-FFF2-40B4-BE49-F238E27FC236}">
                <a16:creationId xmlns:a16="http://schemas.microsoft.com/office/drawing/2014/main" id="{DAFF00CD-72BA-43F9-8AA0-1955B3664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Date Placeholder 3">
            <a:extLst>
              <a:ext uri="{FF2B5EF4-FFF2-40B4-BE49-F238E27FC236}">
                <a16:creationId xmlns:a16="http://schemas.microsoft.com/office/drawing/2014/main" id="{86CD3860-B24F-4EA8-9071-F7AB0E810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AFB5EA17-DDA1-4D18-B091-F42F62383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l-PH"/>
          </a:p>
        </p:txBody>
      </p:sp>
      <p:sp>
        <p:nvSpPr>
          <p:cNvPr id="6" name="Slide Number Placeholder 5">
            <a:extLst>
              <a:ext uri="{FF2B5EF4-FFF2-40B4-BE49-F238E27FC236}">
                <a16:creationId xmlns:a16="http://schemas.microsoft.com/office/drawing/2014/main" id="{46287AA4-7139-4803-AC4F-98E99620B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A0011-33D2-49AF-8E1B-B376712FDE76}" type="slidenum">
              <a:rPr lang="fil-PH" smtClean="0"/>
              <a:t>‹#›</a:t>
            </a:fld>
            <a:endParaRPr lang="fil-PH"/>
          </a:p>
        </p:txBody>
      </p:sp>
    </p:spTree>
    <p:extLst>
      <p:ext uri="{BB962C8B-B14F-4D97-AF65-F5344CB8AC3E}">
        <p14:creationId xmlns:p14="http://schemas.microsoft.com/office/powerpoint/2010/main" val="2520797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95C8-F487-4D78-94B8-74F10E29CA0D}"/>
              </a:ext>
            </a:extLst>
          </p:cNvPr>
          <p:cNvSpPr>
            <a:spLocks noGrp="1"/>
          </p:cNvSpPr>
          <p:nvPr>
            <p:ph type="ctrTitle"/>
          </p:nvPr>
        </p:nvSpPr>
        <p:spPr/>
        <p:txBody>
          <a:bodyPr/>
          <a:lstStyle/>
          <a:p>
            <a:r>
              <a:rPr lang="en-US" dirty="0"/>
              <a:t>An Application of Analytics on Revenue Forecasting</a:t>
            </a:r>
            <a:endParaRPr lang="fil-PH" dirty="0"/>
          </a:p>
        </p:txBody>
      </p:sp>
      <p:sp>
        <p:nvSpPr>
          <p:cNvPr id="3" name="Subtitle 2">
            <a:extLst>
              <a:ext uri="{FF2B5EF4-FFF2-40B4-BE49-F238E27FC236}">
                <a16:creationId xmlns:a16="http://schemas.microsoft.com/office/drawing/2014/main" id="{0A01A91D-5148-49C7-91D3-F19BB9373E70}"/>
              </a:ext>
            </a:extLst>
          </p:cNvPr>
          <p:cNvSpPr>
            <a:spLocks noGrp="1"/>
          </p:cNvSpPr>
          <p:nvPr>
            <p:ph type="subTitle" idx="1"/>
          </p:nvPr>
        </p:nvSpPr>
        <p:spPr>
          <a:xfrm>
            <a:off x="1524000" y="3602038"/>
            <a:ext cx="9144000" cy="1676544"/>
          </a:xfrm>
        </p:spPr>
        <p:txBody>
          <a:bodyPr>
            <a:normAutofit fontScale="85000" lnSpcReduction="20000"/>
          </a:bodyPr>
          <a:lstStyle/>
          <a:p>
            <a:r>
              <a:rPr lang="fil-PH" dirty="0"/>
              <a:t>ADRIANO, Jade Ericson</a:t>
            </a:r>
          </a:p>
          <a:p>
            <a:r>
              <a:rPr lang="fil-PH" dirty="0"/>
              <a:t>BUZON, Andrey Bryan</a:t>
            </a:r>
          </a:p>
          <a:p>
            <a:r>
              <a:rPr lang="fil-PH" dirty="0"/>
              <a:t>LOPEZ, Nicole Angelyn</a:t>
            </a:r>
          </a:p>
          <a:p>
            <a:r>
              <a:rPr lang="fil-PH" dirty="0"/>
              <a:t>MUNAR, Samantha Karin</a:t>
            </a:r>
          </a:p>
          <a:p>
            <a:r>
              <a:rPr lang="fil-PH" dirty="0"/>
              <a:t>PARADO, Justin</a:t>
            </a:r>
          </a:p>
        </p:txBody>
      </p:sp>
    </p:spTree>
    <p:extLst>
      <p:ext uri="{BB962C8B-B14F-4D97-AF65-F5344CB8AC3E}">
        <p14:creationId xmlns:p14="http://schemas.microsoft.com/office/powerpoint/2010/main" val="13980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6A128BF9-B893-49B1-9A11-621F5F877AB8}"/>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
        <p:nvSpPr>
          <p:cNvPr id="2" name="Title 1">
            <a:extLst>
              <a:ext uri="{FF2B5EF4-FFF2-40B4-BE49-F238E27FC236}">
                <a16:creationId xmlns:a16="http://schemas.microsoft.com/office/drawing/2014/main" id="{BF18F4DC-644C-41F8-A3CA-0360FB5DD0D8}"/>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Login Screen</a:t>
            </a:r>
          </a:p>
        </p:txBody>
      </p:sp>
    </p:spTree>
    <p:extLst>
      <p:ext uri="{BB962C8B-B14F-4D97-AF65-F5344CB8AC3E}">
        <p14:creationId xmlns:p14="http://schemas.microsoft.com/office/powerpoint/2010/main" val="338237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9" name="Content Placeholder 4">
            <a:extLst>
              <a:ext uri="{FF2B5EF4-FFF2-40B4-BE49-F238E27FC236}">
                <a16:creationId xmlns:a16="http://schemas.microsoft.com/office/drawing/2014/main" id="{3A69688C-52EC-4686-A551-E9CD04F8F633}"/>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B8B28A-2217-40BF-B9DD-6574946BADEB}"/>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bg1"/>
                </a:solidFill>
              </a:rPr>
              <a:t>The Dashboard</a:t>
            </a:r>
          </a:p>
        </p:txBody>
      </p:sp>
    </p:spTree>
    <p:extLst>
      <p:ext uri="{BB962C8B-B14F-4D97-AF65-F5344CB8AC3E}">
        <p14:creationId xmlns:p14="http://schemas.microsoft.com/office/powerpoint/2010/main" val="91529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8" name="Content Placeholder 6">
            <a:extLst>
              <a:ext uri="{FF2B5EF4-FFF2-40B4-BE49-F238E27FC236}">
                <a16:creationId xmlns:a16="http://schemas.microsoft.com/office/drawing/2014/main" id="{7637B576-9C94-41A3-A706-CB0E2C118410}"/>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49BE17-6E08-4759-8D2B-BE7729495A16}"/>
              </a:ext>
            </a:extLst>
          </p:cNvPr>
          <p:cNvSpPr>
            <a:spLocks noGrp="1"/>
          </p:cNvSpPr>
          <p:nvPr>
            <p:ph type="title"/>
          </p:nvPr>
        </p:nvSpPr>
        <p:spPr>
          <a:xfrm>
            <a:off x="816366" y="4055729"/>
            <a:ext cx="9902881" cy="1325563"/>
          </a:xfrm>
        </p:spPr>
        <p:txBody>
          <a:bodyPr vert="horz" lIns="91440" tIns="45720" rIns="91440" bIns="45720" rtlCol="0" anchor="b">
            <a:normAutofit/>
          </a:bodyPr>
          <a:lstStyle/>
          <a:p>
            <a:r>
              <a:rPr lang="en-US" sz="6000" dirty="0"/>
              <a:t>The Projects Tab</a:t>
            </a:r>
          </a:p>
        </p:txBody>
      </p:sp>
    </p:spTree>
    <p:extLst>
      <p:ext uri="{BB962C8B-B14F-4D97-AF65-F5344CB8AC3E}">
        <p14:creationId xmlns:p14="http://schemas.microsoft.com/office/powerpoint/2010/main" val="401816235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7" name="Content Placeholder 3">
            <a:extLst>
              <a:ext uri="{FF2B5EF4-FFF2-40B4-BE49-F238E27FC236}">
                <a16:creationId xmlns:a16="http://schemas.microsoft.com/office/drawing/2014/main" id="{6461DB0C-DAA7-4635-8560-FC4C3B026339}"/>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831512-A5E4-45CA-83D4-3FD3AAEAEBCF}"/>
              </a:ext>
            </a:extLst>
          </p:cNvPr>
          <p:cNvSpPr>
            <a:spLocks noGrp="1"/>
          </p:cNvSpPr>
          <p:nvPr>
            <p:ph type="title"/>
          </p:nvPr>
        </p:nvSpPr>
        <p:spPr>
          <a:xfrm>
            <a:off x="816366" y="4055729"/>
            <a:ext cx="9902881" cy="1325563"/>
          </a:xfrm>
        </p:spPr>
        <p:txBody>
          <a:bodyPr vert="horz" lIns="91440" tIns="45720" rIns="91440" bIns="45720" rtlCol="0" anchor="b">
            <a:normAutofit/>
          </a:bodyPr>
          <a:lstStyle/>
          <a:p>
            <a:r>
              <a:rPr lang="en-US" sz="6000" dirty="0"/>
              <a:t>Uploaded Files Tab</a:t>
            </a:r>
          </a:p>
        </p:txBody>
      </p:sp>
    </p:spTree>
    <p:extLst>
      <p:ext uri="{BB962C8B-B14F-4D97-AF65-F5344CB8AC3E}">
        <p14:creationId xmlns:p14="http://schemas.microsoft.com/office/powerpoint/2010/main" val="394864082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0" name="Content Placeholder 6">
            <a:extLst>
              <a:ext uri="{FF2B5EF4-FFF2-40B4-BE49-F238E27FC236}">
                <a16:creationId xmlns:a16="http://schemas.microsoft.com/office/drawing/2014/main" id="{1BD60F69-3A1D-4ABC-BBCC-03B8CC295FC6}"/>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F5D51-C775-4BDB-8556-84B42DFDFDD2}"/>
              </a:ext>
            </a:extLst>
          </p:cNvPr>
          <p:cNvSpPr>
            <a:spLocks noGrp="1"/>
          </p:cNvSpPr>
          <p:nvPr>
            <p:ph type="title"/>
          </p:nvPr>
        </p:nvSpPr>
        <p:spPr>
          <a:xfrm>
            <a:off x="816366" y="4055729"/>
            <a:ext cx="9902881" cy="1325563"/>
          </a:xfrm>
        </p:spPr>
        <p:txBody>
          <a:bodyPr vert="horz" lIns="91440" tIns="45720" rIns="91440" bIns="45720" rtlCol="0" anchor="b">
            <a:normAutofit/>
          </a:bodyPr>
          <a:lstStyle/>
          <a:p>
            <a:r>
              <a:rPr lang="en-US" sz="6000" dirty="0"/>
              <a:t>Recording Options Tab</a:t>
            </a:r>
          </a:p>
        </p:txBody>
      </p:sp>
    </p:spTree>
    <p:extLst>
      <p:ext uri="{BB962C8B-B14F-4D97-AF65-F5344CB8AC3E}">
        <p14:creationId xmlns:p14="http://schemas.microsoft.com/office/powerpoint/2010/main" val="131339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Content Placeholder 3">
            <a:extLst>
              <a:ext uri="{FF2B5EF4-FFF2-40B4-BE49-F238E27FC236}">
                <a16:creationId xmlns:a16="http://schemas.microsoft.com/office/drawing/2014/main" id="{A057630C-10AD-4ECA-B058-88E463C89B4A}"/>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
        <p:nvSpPr>
          <p:cNvPr id="2" name="Title 1">
            <a:extLst>
              <a:ext uri="{FF2B5EF4-FFF2-40B4-BE49-F238E27FC236}">
                <a16:creationId xmlns:a16="http://schemas.microsoft.com/office/drawing/2014/main" id="{A3B32DB5-EE32-485D-8166-A113A8AF1122}"/>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Query Builder</a:t>
            </a:r>
            <a:br>
              <a:rPr lang="en-US" sz="2600" kern="1200" dirty="0">
                <a:solidFill>
                  <a:schemeClr val="bg1"/>
                </a:solidFill>
                <a:latin typeface="+mj-lt"/>
                <a:ea typeface="+mj-ea"/>
                <a:cs typeface="+mj-cs"/>
              </a:rPr>
            </a:br>
            <a:r>
              <a:rPr lang="en-US" sz="2600" kern="1200" dirty="0">
                <a:solidFill>
                  <a:schemeClr val="bg1"/>
                </a:solidFill>
                <a:latin typeface="+mj-lt"/>
                <a:ea typeface="+mj-ea"/>
                <a:cs typeface="+mj-cs"/>
              </a:rPr>
              <a:t>(With Sample Input)</a:t>
            </a:r>
          </a:p>
        </p:txBody>
      </p:sp>
    </p:spTree>
    <p:extLst>
      <p:ext uri="{BB962C8B-B14F-4D97-AF65-F5344CB8AC3E}">
        <p14:creationId xmlns:p14="http://schemas.microsoft.com/office/powerpoint/2010/main" val="268197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6917F0E-A311-484A-841C-B8122FECA74F}"/>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
        <p:nvSpPr>
          <p:cNvPr id="2" name="Title 1">
            <a:extLst>
              <a:ext uri="{FF2B5EF4-FFF2-40B4-BE49-F238E27FC236}">
                <a16:creationId xmlns:a16="http://schemas.microsoft.com/office/drawing/2014/main" id="{ED98CBCD-C4FD-4F71-9639-F2EAFD029AD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Sample Input’s Output</a:t>
            </a:r>
          </a:p>
        </p:txBody>
      </p:sp>
    </p:spTree>
    <p:extLst>
      <p:ext uri="{BB962C8B-B14F-4D97-AF65-F5344CB8AC3E}">
        <p14:creationId xmlns:p14="http://schemas.microsoft.com/office/powerpoint/2010/main" val="144726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2"/>
          <a:stretch>
            <a:fillRect/>
          </a:stretch>
        </p:blipFill>
        <p:spPr>
          <a:xfrm>
            <a:off x="950121" y="1288808"/>
            <a:ext cx="5941068" cy="3341850"/>
          </a:xfrm>
          <a:prstGeom prst="rect">
            <a:avLst/>
          </a:prstGeom>
        </p:spPr>
      </p:pic>
      <p:sp>
        <p:nvSpPr>
          <p:cNvPr id="2" name="Title 1">
            <a:extLst>
              <a:ext uri="{FF2B5EF4-FFF2-40B4-BE49-F238E27FC236}">
                <a16:creationId xmlns:a16="http://schemas.microsoft.com/office/drawing/2014/main" id="{A92F5BF1-D490-4841-83A4-7EF57F650D58}"/>
              </a:ext>
            </a:extLst>
          </p:cNvPr>
          <p:cNvSpPr>
            <a:spLocks noGrp="1"/>
          </p:cNvSpPr>
          <p:nvPr>
            <p:ph type="title"/>
          </p:nvPr>
        </p:nvSpPr>
        <p:spPr>
          <a:xfrm>
            <a:off x="950121" y="5529884"/>
            <a:ext cx="5693783" cy="1096331"/>
          </a:xfrm>
        </p:spPr>
        <p:txBody>
          <a:bodyPr>
            <a:normAutofit/>
          </a:bodyPr>
          <a:lstStyle/>
          <a:p>
            <a:r>
              <a:rPr lang="en-US" sz="4000" dirty="0"/>
              <a:t>Forecasting Tab</a:t>
            </a:r>
            <a:endParaRPr lang="fil-PH" sz="4000" dirty="0"/>
          </a:p>
        </p:txBody>
      </p:sp>
      <p:sp>
        <p:nvSpPr>
          <p:cNvPr id="9" name="Content Placeholder 8"/>
          <p:cNvSpPr>
            <a:spLocks noGrp="1"/>
          </p:cNvSpPr>
          <p:nvPr>
            <p:ph idx="1"/>
          </p:nvPr>
        </p:nvSpPr>
        <p:spPr>
          <a:xfrm>
            <a:off x="7534655" y="965199"/>
            <a:ext cx="4008101" cy="4020458"/>
          </a:xfrm>
        </p:spPr>
        <p:txBody>
          <a:bodyPr anchor="ctr">
            <a:normAutofit/>
          </a:bodyPr>
          <a:lstStyle/>
          <a:p>
            <a:r>
              <a:rPr lang="en-US" sz="2000" dirty="0"/>
              <a:t>Create a forecast and Download Excel files containing forecast values</a:t>
            </a:r>
          </a:p>
        </p:txBody>
      </p:sp>
    </p:spTree>
    <p:extLst>
      <p:ext uri="{BB962C8B-B14F-4D97-AF65-F5344CB8AC3E}">
        <p14:creationId xmlns:p14="http://schemas.microsoft.com/office/powerpoint/2010/main" val="56101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Freeform: Shap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89CD4E98-5004-41DD-8FD0-72D6A0772AD3}"/>
              </a:ext>
            </a:extLst>
          </p:cNvPr>
          <p:cNvPicPr>
            <a:picLocks noGrp="1" noChangeAspect="1"/>
          </p:cNvPicPr>
          <p:nvPr>
            <p:ph idx="1"/>
          </p:nvPr>
        </p:nvPicPr>
        <p:blipFill>
          <a:blip r:embed="rId2"/>
          <a:stretch>
            <a:fillRect/>
          </a:stretch>
        </p:blipFill>
        <p:spPr>
          <a:xfrm>
            <a:off x="767241" y="643467"/>
            <a:ext cx="7212916" cy="4057265"/>
          </a:xfrm>
          <a:prstGeom prst="rect">
            <a:avLst/>
          </a:prstGeom>
        </p:spPr>
      </p:pic>
      <p:sp>
        <p:nvSpPr>
          <p:cNvPr id="13" name="Freeform: Shap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DB254-F482-433A-B82E-5CC5CE67555B}"/>
              </a:ext>
            </a:extLst>
          </p:cNvPr>
          <p:cNvSpPr>
            <a:spLocks noGrp="1"/>
          </p:cNvSpPr>
          <p:nvPr>
            <p:ph type="title"/>
          </p:nvPr>
        </p:nvSpPr>
        <p:spPr>
          <a:xfrm>
            <a:off x="767240" y="5444835"/>
            <a:ext cx="9095651" cy="830231"/>
          </a:xfrm>
        </p:spPr>
        <p:txBody>
          <a:bodyPr vert="horz" lIns="91440" tIns="45720" rIns="91440" bIns="45720" rtlCol="0" anchor="b">
            <a:normAutofit/>
          </a:bodyPr>
          <a:lstStyle/>
          <a:p>
            <a:r>
              <a:rPr lang="en-US" sz="4000" kern="1200" dirty="0">
                <a:solidFill>
                  <a:schemeClr val="tx1"/>
                </a:solidFill>
                <a:latin typeface="+mj-lt"/>
                <a:ea typeface="+mj-ea"/>
                <a:cs typeface="+mj-cs"/>
              </a:rPr>
              <a:t>Sample Forecasted Output </a:t>
            </a:r>
          </a:p>
        </p:txBody>
      </p:sp>
    </p:spTree>
    <p:extLst>
      <p:ext uri="{BB962C8B-B14F-4D97-AF65-F5344CB8AC3E}">
        <p14:creationId xmlns:p14="http://schemas.microsoft.com/office/powerpoint/2010/main" val="107998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6814-34CB-496E-93ED-D9E163D0B93A}"/>
              </a:ext>
            </a:extLst>
          </p:cNvPr>
          <p:cNvSpPr>
            <a:spLocks noGrp="1"/>
          </p:cNvSpPr>
          <p:nvPr>
            <p:ph type="title"/>
          </p:nvPr>
        </p:nvSpPr>
        <p:spPr/>
        <p:txBody>
          <a:bodyPr/>
          <a:lstStyle/>
          <a:p>
            <a:r>
              <a:rPr lang="en-US" b="1" dirty="0"/>
              <a:t>Project Context</a:t>
            </a:r>
            <a:endParaRPr lang="fil-PH" b="1" dirty="0"/>
          </a:p>
        </p:txBody>
      </p:sp>
      <p:sp>
        <p:nvSpPr>
          <p:cNvPr id="3" name="Content Placeholder 2">
            <a:extLst>
              <a:ext uri="{FF2B5EF4-FFF2-40B4-BE49-F238E27FC236}">
                <a16:creationId xmlns:a16="http://schemas.microsoft.com/office/drawing/2014/main" id="{7E961288-5477-4E99-B58E-FF0EB8C82E56}"/>
              </a:ext>
            </a:extLst>
          </p:cNvPr>
          <p:cNvSpPr>
            <a:spLocks noGrp="1"/>
          </p:cNvSpPr>
          <p:nvPr>
            <p:ph idx="1"/>
          </p:nvPr>
        </p:nvSpPr>
        <p:spPr/>
        <p:txBody>
          <a:bodyPr/>
          <a:lstStyle/>
          <a:p>
            <a:r>
              <a:rPr lang="fil-PH" dirty="0"/>
              <a:t>Revenue Forecasting System for SM Hotels &amp; Convention</a:t>
            </a:r>
          </a:p>
          <a:p>
            <a:r>
              <a:rPr lang="fil-PH" dirty="0"/>
              <a:t>Forecasting &amp; Dyanmic pricing to achieve client’s budget goal</a:t>
            </a:r>
          </a:p>
          <a:p>
            <a:r>
              <a:rPr lang="fil-PH" dirty="0"/>
              <a:t>Forecasting is currently done manually</a:t>
            </a:r>
          </a:p>
          <a:p>
            <a:r>
              <a:rPr lang="fil-PH" dirty="0"/>
              <a:t>Automate forecasting</a:t>
            </a:r>
          </a:p>
        </p:txBody>
      </p:sp>
    </p:spTree>
    <p:extLst>
      <p:ext uri="{BB962C8B-B14F-4D97-AF65-F5344CB8AC3E}">
        <p14:creationId xmlns:p14="http://schemas.microsoft.com/office/powerpoint/2010/main" val="193649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3F7C-9866-4D18-8BEF-E2150E86474E}"/>
              </a:ext>
            </a:extLst>
          </p:cNvPr>
          <p:cNvSpPr>
            <a:spLocks noGrp="1"/>
          </p:cNvSpPr>
          <p:nvPr>
            <p:ph type="title"/>
          </p:nvPr>
        </p:nvSpPr>
        <p:spPr/>
        <p:txBody>
          <a:bodyPr/>
          <a:lstStyle/>
          <a:p>
            <a:r>
              <a:rPr lang="en-US" b="1" dirty="0"/>
              <a:t>Purpose and Description</a:t>
            </a:r>
            <a:endParaRPr lang="fil-PH" b="1" dirty="0"/>
          </a:p>
        </p:txBody>
      </p:sp>
      <p:sp>
        <p:nvSpPr>
          <p:cNvPr id="3" name="Content Placeholder 2">
            <a:extLst>
              <a:ext uri="{FF2B5EF4-FFF2-40B4-BE49-F238E27FC236}">
                <a16:creationId xmlns:a16="http://schemas.microsoft.com/office/drawing/2014/main" id="{EFFF4116-E4A1-4C37-9D0F-C3733ECE272A}"/>
              </a:ext>
            </a:extLst>
          </p:cNvPr>
          <p:cNvSpPr>
            <a:spLocks noGrp="1"/>
          </p:cNvSpPr>
          <p:nvPr>
            <p:ph idx="1"/>
          </p:nvPr>
        </p:nvSpPr>
        <p:spPr/>
        <p:txBody>
          <a:bodyPr/>
          <a:lstStyle/>
          <a:p>
            <a:r>
              <a:rPr lang="en-US" dirty="0"/>
              <a:t>Decision making</a:t>
            </a:r>
          </a:p>
          <a:p>
            <a:r>
              <a:rPr lang="en-US" dirty="0"/>
              <a:t>Revenue management</a:t>
            </a:r>
          </a:p>
          <a:p>
            <a:r>
              <a:rPr lang="en-US" dirty="0"/>
              <a:t>Variables</a:t>
            </a:r>
          </a:p>
          <a:p>
            <a:r>
              <a:rPr lang="en-US" dirty="0"/>
              <a:t>Metrics</a:t>
            </a:r>
          </a:p>
          <a:p>
            <a:r>
              <a:rPr lang="en-US" dirty="0"/>
              <a:t>Qualitative forecasting</a:t>
            </a:r>
          </a:p>
          <a:p>
            <a:r>
              <a:rPr lang="en-US" dirty="0"/>
              <a:t>Quantitative forecasting</a:t>
            </a:r>
            <a:endParaRPr lang="fil-PH" dirty="0"/>
          </a:p>
        </p:txBody>
      </p:sp>
    </p:spTree>
    <p:extLst>
      <p:ext uri="{BB962C8B-B14F-4D97-AF65-F5344CB8AC3E}">
        <p14:creationId xmlns:p14="http://schemas.microsoft.com/office/powerpoint/2010/main" val="22894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E31C-9085-41BF-AA4B-573F09B9EEC5}"/>
              </a:ext>
            </a:extLst>
          </p:cNvPr>
          <p:cNvSpPr>
            <a:spLocks noGrp="1"/>
          </p:cNvSpPr>
          <p:nvPr>
            <p:ph type="title"/>
          </p:nvPr>
        </p:nvSpPr>
        <p:spPr/>
        <p:txBody>
          <a:bodyPr/>
          <a:lstStyle/>
          <a:p>
            <a:r>
              <a:rPr lang="en-US" b="1" dirty="0"/>
              <a:t>Objectives</a:t>
            </a:r>
            <a:endParaRPr lang="fil-PH" b="1" dirty="0"/>
          </a:p>
        </p:txBody>
      </p:sp>
      <p:sp>
        <p:nvSpPr>
          <p:cNvPr id="3" name="Content Placeholder 2">
            <a:extLst>
              <a:ext uri="{FF2B5EF4-FFF2-40B4-BE49-F238E27FC236}">
                <a16:creationId xmlns:a16="http://schemas.microsoft.com/office/drawing/2014/main" id="{185EAFD2-FF17-4FDA-AF4B-C4744C244A5C}"/>
              </a:ext>
            </a:extLst>
          </p:cNvPr>
          <p:cNvSpPr>
            <a:spLocks noGrp="1"/>
          </p:cNvSpPr>
          <p:nvPr>
            <p:ph idx="1"/>
          </p:nvPr>
        </p:nvSpPr>
        <p:spPr/>
        <p:txBody>
          <a:bodyPr/>
          <a:lstStyle/>
          <a:p>
            <a:r>
              <a:rPr lang="en-US" dirty="0"/>
              <a:t>Automated Revenue Forecasting System</a:t>
            </a:r>
          </a:p>
          <a:p>
            <a:r>
              <a:rPr lang="en-US" dirty="0"/>
              <a:t>One Year</a:t>
            </a:r>
          </a:p>
          <a:p>
            <a:r>
              <a:rPr lang="en-US" dirty="0"/>
              <a:t>Forecast</a:t>
            </a:r>
          </a:p>
          <a:p>
            <a:pPr marL="890588" indent="-265113"/>
            <a:r>
              <a:rPr lang="en-US" dirty="0"/>
              <a:t>Budget</a:t>
            </a:r>
          </a:p>
          <a:p>
            <a:pPr marL="890588" indent="-265113"/>
            <a:r>
              <a:rPr lang="en-US" dirty="0"/>
              <a:t>Room Occupancy Rate</a:t>
            </a:r>
          </a:p>
          <a:p>
            <a:pPr marL="890588" indent="-265113"/>
            <a:r>
              <a:rPr lang="en-US" dirty="0"/>
              <a:t>Dynamic Price</a:t>
            </a:r>
          </a:p>
          <a:p>
            <a:r>
              <a:rPr lang="en-US" dirty="0"/>
              <a:t>5% margin of error</a:t>
            </a:r>
          </a:p>
          <a:p>
            <a:endParaRPr lang="fil-PH" dirty="0"/>
          </a:p>
        </p:txBody>
      </p:sp>
    </p:spTree>
    <p:extLst>
      <p:ext uri="{BB962C8B-B14F-4D97-AF65-F5344CB8AC3E}">
        <p14:creationId xmlns:p14="http://schemas.microsoft.com/office/powerpoint/2010/main" val="235832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981B-5704-429F-84E6-BBACB8BF126A}"/>
              </a:ext>
            </a:extLst>
          </p:cNvPr>
          <p:cNvSpPr>
            <a:spLocks noGrp="1"/>
          </p:cNvSpPr>
          <p:nvPr>
            <p:ph type="title"/>
          </p:nvPr>
        </p:nvSpPr>
        <p:spPr/>
        <p:txBody>
          <a:bodyPr/>
          <a:lstStyle/>
          <a:p>
            <a:r>
              <a:rPr lang="en-US" b="1" dirty="0"/>
              <a:t>Scope and Limitations</a:t>
            </a:r>
            <a:endParaRPr lang="fil-PH" b="1" dirty="0"/>
          </a:p>
        </p:txBody>
      </p:sp>
      <p:sp>
        <p:nvSpPr>
          <p:cNvPr id="3" name="Content Placeholder 2">
            <a:extLst>
              <a:ext uri="{FF2B5EF4-FFF2-40B4-BE49-F238E27FC236}">
                <a16:creationId xmlns:a16="http://schemas.microsoft.com/office/drawing/2014/main" id="{99DDD78D-FAEA-4A00-A7E0-BEC57A8F33EC}"/>
              </a:ext>
            </a:extLst>
          </p:cNvPr>
          <p:cNvSpPr>
            <a:spLocks noGrp="1"/>
          </p:cNvSpPr>
          <p:nvPr>
            <p:ph idx="1"/>
          </p:nvPr>
        </p:nvSpPr>
        <p:spPr/>
        <p:txBody>
          <a:bodyPr/>
          <a:lstStyle/>
          <a:p>
            <a:r>
              <a:rPr lang="en-US" dirty="0"/>
              <a:t>Metrics </a:t>
            </a:r>
          </a:p>
          <a:p>
            <a:r>
              <a:rPr lang="en-US" dirty="0"/>
              <a:t>Rooms only</a:t>
            </a:r>
          </a:p>
          <a:p>
            <a:r>
              <a:rPr lang="en-US" dirty="0"/>
              <a:t>Formula Constraint</a:t>
            </a:r>
          </a:p>
          <a:p>
            <a:r>
              <a:rPr lang="en-US" dirty="0"/>
              <a:t>User discretion</a:t>
            </a:r>
            <a:endParaRPr lang="fil-PH" dirty="0"/>
          </a:p>
        </p:txBody>
      </p:sp>
    </p:spTree>
    <p:extLst>
      <p:ext uri="{BB962C8B-B14F-4D97-AF65-F5344CB8AC3E}">
        <p14:creationId xmlns:p14="http://schemas.microsoft.com/office/powerpoint/2010/main" val="332597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D04E-7A51-45AA-822E-781674FEEA17}"/>
              </a:ext>
            </a:extLst>
          </p:cNvPr>
          <p:cNvSpPr>
            <a:spLocks noGrp="1"/>
          </p:cNvSpPr>
          <p:nvPr>
            <p:ph type="title"/>
          </p:nvPr>
        </p:nvSpPr>
        <p:spPr/>
        <p:txBody>
          <a:bodyPr/>
          <a:lstStyle/>
          <a:p>
            <a:r>
              <a:rPr lang="en-US" b="1" dirty="0"/>
              <a:t>Applied Concepts: </a:t>
            </a:r>
            <a:endParaRPr lang="fil-PH" b="1" dirty="0"/>
          </a:p>
        </p:txBody>
      </p:sp>
      <p:sp>
        <p:nvSpPr>
          <p:cNvPr id="3" name="Content Placeholder 2">
            <a:extLst>
              <a:ext uri="{FF2B5EF4-FFF2-40B4-BE49-F238E27FC236}">
                <a16:creationId xmlns:a16="http://schemas.microsoft.com/office/drawing/2014/main" id="{965F8A89-4F1A-46EF-9431-F2F9D2423FC4}"/>
              </a:ext>
            </a:extLst>
          </p:cNvPr>
          <p:cNvSpPr>
            <a:spLocks noGrp="1"/>
          </p:cNvSpPr>
          <p:nvPr>
            <p:ph idx="1"/>
          </p:nvPr>
        </p:nvSpPr>
        <p:spPr/>
        <p:txBody>
          <a:bodyPr/>
          <a:lstStyle/>
          <a:p>
            <a:r>
              <a:rPr lang="en-US" dirty="0"/>
              <a:t>Time-series analysis</a:t>
            </a:r>
          </a:p>
          <a:p>
            <a:r>
              <a:rPr lang="en-US" dirty="0"/>
              <a:t>Producing Factors</a:t>
            </a:r>
          </a:p>
          <a:p>
            <a:r>
              <a:rPr lang="en-US" dirty="0"/>
              <a:t>Modelling</a:t>
            </a:r>
          </a:p>
          <a:p>
            <a:r>
              <a:rPr lang="en-US" dirty="0"/>
              <a:t>Moving Average</a:t>
            </a:r>
          </a:p>
          <a:p>
            <a:r>
              <a:rPr lang="en-US" dirty="0"/>
              <a:t>Weighted Moving Average</a:t>
            </a:r>
          </a:p>
          <a:p>
            <a:r>
              <a:rPr lang="en-US" dirty="0"/>
              <a:t>Exponential Smoothing</a:t>
            </a:r>
          </a:p>
          <a:p>
            <a:r>
              <a:rPr lang="en-US" dirty="0"/>
              <a:t>Holt-Winters Exponential Smoothing</a:t>
            </a:r>
          </a:p>
          <a:p>
            <a:endParaRPr lang="fil-PH" dirty="0"/>
          </a:p>
        </p:txBody>
      </p:sp>
    </p:spTree>
    <p:extLst>
      <p:ext uri="{BB962C8B-B14F-4D97-AF65-F5344CB8AC3E}">
        <p14:creationId xmlns:p14="http://schemas.microsoft.com/office/powerpoint/2010/main" val="70032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Use Case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080" y="1416550"/>
            <a:ext cx="10595840" cy="4835197"/>
          </a:xfrm>
        </p:spPr>
      </p:pic>
    </p:spTree>
    <p:extLst>
      <p:ext uri="{BB962C8B-B14F-4D97-AF65-F5344CB8AC3E}">
        <p14:creationId xmlns:p14="http://schemas.microsoft.com/office/powerpoint/2010/main" val="377857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F36B-9418-443A-BE3A-AFD9BD863CE3}"/>
              </a:ext>
            </a:extLst>
          </p:cNvPr>
          <p:cNvSpPr>
            <a:spLocks noGrp="1"/>
          </p:cNvSpPr>
          <p:nvPr>
            <p:ph type="title"/>
          </p:nvPr>
        </p:nvSpPr>
        <p:spPr/>
        <p:txBody>
          <a:bodyPr/>
          <a:lstStyle/>
          <a:p>
            <a:r>
              <a:rPr lang="en-US" dirty="0"/>
              <a:t>Prototype</a:t>
            </a:r>
            <a:endParaRPr lang="fil-PH" dirty="0"/>
          </a:p>
        </p:txBody>
      </p:sp>
    </p:spTree>
    <p:extLst>
      <p:ext uri="{BB962C8B-B14F-4D97-AF65-F5344CB8AC3E}">
        <p14:creationId xmlns:p14="http://schemas.microsoft.com/office/powerpoint/2010/main" val="297498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Freeform: Shap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8F5FA4B1-E234-46F4-B81C-7A6CA7A626A5}"/>
              </a:ext>
            </a:extLst>
          </p:cNvPr>
          <p:cNvPicPr>
            <a:picLocks noChangeAspect="1"/>
          </p:cNvPicPr>
          <p:nvPr/>
        </p:nvPicPr>
        <p:blipFill>
          <a:blip r:embed="rId2"/>
          <a:stretch>
            <a:fillRect/>
          </a:stretch>
        </p:blipFill>
        <p:spPr>
          <a:xfrm>
            <a:off x="767241" y="643467"/>
            <a:ext cx="7212916" cy="4057265"/>
          </a:xfrm>
          <a:prstGeom prst="rect">
            <a:avLst/>
          </a:prstGeom>
        </p:spPr>
      </p:pic>
      <p:sp>
        <p:nvSpPr>
          <p:cNvPr id="12" name="Freeform: Shap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82AD2-293F-49A3-BCBA-1257D52101C0}"/>
              </a:ext>
            </a:extLst>
          </p:cNvPr>
          <p:cNvSpPr>
            <a:spLocks noGrp="1"/>
          </p:cNvSpPr>
          <p:nvPr>
            <p:ph type="title"/>
          </p:nvPr>
        </p:nvSpPr>
        <p:spPr>
          <a:xfrm>
            <a:off x="767240" y="5444835"/>
            <a:ext cx="9095651" cy="830231"/>
          </a:xfrm>
        </p:spPr>
        <p:txBody>
          <a:bodyPr vert="horz" lIns="91440" tIns="45720" rIns="91440" bIns="45720" rtlCol="0" anchor="b">
            <a:normAutofit fontScale="90000"/>
          </a:bodyPr>
          <a:lstStyle/>
          <a:p>
            <a:r>
              <a:rPr lang="en-US" sz="4000" kern="1200" dirty="0">
                <a:solidFill>
                  <a:schemeClr val="tx1"/>
                </a:solidFill>
                <a:latin typeface="+mj-lt"/>
                <a:ea typeface="+mj-ea"/>
                <a:cs typeface="+mj-cs"/>
              </a:rPr>
              <a:t>Excel file used as input (Room Segmentation)</a:t>
            </a:r>
          </a:p>
        </p:txBody>
      </p:sp>
    </p:spTree>
    <p:extLst>
      <p:ext uri="{BB962C8B-B14F-4D97-AF65-F5344CB8AC3E}">
        <p14:creationId xmlns:p14="http://schemas.microsoft.com/office/powerpoint/2010/main" val="710143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354</Words>
  <Application>Microsoft Office PowerPoint</Application>
  <PresentationFormat>Widescreen</PresentationFormat>
  <Paragraphs>64</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An Application of Analytics on Revenue Forecasting</vt:lpstr>
      <vt:lpstr>Project Context</vt:lpstr>
      <vt:lpstr>Purpose and Description</vt:lpstr>
      <vt:lpstr>Objectives</vt:lpstr>
      <vt:lpstr>Scope and Limitations</vt:lpstr>
      <vt:lpstr>Applied Concepts: </vt:lpstr>
      <vt:lpstr>Use Case Diagram</vt:lpstr>
      <vt:lpstr>Prototype</vt:lpstr>
      <vt:lpstr>Excel file used as input (Room Segmentation)</vt:lpstr>
      <vt:lpstr>Login Screen</vt:lpstr>
      <vt:lpstr>The Dashboard</vt:lpstr>
      <vt:lpstr>The Projects Tab</vt:lpstr>
      <vt:lpstr>Uploaded Files Tab</vt:lpstr>
      <vt:lpstr>Recording Options Tab</vt:lpstr>
      <vt:lpstr>Query Builder (With Sample Input)</vt:lpstr>
      <vt:lpstr>Sample Input’s Output</vt:lpstr>
      <vt:lpstr>Forecasting Tab</vt:lpstr>
      <vt:lpstr>Sample Forecasted 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Application of Analytics on Revenue Forecasting</dc:title>
  <dc:creator>Justin    Parado</dc:creator>
  <cp:lastModifiedBy>Samantha Karin Munar</cp:lastModifiedBy>
  <cp:revision>12</cp:revision>
  <dcterms:created xsi:type="dcterms:W3CDTF">2017-08-23T11:19:27Z</dcterms:created>
  <dcterms:modified xsi:type="dcterms:W3CDTF">2017-08-23T13:58:06Z</dcterms:modified>
</cp:coreProperties>
</file>