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352" r:id="rId5"/>
    <p:sldId id="353" r:id="rId6"/>
    <p:sldId id="354" r:id="rId7"/>
    <p:sldId id="342" r:id="rId8"/>
    <p:sldId id="260" r:id="rId9"/>
    <p:sldId id="261" r:id="rId10"/>
    <p:sldId id="339" r:id="rId11"/>
    <p:sldId id="340" r:id="rId12"/>
    <p:sldId id="355" r:id="rId13"/>
    <p:sldId id="266" r:id="rId14"/>
    <p:sldId id="259" r:id="rId15"/>
    <p:sldId id="312" r:id="rId16"/>
    <p:sldId id="264" r:id="rId17"/>
    <p:sldId id="267" r:id="rId18"/>
    <p:sldId id="268" r:id="rId19"/>
    <p:sldId id="286" r:id="rId20"/>
    <p:sldId id="344" r:id="rId21"/>
    <p:sldId id="345" r:id="rId22"/>
    <p:sldId id="347" r:id="rId23"/>
    <p:sldId id="348" r:id="rId24"/>
    <p:sldId id="289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49" r:id="rId34"/>
    <p:sldId id="350" r:id="rId35"/>
    <p:sldId id="351" r:id="rId36"/>
    <p:sldId id="356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10" r:id="rId48"/>
    <p:sldId id="311" r:id="rId49"/>
    <p:sldId id="30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7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17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780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7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594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52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54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0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7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71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69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6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4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7D994A-ADE1-4D52-B068-821454ECB5A4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1BF971-562A-4373-9BB9-CF035D18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923383"/>
            <a:ext cx="6815669" cy="1515533"/>
          </a:xfrm>
        </p:spPr>
        <p:txBody>
          <a:bodyPr/>
          <a:lstStyle/>
          <a:p>
            <a:r>
              <a:rPr lang="en-US" b="1" dirty="0"/>
              <a:t>Grade Archive System for Public Schools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3931917"/>
            <a:ext cx="6815669" cy="1320802"/>
          </a:xfrm>
        </p:spPr>
        <p:txBody>
          <a:bodyPr/>
          <a:lstStyle/>
          <a:p>
            <a:r>
              <a:rPr lang="en-US" dirty="0"/>
              <a:t>Adriano, Patrick </a:t>
            </a:r>
            <a:r>
              <a:rPr lang="en-US" dirty="0" err="1"/>
              <a:t>Cedie</a:t>
            </a:r>
            <a:br>
              <a:rPr lang="en-US" dirty="0"/>
            </a:br>
            <a:r>
              <a:rPr lang="en-US" dirty="0" err="1"/>
              <a:t>Apit</a:t>
            </a:r>
            <a:r>
              <a:rPr lang="en-US" dirty="0"/>
              <a:t>, Mark Justine</a:t>
            </a:r>
            <a:br>
              <a:rPr lang="en-US" dirty="0"/>
            </a:br>
            <a:r>
              <a:rPr lang="en-US" dirty="0" err="1"/>
              <a:t>Fonacier</a:t>
            </a:r>
            <a:r>
              <a:rPr lang="en-US" dirty="0"/>
              <a:t>, Tyrone Edward</a:t>
            </a:r>
          </a:p>
        </p:txBody>
      </p:sp>
    </p:spTree>
    <p:extLst>
      <p:ext uri="{BB962C8B-B14F-4D97-AF65-F5344CB8AC3E}">
        <p14:creationId xmlns:p14="http://schemas.microsoft.com/office/powerpoint/2010/main" val="221035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bjectives icon">
            <a:extLst>
              <a:ext uri="{FF2B5EF4-FFF2-40B4-BE49-F238E27FC236}">
                <a16:creationId xmlns:a16="http://schemas.microsoft.com/office/drawing/2014/main" id="{293938A3-1BDF-48FA-B6CE-3809EEF3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970" y="3923950"/>
            <a:ext cx="2309069" cy="230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Digitize all records</a:t>
            </a:r>
          </a:p>
          <a:p>
            <a:r>
              <a:rPr lang="en-US" sz="4000" b="1" dirty="0"/>
              <a:t>Secure the records</a:t>
            </a:r>
          </a:p>
          <a:p>
            <a:r>
              <a:rPr lang="en-US" dirty="0"/>
              <a:t>Remove the manual transferring of files</a:t>
            </a:r>
          </a:p>
        </p:txBody>
      </p:sp>
    </p:spTree>
    <p:extLst>
      <p:ext uri="{BB962C8B-B14F-4D97-AF65-F5344CB8AC3E}">
        <p14:creationId xmlns:p14="http://schemas.microsoft.com/office/powerpoint/2010/main" val="278984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bjectives icon">
            <a:extLst>
              <a:ext uri="{FF2B5EF4-FFF2-40B4-BE49-F238E27FC236}">
                <a16:creationId xmlns:a16="http://schemas.microsoft.com/office/drawing/2014/main" id="{293938A3-1BDF-48FA-B6CE-3809EEF3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221" y="4221748"/>
            <a:ext cx="1925053" cy="192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Digitize all records</a:t>
            </a:r>
          </a:p>
          <a:p>
            <a:r>
              <a:rPr lang="en-US" dirty="0"/>
              <a:t>Secure the records</a:t>
            </a:r>
          </a:p>
          <a:p>
            <a:r>
              <a:rPr lang="en-US" sz="4000" b="1" dirty="0"/>
              <a:t>Remove the manual transferring of files</a:t>
            </a:r>
          </a:p>
        </p:txBody>
      </p:sp>
    </p:spTree>
    <p:extLst>
      <p:ext uri="{BB962C8B-B14F-4D97-AF65-F5344CB8AC3E}">
        <p14:creationId xmlns:p14="http://schemas.microsoft.com/office/powerpoint/2010/main" val="134891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Bangkal</a:t>
            </a:r>
            <a:r>
              <a:rPr lang="en-US" dirty="0"/>
              <a:t> Main Elementary School</a:t>
            </a:r>
          </a:p>
          <a:p>
            <a:r>
              <a:rPr lang="en-US" dirty="0"/>
              <a:t>Kindergarten to Grade 6</a:t>
            </a:r>
          </a:p>
          <a:p>
            <a:r>
              <a:rPr lang="en-US" dirty="0"/>
              <a:t>Accessible only when connected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187026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RELATED LITERATURE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4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Document Management System (DMS)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Convenient retrieval</a:t>
            </a:r>
          </a:p>
          <a:p>
            <a:r>
              <a:rPr lang="en-PH" dirty="0"/>
              <a:t>Centralization of archiving</a:t>
            </a:r>
          </a:p>
          <a:p>
            <a:r>
              <a:rPr lang="en-PH" dirty="0"/>
              <a:t>Easier decision making process</a:t>
            </a:r>
          </a:p>
          <a:p>
            <a:r>
              <a:rPr lang="en-PH" dirty="0"/>
              <a:t>Better distribution of work</a:t>
            </a:r>
          </a:p>
          <a:p>
            <a:r>
              <a:rPr lang="en-PH" dirty="0"/>
              <a:t>Better electronic documents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20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Document Management System (DMS)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Not timing consuming</a:t>
            </a:r>
          </a:p>
          <a:p>
            <a:r>
              <a:rPr lang="en-PH" dirty="0"/>
              <a:t>Less space for archiving</a:t>
            </a:r>
          </a:p>
          <a:p>
            <a:r>
              <a:rPr lang="en-PH" dirty="0"/>
              <a:t>Reduces labor</a:t>
            </a:r>
          </a:p>
          <a:p>
            <a:r>
              <a:rPr lang="en-PH" dirty="0"/>
              <a:t>Easy access to files</a:t>
            </a:r>
          </a:p>
          <a:p>
            <a:r>
              <a:rPr lang="en-PH" dirty="0"/>
              <a:t>Eliminates lost and misplaced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3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Spreadsheets to Keep Track of Students' Grades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E944F-2786-4B6C-8816-304CE0A13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6659" y="2781300"/>
            <a:ext cx="3689770" cy="2076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1A434B-C5A9-4A52-9DCC-3BAD997F8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2781300"/>
            <a:ext cx="20764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8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Learner Information System (LIS)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Provide a standardized registration</a:t>
            </a:r>
          </a:p>
          <a:p>
            <a:r>
              <a:rPr lang="en-PH" dirty="0"/>
              <a:t>Track learner progress / performance</a:t>
            </a:r>
          </a:p>
          <a:p>
            <a:r>
              <a:rPr lang="en-PH" dirty="0"/>
              <a:t>Provide learner information </a:t>
            </a:r>
          </a:p>
          <a:p>
            <a:r>
              <a:rPr lang="en-PH" dirty="0"/>
              <a:t>Enhance management of learner records.</a:t>
            </a:r>
          </a:p>
        </p:txBody>
      </p:sp>
      <p:pic>
        <p:nvPicPr>
          <p:cNvPr id="2050" name="Picture 2" descr="Image result for deped">
            <a:extLst>
              <a:ext uri="{FF2B5EF4-FFF2-40B4-BE49-F238E27FC236}">
                <a16:creationId xmlns:a16="http://schemas.microsoft.com/office/drawing/2014/main" id="{249AB81B-B1FB-41DB-8283-B48A74B8B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8" y="4321310"/>
            <a:ext cx="3047999" cy="155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67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Electronic Class Record (ECR)</a:t>
            </a:r>
            <a:endParaRPr lang="en-US" dirty="0"/>
          </a:p>
        </p:txBody>
      </p:sp>
      <p:pic>
        <p:nvPicPr>
          <p:cNvPr id="7" name="Picture 2" descr="Image result for deped">
            <a:extLst>
              <a:ext uri="{FF2B5EF4-FFF2-40B4-BE49-F238E27FC236}">
                <a16:creationId xmlns:a16="http://schemas.microsoft.com/office/drawing/2014/main" id="{68F67B71-275E-4F9C-8CA5-F963D4E85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8" y="4321310"/>
            <a:ext cx="3047999" cy="155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843024-0DCC-41B8-9084-4F09252B7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338" y="3772430"/>
            <a:ext cx="2103438" cy="21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9DE3D0-FD88-49FB-90C3-0D79C2C5563F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Convenient</a:t>
            </a:r>
          </a:p>
          <a:p>
            <a:r>
              <a:rPr lang="en-PH" dirty="0"/>
              <a:t>Ensures accuracy</a:t>
            </a:r>
          </a:p>
          <a:p>
            <a:r>
              <a:rPr lang="en-PH" dirty="0"/>
              <a:t>Accessible</a:t>
            </a:r>
          </a:p>
          <a:p>
            <a:r>
              <a:rPr lang="en-PH" dirty="0"/>
              <a:t>Sustainable</a:t>
            </a:r>
          </a:p>
        </p:txBody>
      </p:sp>
    </p:spTree>
    <p:extLst>
      <p:ext uri="{BB962C8B-B14F-4D97-AF65-F5344CB8AC3E}">
        <p14:creationId xmlns:p14="http://schemas.microsoft.com/office/powerpoint/2010/main" val="3707201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TECHNICAL 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9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77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Technical Background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Cloud Computing</a:t>
            </a:r>
          </a:p>
        </p:txBody>
      </p:sp>
      <p:pic>
        <p:nvPicPr>
          <p:cNvPr id="7" name="Content Placeholder 6" descr="C:\Users\Ced\AppData\Local\Microsoft\Windows\INetCache\Content.Word\cloud_computing-what_is_cloud_computing.jpg">
            <a:extLst>
              <a:ext uri="{FF2B5EF4-FFF2-40B4-BE49-F238E27FC236}">
                <a16:creationId xmlns:a16="http://schemas.microsoft.com/office/drawing/2014/main" id="{C8694877-DBDF-40D6-AD4A-B9A8C6E83B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66" y="882316"/>
            <a:ext cx="6281376" cy="5149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4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Technical Background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Web App on AWS Virtual Private Cloud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E2A294A-9635-48D7-B8DF-CE727E176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8008" y="497305"/>
            <a:ext cx="6878771" cy="585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74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Technical Background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Symmetric Database Encryption</a:t>
            </a:r>
          </a:p>
        </p:txBody>
      </p:sp>
      <p:pic>
        <p:nvPicPr>
          <p:cNvPr id="8" name="Content Placeholder 7" descr="C:\Users\Ced\AppData\Local\Microsoft\Windows\INetCache\Content.Word\Crypto.png">
            <a:extLst>
              <a:ext uri="{FF2B5EF4-FFF2-40B4-BE49-F238E27FC236}">
                <a16:creationId xmlns:a16="http://schemas.microsoft.com/office/drawing/2014/main" id="{5BC8ED63-7C31-4111-AEB5-522C958607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26" y="621631"/>
            <a:ext cx="6031832" cy="5614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430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Technical Background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AES Algorithm</a:t>
            </a:r>
          </a:p>
        </p:txBody>
      </p:sp>
      <p:pic>
        <p:nvPicPr>
          <p:cNvPr id="8" name="Content Placeholder 7" descr="C:\Users\Ced\AppData\Local\Microsoft\Windows\INetCache\Content.Word\aes.jpg">
            <a:extLst>
              <a:ext uri="{FF2B5EF4-FFF2-40B4-BE49-F238E27FC236}">
                <a16:creationId xmlns:a16="http://schemas.microsoft.com/office/drawing/2014/main" id="{971B7B3A-AF12-4CC5-8CCE-7DC6798918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66" y="1"/>
            <a:ext cx="7179734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520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DESIGN AND 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12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Events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EE9F34-68B7-48E7-9272-A5DB5D30D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994" y="605368"/>
            <a:ext cx="6507169" cy="5647263"/>
          </a:xfrm>
        </p:spPr>
      </p:pic>
    </p:spTree>
    <p:extLst>
      <p:ext uri="{BB962C8B-B14F-4D97-AF65-F5344CB8AC3E}">
        <p14:creationId xmlns:p14="http://schemas.microsoft.com/office/powerpoint/2010/main" val="4183203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Requirements 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Input Grades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A57B544-1E08-48B4-8027-9EB82AE33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26" y="680626"/>
            <a:ext cx="5763961" cy="5496748"/>
          </a:xfrm>
        </p:spPr>
      </p:pic>
    </p:spTree>
    <p:extLst>
      <p:ext uri="{BB962C8B-B14F-4D97-AF65-F5344CB8AC3E}">
        <p14:creationId xmlns:p14="http://schemas.microsoft.com/office/powerpoint/2010/main" val="2167472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Requirements 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Save ECR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19F6EB-443F-4222-81FD-3898410D1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692" y="615102"/>
            <a:ext cx="5771817" cy="5611930"/>
          </a:xfrm>
        </p:spPr>
      </p:pic>
    </p:spTree>
    <p:extLst>
      <p:ext uri="{BB962C8B-B14F-4D97-AF65-F5344CB8AC3E}">
        <p14:creationId xmlns:p14="http://schemas.microsoft.com/office/powerpoint/2010/main" val="462533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Requirements 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Print ECR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4EC40A-6682-4D62-9FAC-9B0A613A2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6" y="576499"/>
            <a:ext cx="5855854" cy="5705002"/>
          </a:xfrm>
        </p:spPr>
      </p:pic>
    </p:spTree>
    <p:extLst>
      <p:ext uri="{BB962C8B-B14F-4D97-AF65-F5344CB8AC3E}">
        <p14:creationId xmlns:p14="http://schemas.microsoft.com/office/powerpoint/2010/main" val="3972396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Requirements 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Submit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599409-7250-4274-9E0C-E8EF168A5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53" y="604477"/>
            <a:ext cx="5816091" cy="5649046"/>
          </a:xfrm>
        </p:spPr>
      </p:pic>
    </p:spTree>
    <p:extLst>
      <p:ext uri="{BB962C8B-B14F-4D97-AF65-F5344CB8AC3E}">
        <p14:creationId xmlns:p14="http://schemas.microsoft.com/office/powerpoint/2010/main" val="283172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</a:t>
            </a:r>
          </a:p>
        </p:txBody>
      </p:sp>
      <p:pic>
        <p:nvPicPr>
          <p:cNvPr id="1036" name="Picture 12" descr="Image result for paper based">
            <a:extLst>
              <a:ext uri="{FF2B5EF4-FFF2-40B4-BE49-F238E27FC236}">
                <a16:creationId xmlns:a16="http://schemas.microsoft.com/office/drawing/2014/main" id="{0C12BB2F-FA61-4612-BE1A-B109679DAD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63" y="3107530"/>
            <a:ext cx="3234846" cy="178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omputer based">
            <a:extLst>
              <a:ext uri="{FF2B5EF4-FFF2-40B4-BE49-F238E27FC236}">
                <a16:creationId xmlns:a16="http://schemas.microsoft.com/office/drawing/2014/main" id="{6CF4729B-5CC6-4961-B5E4-4279B4460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592" y="3107530"/>
            <a:ext cx="3234846" cy="178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16B8342-412B-47A8-9453-25FA26FC793C}"/>
              </a:ext>
            </a:extLst>
          </p:cNvPr>
          <p:cNvSpPr/>
          <p:nvPr/>
        </p:nvSpPr>
        <p:spPr>
          <a:xfrm>
            <a:off x="5499100" y="3429000"/>
            <a:ext cx="1333500" cy="977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112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Requirements 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Produce Transcript of Record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D8030D-CB9B-497B-9270-4333027A1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523" y="671995"/>
            <a:ext cx="4752313" cy="5514009"/>
          </a:xfrm>
        </p:spPr>
      </p:pic>
    </p:spTree>
    <p:extLst>
      <p:ext uri="{BB962C8B-B14F-4D97-AF65-F5344CB8AC3E}">
        <p14:creationId xmlns:p14="http://schemas.microsoft.com/office/powerpoint/2010/main" val="3439671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Requirements 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Storing in the Database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1BB09B-FEBC-4BEA-9762-C66D8B203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1" y="631521"/>
            <a:ext cx="5899994" cy="5594958"/>
          </a:xfrm>
        </p:spPr>
      </p:pic>
    </p:spTree>
    <p:extLst>
      <p:ext uri="{BB962C8B-B14F-4D97-AF65-F5344CB8AC3E}">
        <p14:creationId xmlns:p14="http://schemas.microsoft.com/office/powerpoint/2010/main" val="2276059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Requirements 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Gap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5A3969-4842-4163-83E7-57B7E00C0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2266" y="2074334"/>
            <a:ext cx="6505213" cy="26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76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Gap Analysis/Needs Assessment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B542F8D-EB8A-4760-BEBD-A5035BC44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465" y="2478504"/>
            <a:ext cx="5149069" cy="35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0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of Software, Systems, Product, and/or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38D7F8-C97D-4424-8EB7-6E0AF932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Confirm the personnel first</a:t>
            </a:r>
          </a:p>
          <a:p>
            <a:r>
              <a:rPr lang="en-PH" dirty="0"/>
              <a:t>Allow access to add or edit</a:t>
            </a:r>
          </a:p>
          <a:p>
            <a:r>
              <a:rPr lang="en-PH" dirty="0"/>
              <a:t>Encrypt and sent to database</a:t>
            </a: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88395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55203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System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34CA6A-5057-409B-8294-4784EE9C0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00" y="1759070"/>
            <a:ext cx="8712200" cy="44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53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Requirements 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Gap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5A3969-4842-4163-83E7-57B7E00C0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2266" y="2074334"/>
            <a:ext cx="6505213" cy="26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82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UML Diagrams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5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20E150-E6F8-4431-8E05-E830A4D3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581" y="680963"/>
            <a:ext cx="9190837" cy="550354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/>
              <a:t>Use Case Diagram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D3750ED-C508-441F-8DC9-5DC8A47B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948" y="1374069"/>
            <a:ext cx="6120104" cy="522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76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20E150-E6F8-4431-8E05-E830A4D3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581" y="680963"/>
            <a:ext cx="9190837" cy="550354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/>
              <a:t>Context Level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1DBB92-0171-4B95-84D3-99A6D5059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1231317"/>
            <a:ext cx="10658475" cy="49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9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16B8342-412B-47A8-9453-25FA26FC793C}"/>
              </a:ext>
            </a:extLst>
          </p:cNvPr>
          <p:cNvSpPr/>
          <p:nvPr/>
        </p:nvSpPr>
        <p:spPr>
          <a:xfrm>
            <a:off x="5499100" y="3429000"/>
            <a:ext cx="1333500" cy="977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074" name="Picture 2" descr="Image result for mail man">
            <a:extLst>
              <a:ext uri="{FF2B5EF4-FFF2-40B4-BE49-F238E27FC236}">
                <a16:creationId xmlns:a16="http://schemas.microsoft.com/office/drawing/2014/main" id="{1908BB73-EE5A-443D-A810-C7B8557F2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62" y="3128960"/>
            <a:ext cx="3234846" cy="178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an emailing">
            <a:extLst>
              <a:ext uri="{FF2B5EF4-FFF2-40B4-BE49-F238E27FC236}">
                <a16:creationId xmlns:a16="http://schemas.microsoft.com/office/drawing/2014/main" id="{74FC65B2-FBEC-439E-BA04-34AFE547E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92" y="3128960"/>
            <a:ext cx="3234846" cy="178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245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20E150-E6F8-4431-8E05-E830A4D3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581" y="680963"/>
            <a:ext cx="9190837" cy="550354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/>
              <a:t>Data Flow Diagram Level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1ADB7-066F-4800-B2C7-2DCE7993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3" y="1336092"/>
            <a:ext cx="9086851" cy="502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98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20E150-E6F8-4431-8E05-E830A4D3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581" y="-85725"/>
            <a:ext cx="9190837" cy="550354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/>
              <a:t>Data Flow Diagram Level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7A34D-95F8-4AB2-A9AD-199703AC3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903177"/>
            <a:ext cx="9667875" cy="53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1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20E150-E6F8-4431-8E05-E830A4D3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394" y="-67581"/>
            <a:ext cx="9190837" cy="550354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/>
              <a:t>Entity Relationship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F54C1-69F8-4994-A1FA-CE2954410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666750"/>
            <a:ext cx="10715624" cy="55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97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20E150-E6F8-4431-8E05-E830A4D3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581" y="680963"/>
            <a:ext cx="9190837" cy="550354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/>
              <a:t>Activity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9C387-30C1-4B89-B205-4EF62D60B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7" y="1231317"/>
            <a:ext cx="10939263" cy="49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99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20E150-E6F8-4431-8E05-E830A4D3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581" y="-90562"/>
            <a:ext cx="9190837" cy="550354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/>
              <a:t>System Sequence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7A8B4-E8FC-4137-B46B-75776EC95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459792"/>
            <a:ext cx="11215688" cy="63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00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20E150-E6F8-4431-8E05-E830A4D3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581" y="1014338"/>
            <a:ext cx="9190837" cy="550354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/>
              <a:t>Object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BB2677-BE8C-4497-97A3-D291C8B6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2408661"/>
            <a:ext cx="10639425" cy="20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76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20E150-E6F8-4431-8E05-E830A4D3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581" y="739161"/>
            <a:ext cx="9190837" cy="550354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/>
              <a:t>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45946-80DC-4A67-A08C-05889379A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1" y="1289515"/>
            <a:ext cx="10201275" cy="550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26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Appendices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21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201783"/>
            <a:ext cx="9468392" cy="108421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PH" dirty="0"/>
              <a:t>Kelemen, R., &amp; </a:t>
            </a:r>
            <a:r>
              <a:rPr lang="en-PH" dirty="0" err="1"/>
              <a:t>Mekovec</a:t>
            </a:r>
            <a:r>
              <a:rPr lang="en-PH" dirty="0"/>
              <a:t>, R. (n.d.). Document Management System. A Case Study of </a:t>
            </a:r>
            <a:r>
              <a:rPr lang="en-PH" dirty="0" err="1"/>
              <a:t>Verazdin</a:t>
            </a:r>
            <a:r>
              <a:rPr lang="en-PH" dirty="0"/>
              <a:t> Country, 1-6. Retrieved from: https://bib.irb.hr/datoteka/345603.Kelemen-Mekovec_-_DMS_-_A_Case_Study_of_Varazdin_Counti_pp41-46s.pdf</a:t>
            </a:r>
          </a:p>
          <a:p>
            <a:r>
              <a:rPr lang="en-PH" dirty="0"/>
              <a:t>Zach, R. (2005). Using Spreadsheets to Keep Track of Students' Grades. Retrieved from: https://www.ucalgary.ca/rzach/teaching/grades.html</a:t>
            </a:r>
          </a:p>
          <a:p>
            <a:r>
              <a:rPr lang="en-PH" dirty="0"/>
              <a:t>Learner Information System (LIS) System Overview. (2017). 1-36. Retrieved from: http://fape.org.ph/addons/tinymce/editor/media/articleimg/2016/DepEd%20Learner%20Information%20System%20(LIS).pdf</a:t>
            </a:r>
          </a:p>
          <a:p>
            <a:r>
              <a:rPr lang="en-PH" dirty="0"/>
              <a:t>Yumi. (2017). Electronic Class Record. Retrieved from: http://guroako.com/2017/04/23/e-classrecordelectronicclassrecord/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87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E7D6AD-6F4D-42BF-B63C-4BB979D92790}"/>
              </a:ext>
            </a:extLst>
          </p:cNvPr>
          <p:cNvSpPr txBox="1">
            <a:spLocks/>
          </p:cNvSpPr>
          <p:nvPr/>
        </p:nvSpPr>
        <p:spPr>
          <a:xfrm>
            <a:off x="2055284" y="1771655"/>
            <a:ext cx="8081431" cy="204786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4453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</a:t>
            </a:r>
          </a:p>
        </p:txBody>
      </p:sp>
      <p:pic>
        <p:nvPicPr>
          <p:cNvPr id="4100" name="Picture 4" descr="Image result for philippine flag">
            <a:extLst>
              <a:ext uri="{FF2B5EF4-FFF2-40B4-BE49-F238E27FC236}">
                <a16:creationId xmlns:a16="http://schemas.microsoft.com/office/drawing/2014/main" id="{53619198-2DB7-423A-81DA-BC148C471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93" y="3025839"/>
            <a:ext cx="3234846" cy="178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development">
            <a:extLst>
              <a:ext uri="{FF2B5EF4-FFF2-40B4-BE49-F238E27FC236}">
                <a16:creationId xmlns:a16="http://schemas.microsoft.com/office/drawing/2014/main" id="{2F3361B9-FEE0-4209-9D37-6475D3ABC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60" y="2709333"/>
            <a:ext cx="4374841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27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</a:t>
            </a:r>
          </a:p>
        </p:txBody>
      </p:sp>
      <p:pic>
        <p:nvPicPr>
          <p:cNvPr id="5122" name="Picture 2" descr="Image result for pile of paper">
            <a:extLst>
              <a:ext uri="{FF2B5EF4-FFF2-40B4-BE49-F238E27FC236}">
                <a16:creationId xmlns:a16="http://schemas.microsoft.com/office/drawing/2014/main" id="{BFAD6509-F477-4C07-B779-211950037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838450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2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A3CA-1C18-421A-9444-B800BEB7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Statement of the Problem</a:t>
            </a:r>
          </a:p>
        </p:txBody>
      </p:sp>
      <p:sp>
        <p:nvSpPr>
          <p:cNvPr id="4" name="AutoShape 2" descr="Image result for paper based">
            <a:extLst>
              <a:ext uri="{FF2B5EF4-FFF2-40B4-BE49-F238E27FC236}">
                <a16:creationId xmlns:a16="http://schemas.microsoft.com/office/drawing/2014/main" id="{4AA1440F-A43F-4FBB-A3A4-BD3D59836BA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PH" dirty="0"/>
              <a:t>Prone to Damage</a:t>
            </a:r>
          </a:p>
          <a:p>
            <a:r>
              <a:rPr lang="en-PH" dirty="0"/>
              <a:t>Usage of ECR is Difficult</a:t>
            </a:r>
          </a:p>
          <a:p>
            <a:r>
              <a:rPr lang="en-PH" dirty="0"/>
              <a:t>Inefficient Storage</a:t>
            </a:r>
          </a:p>
          <a:p>
            <a:r>
              <a:rPr lang="en-PH" dirty="0"/>
              <a:t>Time Consuming</a:t>
            </a:r>
          </a:p>
          <a:p>
            <a:r>
              <a:rPr lang="en-PH" dirty="0"/>
              <a:t>Teacher Unavailability</a:t>
            </a:r>
          </a:p>
        </p:txBody>
      </p:sp>
    </p:spTree>
    <p:extLst>
      <p:ext uri="{BB962C8B-B14F-4D97-AF65-F5344CB8AC3E}">
        <p14:creationId xmlns:p14="http://schemas.microsoft.com/office/powerpoint/2010/main" val="223253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 </a:t>
            </a:r>
            <a:r>
              <a:rPr lang="en-US" dirty="0" err="1"/>
              <a:t>Bangkal</a:t>
            </a:r>
            <a:r>
              <a:rPr lang="en-US" dirty="0"/>
              <a:t> Main Elementary School:</a:t>
            </a:r>
          </a:p>
          <a:p>
            <a:pPr>
              <a:buFontTx/>
              <a:buChar char="-"/>
            </a:pPr>
            <a:r>
              <a:rPr lang="en-US" dirty="0"/>
              <a:t>A centralized grade archive system</a:t>
            </a:r>
          </a:p>
          <a:p>
            <a:pPr>
              <a:buFontTx/>
              <a:buChar char="-"/>
            </a:pPr>
            <a:r>
              <a:rPr lang="en-US" dirty="0"/>
              <a:t>Safe and secured data</a:t>
            </a:r>
          </a:p>
          <a:p>
            <a:pPr>
              <a:buFontTx/>
              <a:buChar char="-"/>
            </a:pPr>
            <a:r>
              <a:rPr lang="en-US" dirty="0"/>
              <a:t>Paperless recording</a:t>
            </a:r>
          </a:p>
          <a:p>
            <a:pPr>
              <a:buFontTx/>
              <a:buChar char="-"/>
            </a:pPr>
            <a:r>
              <a:rPr lang="en-US" dirty="0"/>
              <a:t>Cloud Computing using Amazon Web Service(AWS)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6" descr="Image result for security icon">
            <a:extLst>
              <a:ext uri="{FF2B5EF4-FFF2-40B4-BE49-F238E27FC236}">
                <a16:creationId xmlns:a16="http://schemas.microsoft.com/office/drawing/2014/main" id="{7A2B4891-B3CB-435F-9E67-A25ED7858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971" y="277757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81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bjectives icon">
            <a:extLst>
              <a:ext uri="{FF2B5EF4-FFF2-40B4-BE49-F238E27FC236}">
                <a16:creationId xmlns:a16="http://schemas.microsoft.com/office/drawing/2014/main" id="{293938A3-1BDF-48FA-B6CE-3809EEF3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964" y="3429000"/>
            <a:ext cx="2752289" cy="275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Digitize all records</a:t>
            </a:r>
          </a:p>
          <a:p>
            <a:r>
              <a:rPr lang="en-US" dirty="0"/>
              <a:t>Secure the records</a:t>
            </a:r>
          </a:p>
          <a:p>
            <a:r>
              <a:rPr lang="en-US" dirty="0"/>
              <a:t>Remove the manual transferring of files</a:t>
            </a:r>
          </a:p>
        </p:txBody>
      </p:sp>
    </p:spTree>
    <p:extLst>
      <p:ext uri="{BB962C8B-B14F-4D97-AF65-F5344CB8AC3E}">
        <p14:creationId xmlns:p14="http://schemas.microsoft.com/office/powerpoint/2010/main" val="22682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757</TotalTime>
  <Words>522</Words>
  <Application>Microsoft Office PowerPoint</Application>
  <PresentationFormat>Widescreen</PresentationFormat>
  <Paragraphs>110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Garamond</vt:lpstr>
      <vt:lpstr>Organic</vt:lpstr>
      <vt:lpstr>Grade Archive System for Public Schools</vt:lpstr>
      <vt:lpstr>INTRODUCTION</vt:lpstr>
      <vt:lpstr>PROJECT CONTEXT</vt:lpstr>
      <vt:lpstr>PROJECT CONTEXT</vt:lpstr>
      <vt:lpstr>PROJECT CONTEXT</vt:lpstr>
      <vt:lpstr>PROJECT CONTEXT</vt:lpstr>
      <vt:lpstr>Statement of the Problem</vt:lpstr>
      <vt:lpstr>PURPOSE AND DESCRIPTION</vt:lpstr>
      <vt:lpstr>OBJECTIVES</vt:lpstr>
      <vt:lpstr>OBJECTIVES</vt:lpstr>
      <vt:lpstr>OBJECTIVES</vt:lpstr>
      <vt:lpstr>SCOPE AND LIMITATIONS</vt:lpstr>
      <vt:lpstr>RELATED LITERATURE</vt:lpstr>
      <vt:lpstr>Document Management System (DMS)</vt:lpstr>
      <vt:lpstr>Document Management System (DMS)</vt:lpstr>
      <vt:lpstr>Using Spreadsheets to Keep Track of Students' Grades</vt:lpstr>
      <vt:lpstr>Learner Information System (LIS)</vt:lpstr>
      <vt:lpstr>Electronic Class Record (ECR)</vt:lpstr>
      <vt:lpstr>TECHNICAL BACKGROUND</vt:lpstr>
      <vt:lpstr>Cloud Computing</vt:lpstr>
      <vt:lpstr>Web App on AWS Virtual Private Cloud</vt:lpstr>
      <vt:lpstr>Symmetric Database Encryption</vt:lpstr>
      <vt:lpstr>AES Algorithm</vt:lpstr>
      <vt:lpstr>DESIGN AND METHODOLOGY</vt:lpstr>
      <vt:lpstr>Events Table</vt:lpstr>
      <vt:lpstr>Input Grades</vt:lpstr>
      <vt:lpstr>Save ECR</vt:lpstr>
      <vt:lpstr>Print ECR</vt:lpstr>
      <vt:lpstr>Submit Data</vt:lpstr>
      <vt:lpstr>Produce Transcript of Record</vt:lpstr>
      <vt:lpstr>Storing in the Database</vt:lpstr>
      <vt:lpstr>Gap Analysis</vt:lpstr>
      <vt:lpstr>Gap Analysis/Needs Assessment</vt:lpstr>
      <vt:lpstr>Design of Software, Systems, Product, and/or Process</vt:lpstr>
      <vt:lpstr>System Architecture</vt:lpstr>
      <vt:lpstr>Gap Analysis</vt:lpstr>
      <vt:lpstr>UML Diagrams</vt:lpstr>
      <vt:lpstr>Use Case Diagram</vt:lpstr>
      <vt:lpstr>Context Level Diagram</vt:lpstr>
      <vt:lpstr>Data Flow Diagram Level 1</vt:lpstr>
      <vt:lpstr>Data Flow Diagram Level 2</vt:lpstr>
      <vt:lpstr>Entity Relationship Diagram</vt:lpstr>
      <vt:lpstr>Activity Diagram</vt:lpstr>
      <vt:lpstr>System Sequence Diagram</vt:lpstr>
      <vt:lpstr>Object Diagram</vt:lpstr>
      <vt:lpstr>Class Diagram</vt:lpstr>
      <vt:lpstr>Appendices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Archive System for Public Schools</dc:title>
  <dc:creator>Katherine Camacho</dc:creator>
  <cp:lastModifiedBy>Patrick Cedie Adriano</cp:lastModifiedBy>
  <cp:revision>43</cp:revision>
  <dcterms:created xsi:type="dcterms:W3CDTF">2018-04-10T03:32:41Z</dcterms:created>
  <dcterms:modified xsi:type="dcterms:W3CDTF">2018-04-20T02:36:13Z</dcterms:modified>
</cp:coreProperties>
</file>