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1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31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30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BD20E9-F4CC-4F1C-B50E-47D4560DF658}">
          <p14:sldIdLst>
            <p14:sldId id="256"/>
            <p14:sldId id="257"/>
            <p14:sldId id="258"/>
            <p14:sldId id="259"/>
            <p14:sldId id="260"/>
            <p14:sldId id="261"/>
            <p14:sldId id="311"/>
            <p14:sldId id="262"/>
            <p14:sldId id="263"/>
            <p14:sldId id="264"/>
            <p14:sldId id="265"/>
            <p14:sldId id="266"/>
            <p14:sldId id="268"/>
            <p14:sldId id="269"/>
            <p14:sldId id="312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588-40B5-470E-A0A6-6EBB3A8FA41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A588-40B5-470E-A0A6-6EBB3A8FA41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472E3-3336-461C-AD08-935291CF1B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221470"/>
            <a:ext cx="7772400" cy="34163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72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ritannic Bold" pitchFamily="34" charset="0"/>
                <a:ea typeface="MS Mincho" pitchFamily="49" charset="-128"/>
              </a:rPr>
              <a:t>Cruz-</a:t>
            </a:r>
            <a:r>
              <a:rPr lang="en-US" sz="7200" b="1" dirty="0" err="1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ritannic Bold" pitchFamily="34" charset="0"/>
                <a:ea typeface="MS Mincho" pitchFamily="49" charset="-128"/>
              </a:rPr>
              <a:t>Rabe</a:t>
            </a:r>
            <a:r>
              <a:rPr lang="en-US" sz="72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ritannic Bold" pitchFamily="34" charset="0"/>
                <a:ea typeface="MS Mincho" pitchFamily="49" charset="-128"/>
              </a:rPr>
              <a:t> Pharmacy  </a:t>
            </a:r>
          </a:p>
          <a:p>
            <a:r>
              <a:rPr lang="en-US" sz="72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ritannic Bold" pitchFamily="34" charset="0"/>
                <a:ea typeface="MS Mincho" pitchFamily="49" charset="-128"/>
              </a:rPr>
              <a:t>System</a:t>
            </a:r>
            <a:endParaRPr lang="en-US" sz="72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ritannic Bold" pitchFamily="34" charset="0"/>
              <a:ea typeface="MS Mincho" pitchFamily="49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5791200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cmpd="thinThick">
                  <a:solidFill>
                    <a:schemeClr val="tx1"/>
                  </a:solidFill>
                </a:ln>
                <a:latin typeface="Batang" panose="02030600000101010101" pitchFamily="18" charset="-127"/>
                <a:ea typeface="Batang" panose="02030600000101010101" pitchFamily="18" charset="-127"/>
              </a:rPr>
              <a:t>Cruz-</a:t>
            </a:r>
            <a:r>
              <a:rPr lang="en-US" sz="2000" b="1" dirty="0" err="1">
                <a:ln cmpd="thinThick">
                  <a:solidFill>
                    <a:schemeClr val="tx1"/>
                  </a:solidFill>
                </a:ln>
                <a:latin typeface="Batang" panose="02030600000101010101" pitchFamily="18" charset="-127"/>
                <a:ea typeface="Batang" panose="02030600000101010101" pitchFamily="18" charset="-127"/>
              </a:rPr>
              <a:t>Rabe</a:t>
            </a:r>
            <a:r>
              <a:rPr lang="en-US" sz="2000" b="1" dirty="0">
                <a:ln cmpd="thinThick">
                  <a:solidFill>
                    <a:schemeClr val="tx1"/>
                  </a:solidFill>
                </a:ln>
                <a:latin typeface="Batang" panose="02030600000101010101" pitchFamily="18" charset="-127"/>
                <a:ea typeface="Batang" panose="02030600000101010101" pitchFamily="18" charset="-127"/>
              </a:rPr>
              <a:t> Maternity and General Hospital</a:t>
            </a:r>
            <a:endParaRPr lang="en-US" sz="2000" dirty="0">
              <a:ln cmpd="thinThick">
                <a:solidFill>
                  <a:schemeClr val="tx1"/>
                </a:solidFill>
              </a:ln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6096000"/>
            <a:ext cx="762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n cmpd="thinThick">
                  <a:solidFill>
                    <a:schemeClr val="tx1"/>
                  </a:solidFill>
                </a:ln>
                <a:latin typeface="Batang" panose="02030600000101010101" pitchFamily="18" charset="-127"/>
                <a:ea typeface="Batang" panose="02030600000101010101" pitchFamily="18" charset="-127"/>
              </a:rPr>
              <a:t>MCSPROJ2 @ 2016 Bueno | Rosales</a:t>
            </a:r>
            <a:endParaRPr lang="en-US" sz="1200" dirty="0">
              <a:ln cmpd="thinThick">
                <a:solidFill>
                  <a:schemeClr val="tx1"/>
                </a:solidFill>
              </a:ln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200400"/>
            <a:ext cx="8077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Eliminate mistakes caused by manual steps and workarounds.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Pharmacy transactions will be generated electronically for accessibility.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Pharmacy system will be more reliable and convenient.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Less tedious on data mining and documentation.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Save and Track Relevant Information in real time. </a:t>
            </a:r>
          </a:p>
          <a:p>
            <a:pPr marL="344488" indent="-344488">
              <a:buFont typeface="Arial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4488" indent="-344488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53340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Specific Objectives</a:t>
            </a:r>
            <a:endParaRPr lang="en-US" sz="36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Vision Statement</a:t>
            </a:r>
            <a:endParaRPr lang="en-US" sz="40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548348"/>
            <a:ext cx="8077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 sz="2000" b="1" dirty="0">
                <a:latin typeface="Arial" pitchFamily="34" charset="0"/>
                <a:cs typeface="Arial" pitchFamily="34" charset="0"/>
              </a:rPr>
            </a:b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/>
              <a:t>A </a:t>
            </a:r>
            <a:r>
              <a:rPr lang="en-US" sz="2000" b="1" i="1" dirty="0"/>
              <a:t>Web-Based System </a:t>
            </a:r>
            <a:r>
              <a:rPr lang="en-US" sz="2000" b="1" dirty="0"/>
              <a:t>and</a:t>
            </a:r>
            <a:r>
              <a:rPr lang="en-US" sz="2000" b="1" i="1" dirty="0"/>
              <a:t> Database</a:t>
            </a:r>
            <a:r>
              <a:rPr lang="en-US" sz="2000" b="1" dirty="0"/>
              <a:t> for processing </a:t>
            </a:r>
            <a:r>
              <a:rPr lang="en-US" sz="2000" b="1" i="1" dirty="0"/>
              <a:t>pharmacy request</a:t>
            </a:r>
            <a:r>
              <a:rPr lang="en-US" sz="2000" b="1" dirty="0"/>
              <a:t> within a system, dedicated to ease the way of accepting requests by pharmacists to process the </a:t>
            </a:r>
            <a:r>
              <a:rPr lang="en-US" sz="2000" b="1" i="1" dirty="0"/>
              <a:t>automated prescription orders</a:t>
            </a:r>
            <a:r>
              <a:rPr lang="en-US" sz="2000" b="1" dirty="0"/>
              <a:t> and </a:t>
            </a:r>
            <a:r>
              <a:rPr lang="en-US" sz="2000" b="1" i="1" dirty="0"/>
              <a:t>dispensing of orders</a:t>
            </a:r>
            <a:r>
              <a:rPr lang="en-US" sz="2000" b="1" dirty="0"/>
              <a:t> in a better way. It will not only verify the information received, but also keep the records in a secured database which can be accessed for future preferences. Unlike the old-way of </a:t>
            </a:r>
            <a:r>
              <a:rPr lang="en-US" sz="2000" b="1" i="1" dirty="0"/>
              <a:t>manual processes</a:t>
            </a:r>
            <a:r>
              <a:rPr lang="en-US" sz="2000" b="1" dirty="0"/>
              <a:t>, </a:t>
            </a:r>
            <a:r>
              <a:rPr lang="en-US" sz="2000" b="1" i="1" dirty="0"/>
              <a:t>Cruz-</a:t>
            </a:r>
            <a:r>
              <a:rPr lang="en-US" sz="2000" b="1" i="1" dirty="0" err="1"/>
              <a:t>Rabe</a:t>
            </a:r>
            <a:r>
              <a:rPr lang="en-US" sz="2000" b="1" i="1" dirty="0"/>
              <a:t> Pharmacy Request System</a:t>
            </a:r>
            <a:r>
              <a:rPr lang="en-US" sz="2000" b="1" dirty="0"/>
              <a:t> intended to improve the quality of work in the medical field by providing the essential steps of transactions in fast-pace. </a:t>
            </a:r>
            <a:r>
              <a:rPr lang="en-US" sz="2000" b="1" i="1" dirty="0"/>
              <a:t>The vision of this system is determined to meet patients satisfaction in terms of service.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Scope and Limitations</a:t>
            </a:r>
            <a:endParaRPr lang="en-US" sz="40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258431"/>
            <a:ext cx="7848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/>
              <a:t>Pharmacy Request System is intended for pharmacists to use in their service that assists patients’ drug requests that is prescribed by a doctor. Alternatively, the Pharmacy Requests will be assumed to be automated and data will be on a database for data warehouse. This scheme will ease the work of the auditing staff and the discharging process of patients. </a:t>
            </a:r>
          </a:p>
          <a:p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352800"/>
            <a:ext cx="4740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Assumptions and Dependencies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AS-1: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000" dirty="0"/>
              <a:t>Additional equipment, services, and maintenance, will be</a:t>
            </a:r>
          </a:p>
          <a:p>
            <a:r>
              <a:rPr lang="en-US" sz="2000" dirty="0"/>
              <a:t>               improvised for the authorized personnel to do the business processes.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latin typeface="Arial" pitchFamily="34" charset="0"/>
                <a:cs typeface="Arial" pitchFamily="34" charset="0"/>
              </a:rPr>
              <a:t>AS-2: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/>
              <a:t>The hospital will be developed to ensure the system was implemented</a:t>
            </a:r>
          </a:p>
          <a:p>
            <a:r>
              <a:rPr lang="en-US" sz="2000" dirty="0"/>
              <a:t>              well. Lesser hardcopies, more softcopies for the records.</a:t>
            </a:r>
          </a:p>
          <a:p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latin typeface="Arial" pitchFamily="34" charset="0"/>
                <a:cs typeface="Arial" pitchFamily="34" charset="0"/>
              </a:rPr>
              <a:t>DE-1: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/>
              <a:t>If the pharmacy records will be accessible with the other departments to</a:t>
            </a:r>
          </a:p>
          <a:p>
            <a:r>
              <a:rPr lang="en-US" sz="2000" dirty="0"/>
              <a:t>              support the system for consistency.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Review of Related Literature</a:t>
            </a:r>
            <a:endParaRPr lang="en-US" sz="40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  <p:pic>
        <p:nvPicPr>
          <p:cNvPr id="18434" name="Picture 2" descr="C:\Users\Bueno\Desktop\APC Files\logo-pioneer-r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343400"/>
            <a:ext cx="5219700" cy="173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8435" name="Picture 3" descr="C:\Users\Bueno\Desktop\Omnice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1981200"/>
            <a:ext cx="5133975" cy="168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Technical Background</a:t>
            </a:r>
            <a:endParaRPr lang="en-US" sz="40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◌ Major Features: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400" b="1" dirty="0"/>
              <a:t>F1:</a:t>
            </a:r>
            <a:r>
              <a:rPr lang="en-US" sz="2400" dirty="0"/>
              <a:t> Convenient way of purchasing Medicine and Supplies </a:t>
            </a:r>
          </a:p>
          <a:p>
            <a:pPr marL="457200"/>
            <a:r>
              <a:rPr lang="en-US" sz="2400" dirty="0"/>
              <a:t>within the pharmacy.</a:t>
            </a:r>
          </a:p>
          <a:p>
            <a:pPr marL="457200"/>
            <a:endParaRPr lang="en-US" sz="800" dirty="0"/>
          </a:p>
          <a:p>
            <a:pPr marL="457200" indent="-457200"/>
            <a:r>
              <a:rPr lang="en-US" sz="2400" b="1" dirty="0"/>
              <a:t>F2:</a:t>
            </a:r>
            <a:r>
              <a:rPr lang="en-US" sz="2400" dirty="0"/>
              <a:t> Can easily do inventory check for tracking down changes on stocks.</a:t>
            </a:r>
          </a:p>
          <a:p>
            <a:pPr marL="457200" indent="-457200"/>
            <a:endParaRPr lang="en-US" sz="800" dirty="0"/>
          </a:p>
          <a:p>
            <a:pPr marL="457200" indent="-457200"/>
            <a:r>
              <a:rPr lang="en-US" sz="2400" b="1" dirty="0"/>
              <a:t>F3:</a:t>
            </a:r>
            <a:r>
              <a:rPr lang="en-US" sz="2400" dirty="0"/>
              <a:t> Discharging patients with electronic records.</a:t>
            </a:r>
          </a:p>
          <a:p>
            <a:pPr marL="457200" indent="-457200"/>
            <a:endParaRPr lang="en-US" sz="800" dirty="0"/>
          </a:p>
          <a:p>
            <a:pPr marL="457200" indent="-457200"/>
            <a:r>
              <a:rPr lang="en-US" sz="2400" b="1" dirty="0"/>
              <a:t>F4:</a:t>
            </a:r>
            <a:r>
              <a:rPr lang="en-US" sz="2400" dirty="0"/>
              <a:t> Checks the validation and availability of the requests.</a:t>
            </a:r>
          </a:p>
          <a:p>
            <a:pPr marL="457200" indent="-457200"/>
            <a:endParaRPr lang="en-US" sz="800" dirty="0"/>
          </a:p>
          <a:p>
            <a:pPr marL="457200" indent="-457200"/>
            <a:r>
              <a:rPr lang="en-US" sz="2400" b="1" dirty="0"/>
              <a:t>F5:</a:t>
            </a:r>
            <a:r>
              <a:rPr lang="en-US" sz="2400" dirty="0"/>
              <a:t> Secures the authorization of the pharmacists and authorized personnel to do the process.</a:t>
            </a:r>
          </a:p>
          <a:p>
            <a:pPr marL="457200" indent="-457200"/>
            <a:endParaRPr lang="en-US" sz="800" dirty="0"/>
          </a:p>
          <a:p>
            <a:pPr marL="457200" indent="-457200"/>
            <a:r>
              <a:rPr lang="en-US" sz="2400" b="1" dirty="0"/>
              <a:t>F6:</a:t>
            </a:r>
            <a:r>
              <a:rPr lang="en-US" sz="2400" dirty="0"/>
              <a:t> Sends the information throughout the other departments electronically.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600200"/>
            <a:ext cx="815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UML DIAGRAMS</a:t>
            </a:r>
          </a:p>
          <a:p>
            <a:pPr algn="ctr"/>
            <a:r>
              <a:rPr lang="en-US" sz="8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And Tables</a:t>
            </a:r>
          </a:p>
        </p:txBody>
      </p:sp>
    </p:spTree>
    <p:extLst>
      <p:ext uri="{BB962C8B-B14F-4D97-AF65-F5344CB8AC3E}">
        <p14:creationId xmlns:p14="http://schemas.microsoft.com/office/powerpoint/2010/main" val="196771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115669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Event table</a:t>
            </a:r>
          </a:p>
        </p:txBody>
      </p:sp>
      <p:pic>
        <p:nvPicPr>
          <p:cNvPr id="6" name="Picture 5" descr="C:\Users\Bueno\Desktop\Event Tabl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5344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0442" y="0"/>
            <a:ext cx="3650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Use Case Full Definition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57200"/>
            <a:ext cx="8860176" cy="2889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429000"/>
            <a:ext cx="886017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3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2" y="3309799"/>
            <a:ext cx="8649577" cy="3548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3" y="-14000"/>
            <a:ext cx="8649577" cy="32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40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399"/>
            <a:ext cx="8839200" cy="3151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73543"/>
            <a:ext cx="8869680" cy="34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5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Project Authors</a:t>
            </a:r>
            <a:endParaRPr lang="en-US" sz="40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457200" y="1600200"/>
            <a:ext cx="36728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MS Mincho" pitchFamily="49" charset="-128"/>
                <a:cs typeface="Aparajita" pitchFamily="34" charset="0"/>
              </a:rPr>
              <a:t>Project Professor</a:t>
            </a:r>
          </a:p>
          <a:p>
            <a:pPr marR="0" lvl="0" indent="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itchFamily="34" charset="0"/>
              <a:ea typeface="MS Mincho" pitchFamily="49" charset="-128"/>
              <a:cs typeface="Aparajita" pitchFamily="34" charset="0"/>
            </a:endParaRPr>
          </a:p>
          <a:p>
            <a:pPr marR="0" lvl="0" indent="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MS Mincho" pitchFamily="49" charset="-128"/>
                <a:cs typeface="Aparajita" pitchFamily="34" charset="0"/>
              </a:rPr>
              <a:t>  	Mr. Manuel Sebastian Sanchez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57200" y="2667000"/>
            <a:ext cx="655980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Project Consultant</a:t>
            </a:r>
          </a:p>
          <a:p>
            <a:pPr marL="0" marR="0" lvl="0" indent="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itchFamily="34" charset="0"/>
              <a:cs typeface="Aparajita" pitchFamily="34" charset="0"/>
            </a:endParaRPr>
          </a:p>
          <a:p>
            <a:pPr marR="0" lvl="0" indent="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  	Dr. Manuel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Calimlim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			Mr. Alfredo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Calimbo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3751183"/>
            <a:ext cx="27719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1714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Project Adviser</a:t>
            </a:r>
          </a:p>
          <a:p>
            <a:pPr indent="17145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itchFamily="34" charset="0"/>
              <a:cs typeface="Aparajita" pitchFamily="34" charset="0"/>
            </a:endParaRPr>
          </a:p>
          <a:p>
            <a:pPr marR="0" lvl="0" indent="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 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 	Mr.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Jayvee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Cabardo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itchFamily="34" charset="0"/>
              <a:cs typeface="Aparajita" pitchFamily="34" charset="0"/>
            </a:endParaRPr>
          </a:p>
          <a:p>
            <a:pPr marL="0" marR="0" lvl="0" indent="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   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67710" y="4739044"/>
            <a:ext cx="6340197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Project Team</a:t>
            </a:r>
          </a:p>
          <a:p>
            <a:pPr marL="0" marR="0" lvl="0" indent="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>
              <a:latin typeface="Aparajita" pitchFamily="34" charset="0"/>
              <a:ea typeface="Times New Roman" pitchFamily="18" charset="0"/>
              <a:cs typeface="Aparajita" pitchFamily="34" charset="0"/>
            </a:endParaRPr>
          </a:p>
          <a:p>
            <a:pPr marL="0" marR="0" lvl="0" indent="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  <a:tab pos="451167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                Carl Dominique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Bueno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		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itchFamily="34" charset="0"/>
                <a:ea typeface="Times New Roman" pitchFamily="18" charset="0"/>
                <a:cs typeface="Aparajita" pitchFamily="34" charset="0"/>
              </a:rPr>
              <a:t>Glen Roy Rosales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8535014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6" y="3352800"/>
            <a:ext cx="8517808" cy="348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3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300335"/>
            <a:ext cx="2743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" y="1018403"/>
            <a:ext cx="9040487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15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0" y="300335"/>
            <a:ext cx="2294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Class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408"/>
            <a:ext cx="9144000" cy="56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69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67200" y="152400"/>
            <a:ext cx="3886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Communication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7869803" cy="65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6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93983" y="152400"/>
            <a:ext cx="3254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Component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"/>
            <a:ext cx="8229600" cy="62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02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3" y="614065"/>
            <a:ext cx="8952327" cy="6241477"/>
          </a:xfrm>
        </p:spPr>
      </p:pic>
      <p:sp>
        <p:nvSpPr>
          <p:cNvPr id="5" name="Rectangle 4"/>
          <p:cNvSpPr/>
          <p:nvPr/>
        </p:nvSpPr>
        <p:spPr>
          <a:xfrm>
            <a:off x="3076481" y="152400"/>
            <a:ext cx="3095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Composite Diagram</a:t>
            </a:r>
          </a:p>
        </p:txBody>
      </p:sp>
    </p:spTree>
    <p:extLst>
      <p:ext uri="{BB962C8B-B14F-4D97-AF65-F5344CB8AC3E}">
        <p14:creationId xmlns:p14="http://schemas.microsoft.com/office/powerpoint/2010/main" val="2766633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152400"/>
            <a:ext cx="3493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Context Flow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8041"/>
            <a:ext cx="7772400" cy="66523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838200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In - 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4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152400"/>
            <a:ext cx="3493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Context Flow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38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Out - Patient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8533584" cy="581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85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0" y="420469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Data Flow Diagram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1599"/>
            <a:ext cx="9008330" cy="54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03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6964" y="457200"/>
            <a:ext cx="3371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Deployment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8994080" cy="530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4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472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Client Information</a:t>
            </a:r>
            <a:endParaRPr lang="en-US" sz="40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371600"/>
          <a:ext cx="8001000" cy="16764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Company/Organization Name </a:t>
                      </a:r>
                    </a:p>
                  </a:txBody>
                  <a:tcPr marL="69669" marR="69669" marT="34834" marB="34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BA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Project Name</a:t>
                      </a:r>
                    </a:p>
                  </a:txBody>
                  <a:tcPr marL="69669" marR="69669" marT="34834" marB="34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BA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Primary Contact Person</a:t>
                      </a:r>
                    </a:p>
                  </a:txBody>
                  <a:tcPr marL="69669" marR="69669" marT="34834" marB="34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B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Cruz-Rabe Maternity &amp; General Hospital</a:t>
                      </a:r>
                    </a:p>
                  </a:txBody>
                  <a:tcPr marL="69669" marR="69669" marT="34834" marB="34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Cruz-Rabe Pharmacy Request System</a:t>
                      </a:r>
                    </a:p>
                  </a:txBody>
                  <a:tcPr marL="69669" marR="69669" marT="34834" marB="34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Carmelita D. </a:t>
                      </a:r>
                      <a:r>
                        <a:rPr lang="en-US" sz="1400" dirty="0" err="1"/>
                        <a:t>Buenaflor</a:t>
                      </a:r>
                      <a:endParaRPr lang="en-US" sz="1400" dirty="0"/>
                    </a:p>
                  </a:txBody>
                  <a:tcPr marL="69669" marR="69669" marT="34834" marB="34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29718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Health Facility Detailed Information</a:t>
            </a:r>
            <a:endParaRPr lang="en-US" b="1" dirty="0"/>
          </a:p>
          <a:p>
            <a:r>
              <a:rPr lang="en-US" b="1" dirty="0"/>
              <a:t>ACCREDITATION NO:</a:t>
            </a:r>
            <a:r>
              <a:rPr lang="en-US" dirty="0"/>
              <a:t> H92007290 </a:t>
            </a:r>
            <a:br>
              <a:rPr lang="en-US" dirty="0"/>
            </a:br>
            <a:r>
              <a:rPr lang="en-US" b="1" dirty="0"/>
              <a:t>PMCC NO:</a:t>
            </a:r>
            <a:r>
              <a:rPr lang="en-US" dirty="0"/>
              <a:t> 313634 </a:t>
            </a:r>
            <a:br>
              <a:rPr lang="en-US" dirty="0"/>
            </a:br>
            <a:r>
              <a:rPr lang="en-US" b="1" dirty="0"/>
              <a:t>INSTITUTION NAME:</a:t>
            </a:r>
            <a:r>
              <a:rPr lang="en-US" dirty="0"/>
              <a:t> Cruz-</a:t>
            </a:r>
            <a:r>
              <a:rPr lang="en-US" dirty="0" err="1"/>
              <a:t>Rabe</a:t>
            </a:r>
            <a:r>
              <a:rPr lang="en-US" dirty="0"/>
              <a:t> Maternity and General Hospital </a:t>
            </a:r>
            <a:br>
              <a:rPr lang="en-US" dirty="0"/>
            </a:br>
            <a:r>
              <a:rPr lang="en-US" b="1" dirty="0"/>
              <a:t>ROAD NAME:</a:t>
            </a:r>
            <a:r>
              <a:rPr lang="en-US" dirty="0"/>
              <a:t> 37 Gen. Luna Street </a:t>
            </a:r>
            <a:br>
              <a:rPr lang="en-US" dirty="0"/>
            </a:br>
            <a:r>
              <a:rPr lang="en-US" b="1" dirty="0"/>
              <a:t>BARANGAY:</a:t>
            </a:r>
            <a:r>
              <a:rPr lang="en-US" dirty="0"/>
              <a:t> </a:t>
            </a:r>
            <a:r>
              <a:rPr lang="en-US" dirty="0" err="1"/>
              <a:t>Tuktukan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MUNICIPALITY:</a:t>
            </a:r>
            <a:r>
              <a:rPr lang="en-US" dirty="0"/>
              <a:t> </a:t>
            </a:r>
            <a:r>
              <a:rPr lang="en-US" dirty="0" err="1"/>
              <a:t>Taguig</a:t>
            </a:r>
            <a:r>
              <a:rPr lang="en-US" dirty="0"/>
              <a:t> City </a:t>
            </a:r>
            <a:br>
              <a:rPr lang="en-US" dirty="0"/>
            </a:br>
            <a:r>
              <a:rPr lang="en-US" b="1" dirty="0"/>
              <a:t>PROVINCE:</a:t>
            </a:r>
            <a:r>
              <a:rPr lang="en-US" dirty="0"/>
              <a:t> Metro Manila (SOUTH) </a:t>
            </a:r>
            <a:br>
              <a:rPr lang="en-US" dirty="0"/>
            </a:br>
            <a:r>
              <a:rPr lang="en-US" b="1" dirty="0"/>
              <a:t>REGION:</a:t>
            </a:r>
            <a:r>
              <a:rPr lang="en-US" dirty="0"/>
              <a:t> NCR (SOUTH) </a:t>
            </a:r>
            <a:br>
              <a:rPr lang="en-US" dirty="0"/>
            </a:br>
            <a:r>
              <a:rPr lang="en-US" b="1" dirty="0"/>
              <a:t>CATEGORY:</a:t>
            </a:r>
            <a:r>
              <a:rPr lang="en-US" dirty="0"/>
              <a:t> Level 2 </a:t>
            </a:r>
            <a:br>
              <a:rPr lang="en-US" dirty="0"/>
            </a:br>
            <a:r>
              <a:rPr lang="en-US" b="1" dirty="0"/>
              <a:t>CLASSIFICATION:</a:t>
            </a:r>
            <a:r>
              <a:rPr lang="en-US" dirty="0"/>
              <a:t> Private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152400"/>
            <a:ext cx="4682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Interaction Overview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3" y="632208"/>
            <a:ext cx="8812447" cy="613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09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4334" y="762000"/>
            <a:ext cx="2533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Object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840468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In - Patient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591766"/>
            <a:ext cx="9296400" cy="22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1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916668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Out - Patient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34334" y="762000"/>
            <a:ext cx="2533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Object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874476"/>
            <a:ext cx="9296400" cy="177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00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2546" y="152400"/>
            <a:ext cx="2847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Package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784899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95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24200" y="152400"/>
            <a:ext cx="2919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Sequence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838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In - Patient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7260"/>
            <a:ext cx="9144000" cy="350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12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152400"/>
            <a:ext cx="2919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Sequence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38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Out - Patient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1333500"/>
            <a:ext cx="83343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97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152400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State Machine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38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In - Patient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28787"/>
            <a:ext cx="89916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1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19400" y="152400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State Machine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838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Out - Patient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2" y="2590800"/>
            <a:ext cx="9144000" cy="181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75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19400" y="152400"/>
            <a:ext cx="2977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     Timing Diagram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838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In- Patient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001" y="1752600"/>
            <a:ext cx="932595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30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152400"/>
            <a:ext cx="2977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     Timing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38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Out - Patient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2326281"/>
            <a:ext cx="6319838" cy="33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234148"/>
            <a:ext cx="7924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/>
              <a:t>In order to ensure patient's </a:t>
            </a:r>
            <a:r>
              <a:rPr lang="en-US" sz="2000" b="1" i="1" dirty="0"/>
              <a:t>safety</a:t>
            </a:r>
            <a:r>
              <a:rPr lang="en-US" sz="2000" b="1" dirty="0"/>
              <a:t>, </a:t>
            </a:r>
            <a:r>
              <a:rPr lang="en-US" sz="2000" b="1" i="1" dirty="0"/>
              <a:t>cost effective processes</a:t>
            </a:r>
            <a:r>
              <a:rPr lang="en-US" sz="2000" b="1" dirty="0"/>
              <a:t> and </a:t>
            </a:r>
            <a:r>
              <a:rPr lang="en-US" sz="2000" b="1" i="1" dirty="0"/>
              <a:t>well managed admission</a:t>
            </a:r>
            <a:r>
              <a:rPr lang="en-US" sz="2000" b="1" dirty="0"/>
              <a:t> on managing medical services, </a:t>
            </a:r>
            <a:r>
              <a:rPr lang="en-US" sz="2000" b="1" i="1" dirty="0"/>
              <a:t>preventing clinical errors</a:t>
            </a:r>
            <a:r>
              <a:rPr lang="en-US" sz="2000" b="1" dirty="0"/>
              <a:t> and </a:t>
            </a:r>
            <a:r>
              <a:rPr lang="en-US" sz="2000" b="1" i="1" dirty="0"/>
              <a:t>use resources efficiently,</a:t>
            </a:r>
            <a:r>
              <a:rPr lang="en-US" sz="2000" b="1" dirty="0"/>
              <a:t> business process should have a sufficient tool which is automation of </a:t>
            </a:r>
            <a:r>
              <a:rPr lang="en-US" sz="2000" b="1" i="1" dirty="0"/>
              <a:t>“pharmacy request system.”</a:t>
            </a:r>
            <a:r>
              <a:rPr lang="en-US" sz="2000" b="1" dirty="0"/>
              <a:t> Transactions that are processed in different factors including; </a:t>
            </a:r>
            <a:r>
              <a:rPr lang="en-US" sz="2000" b="1" i="1" dirty="0"/>
              <a:t>IN</a:t>
            </a:r>
            <a:r>
              <a:rPr lang="en-US" sz="2000" b="1" dirty="0"/>
              <a:t> and</a:t>
            </a:r>
            <a:r>
              <a:rPr lang="en-US" sz="2000" b="1" i="1" dirty="0"/>
              <a:t> OUT</a:t>
            </a:r>
            <a:r>
              <a:rPr lang="en-US" sz="2000" b="1" dirty="0"/>
              <a:t> patient order entry, </a:t>
            </a:r>
            <a:r>
              <a:rPr lang="en-US" sz="2000" b="1" i="1" dirty="0"/>
              <a:t>dispensing orders,</a:t>
            </a:r>
            <a:r>
              <a:rPr lang="en-US" sz="2000" b="1" dirty="0"/>
              <a:t> </a:t>
            </a:r>
            <a:r>
              <a:rPr lang="en-US" sz="2000" b="1" i="1" dirty="0"/>
              <a:t>pharmacy inventory</a:t>
            </a:r>
            <a:r>
              <a:rPr lang="en-US" sz="2000" b="1" dirty="0"/>
              <a:t> and </a:t>
            </a:r>
            <a:r>
              <a:rPr lang="en-US" sz="2000" b="1" i="1" dirty="0"/>
              <a:t>purchasing management</a:t>
            </a:r>
            <a:r>
              <a:rPr lang="en-US" sz="2000" b="1" dirty="0"/>
              <a:t> will stand-alone by providing innovative way of service. Our client </a:t>
            </a:r>
            <a:r>
              <a:rPr lang="en-US" sz="2000" b="1" i="1" dirty="0"/>
              <a:t>Cruz-</a:t>
            </a:r>
            <a:r>
              <a:rPr lang="en-US" sz="2000" b="1" i="1" dirty="0" err="1"/>
              <a:t>Rabe</a:t>
            </a:r>
            <a:r>
              <a:rPr lang="en-US" sz="2000" b="1" i="1" dirty="0"/>
              <a:t> Maternity General Hospital</a:t>
            </a:r>
            <a:r>
              <a:rPr lang="en-US" sz="2000" b="1" dirty="0"/>
              <a:t> combines with the latest technology enabling </a:t>
            </a:r>
            <a:r>
              <a:rPr lang="en-US" sz="2000" b="1" i="1" dirty="0"/>
              <a:t>complete control</a:t>
            </a:r>
            <a:r>
              <a:rPr lang="en-US" sz="2000" b="1" dirty="0"/>
              <a:t> to develop medical management and to bring satisfaction to their clients in terms of </a:t>
            </a:r>
            <a:r>
              <a:rPr lang="en-US" sz="2000" b="1" i="1" dirty="0"/>
              <a:t>professional service.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533400"/>
            <a:ext cx="472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Project Context</a:t>
            </a:r>
            <a:endParaRPr lang="en-US" sz="40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823" y="152400"/>
            <a:ext cx="3126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    Use Case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09600"/>
            <a:ext cx="62484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97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52400"/>
            <a:ext cx="4477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Entity-Relationship Diagram</a:t>
            </a:r>
          </a:p>
        </p:txBody>
      </p:sp>
      <p:pic>
        <p:nvPicPr>
          <p:cNvPr id="6" name="Picture 5" descr="C:\Users\Carl Bueno\Desktop\MCSPROJ2\UML Diagrams and Tables\Entity-Relationship Diagr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458200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824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1386752"/>
            <a:ext cx="8763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panose="030F0702030302020204" pitchFamily="66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http://projects2.apc.edu.ph/wiki/index.php/Project_-_Cruz-Rabe_Pharmacy_Request_System_%28CR-PRS%29_-106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http://moodle2.apc.edu.ph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http://www.omnicell.com/About_Omnicell.aspx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https://www.pioneerrx.com/web/pioneerrx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25087"/>
            <a:ext cx="1957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Reference/s:</a:t>
            </a:r>
          </a:p>
        </p:txBody>
      </p:sp>
    </p:spTree>
    <p:extLst>
      <p:ext uri="{BB962C8B-B14F-4D97-AF65-F5344CB8AC3E}">
        <p14:creationId xmlns:p14="http://schemas.microsoft.com/office/powerpoint/2010/main" val="198118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Success Factors</a:t>
            </a:r>
            <a:endParaRPr lang="en-US" sz="36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0020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We can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asthat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the system will be feasible if we meet the following requirements: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09588" indent="-388938">
              <a:buFont typeface="Arial" pitchFamily="34" charset="0"/>
              <a:buChar char="•"/>
            </a:pPr>
            <a:r>
              <a:rPr lang="en-US" sz="2000" dirty="0"/>
              <a:t>If the system seems to be helpful when hospital transactions (pharmacy requests) are now processed in just a few moments.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509588" indent="-388938">
              <a:buFont typeface="Arial" pitchFamily="34" charset="0"/>
              <a:buChar char="•"/>
            </a:pPr>
            <a:r>
              <a:rPr lang="en-US" sz="2000" dirty="0"/>
              <a:t>Results produced are accurate and reliable for the patients.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509588" indent="-388938">
              <a:buFont typeface="Arial" pitchFamily="34" charset="0"/>
              <a:buChar char="•"/>
            </a:pPr>
            <a:r>
              <a:rPr lang="en-US" sz="2000" dirty="0"/>
              <a:t>Pharmacy records can be track down easily from its database.</a:t>
            </a:r>
          </a:p>
          <a:p>
            <a:pPr marL="509588" indent="-388938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Less resources are produced but service will be doubled.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We can assume that the system will be successful for a long term if we meet the following requirements: </a:t>
            </a:r>
          </a:p>
          <a:p>
            <a:pPr marL="509588" indent="-388938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09588" indent="-388938">
              <a:buFont typeface="Arial" pitchFamily="34" charset="0"/>
              <a:buChar char="•"/>
            </a:pPr>
            <a:r>
              <a:rPr lang="en-US" sz="2000" dirty="0"/>
              <a:t>If the system are useful to patients and hospital staffs in exchange to service, performance and satisfaction. </a:t>
            </a:r>
          </a:p>
          <a:p>
            <a:pPr marL="509588" indent="-388938">
              <a:buFont typeface="Arial" pitchFamily="34" charset="0"/>
              <a:buChar char="•"/>
            </a:pPr>
            <a:r>
              <a:rPr lang="en-US" sz="2000" dirty="0"/>
              <a:t>If it will generate enough revenue to the maintenance of the system.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Business Risk</a:t>
            </a:r>
            <a:endParaRPr lang="en-US" sz="36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928878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RI-1: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/>
              <a:t>Might take critics since the pharmacy department will be adapting</a:t>
            </a:r>
          </a:p>
          <a:p>
            <a:r>
              <a:rPr lang="en-US" sz="2000" dirty="0"/>
              <a:t>            changes towards its business transactions.</a:t>
            </a:r>
          </a:p>
          <a:p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latin typeface="Arial" pitchFamily="34" charset="0"/>
                <a:cs typeface="Arial" pitchFamily="34" charset="0"/>
              </a:rPr>
              <a:t>RI-2: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/>
              <a:t>It will require equipment and services in order to produce the system.</a:t>
            </a:r>
          </a:p>
          <a:p>
            <a:r>
              <a:rPr lang="en-US" sz="2000" dirty="0"/>
              <a:t>            This means, the organization need to invest in this project as there is a</a:t>
            </a:r>
          </a:p>
          <a:p>
            <a:r>
              <a:rPr lang="en-US" sz="2000" dirty="0"/>
              <a:t>            possibility to make changes in certain aspects such as its maintenance</a:t>
            </a:r>
          </a:p>
          <a:p>
            <a:r>
              <a:rPr lang="en-US" sz="2000" dirty="0"/>
              <a:t>            and security.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752600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 pharmacy within a hospital case, wherein there will be only IN and OUT patients for pharmacy request entry. </a:t>
            </a:r>
          </a:p>
          <a:p>
            <a:br>
              <a:rPr lang="en-US" sz="2000" dirty="0"/>
            </a:br>
            <a:r>
              <a:rPr lang="en-US" sz="2000" dirty="0"/>
              <a:t>The system will have the following: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236538" lvl="0" indent="2206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Order Prescription, 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236538" lvl="0" indent="2206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Patient History Records, 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236538" lvl="0" indent="2206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Stock Inventory for Medicine and Supplies Directory, 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236538" lvl="0" indent="2206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Department Directory, 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236538" lvl="0" indent="2206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Doctor Directory. </a:t>
            </a:r>
          </a:p>
          <a:p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5334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Description</a:t>
            </a:r>
            <a:endParaRPr lang="en-US" sz="40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967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Purpose and Success Factors</a:t>
            </a:r>
            <a:endParaRPr lang="en-US" sz="40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752600"/>
            <a:ext cx="82296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P1: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/>
              <a:t>Make the processing of prescriptions faster and reliable.</a:t>
            </a:r>
          </a:p>
          <a:p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latin typeface="Arial" pitchFamily="34" charset="0"/>
                <a:cs typeface="Arial" pitchFamily="34" charset="0"/>
              </a:rPr>
              <a:t>P2: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</a:t>
            </a:r>
            <a:r>
              <a:rPr lang="en-US" sz="2000" dirty="0"/>
              <a:t>essen the loss of data of the existing and upcoming pharmacy records.</a:t>
            </a:r>
          </a:p>
          <a:p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latin typeface="Arial" pitchFamily="34" charset="0"/>
                <a:cs typeface="Arial" pitchFamily="34" charset="0"/>
              </a:rPr>
              <a:t>P3:  </a:t>
            </a:r>
            <a:r>
              <a:rPr lang="en-US" sz="2000" dirty="0"/>
              <a:t>Increase efficiency of work in input of information and processing of</a:t>
            </a:r>
          </a:p>
          <a:p>
            <a:pPr indent="515938"/>
            <a:r>
              <a:rPr lang="en-US" sz="2000" dirty="0"/>
              <a:t>requests by the pharmacists upon implementation.</a:t>
            </a:r>
          </a:p>
          <a:p>
            <a:pPr indent="515938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indent="515938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15938" indent="-515938"/>
            <a:r>
              <a:rPr lang="en-US" sz="2000" b="1" dirty="0">
                <a:latin typeface="Arial" pitchFamily="34" charset="0"/>
                <a:cs typeface="Arial" pitchFamily="34" charset="0"/>
              </a:rPr>
              <a:t>S1: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pharmacists are able to maximize productivity with the use of the Pharmacy Request System (PRS).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515938" indent="-515938"/>
            <a:r>
              <a:rPr lang="en-US" sz="2000" b="1" dirty="0">
                <a:latin typeface="Arial" pitchFamily="34" charset="0"/>
                <a:cs typeface="Arial" pitchFamily="34" charset="0"/>
              </a:rPr>
              <a:t>S2: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Receive a positive feedback from the client regarding the increase average amount of work done by the Pharmacy Department.</a:t>
            </a:r>
            <a:br>
              <a:rPr lang="en-US" dirty="0"/>
            </a:br>
            <a:endParaRPr lang="en-US" dirty="0"/>
          </a:p>
          <a:p>
            <a:br>
              <a:rPr lang="en-US" sz="2000" dirty="0"/>
            </a:br>
            <a:endParaRPr lang="en-US" sz="2000" dirty="0"/>
          </a:p>
          <a:p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27660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indent="-344488">
              <a:buFont typeface="Arial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Paperless Transactions System (PTS) </a:t>
            </a:r>
          </a:p>
          <a:p>
            <a:pPr marL="344488" indent="-344488">
              <a:buFont typeface="Arial" pitchFamily="34" charset="0"/>
              <a:buChar char="•"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344488" indent="-344488">
              <a:buFont typeface="Arial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Automation of Pharmacy Request System</a:t>
            </a:r>
          </a:p>
          <a:p>
            <a:pPr marL="344488" indent="-344488">
              <a:buFont typeface="Arial" pitchFamily="34" charset="0"/>
              <a:buChar char="•"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339725" lvl="1" indent="-33972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Convenient way of discharging patients.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53340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cmpd="thinThick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" pitchFamily="34" charset="0"/>
                <a:ea typeface="MS Mincho" pitchFamily="49" charset="-128"/>
              </a:rPr>
              <a:t>General Objectives</a:t>
            </a:r>
            <a:endParaRPr lang="en-US" sz="3600" dirty="0">
              <a:ln cmpd="thinThick">
                <a:solidFill>
                  <a:schemeClr val="tx1"/>
                </a:solidFill>
              </a:ln>
              <a:solidFill>
                <a:schemeClr val="bg1"/>
              </a:solidFill>
              <a:latin typeface="Berlin Sans FB" pitchFamily="34" charset="0"/>
              <a:ea typeface="MS Mincho" pitchFamily="49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453</Words>
  <Application>Microsoft Office PowerPoint</Application>
  <PresentationFormat>On-screen Show (4:3)</PresentationFormat>
  <Paragraphs>156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Aparajita</vt:lpstr>
      <vt:lpstr>Arial</vt:lpstr>
      <vt:lpstr>Arial Unicode MS</vt:lpstr>
      <vt:lpstr>Batang</vt:lpstr>
      <vt:lpstr>Berlin Sans FB</vt:lpstr>
      <vt:lpstr>Britannic Bold</vt:lpstr>
      <vt:lpstr>Calibri</vt:lpstr>
      <vt:lpstr>Comic Sans MS</vt:lpstr>
      <vt:lpstr>MS Mincho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Bueno</dc:creator>
  <cp:lastModifiedBy>Carl Dominique Bueno</cp:lastModifiedBy>
  <cp:revision>27</cp:revision>
  <dcterms:created xsi:type="dcterms:W3CDTF">2016-07-20T18:27:35Z</dcterms:created>
  <dcterms:modified xsi:type="dcterms:W3CDTF">2016-12-13T16:49:37Z</dcterms:modified>
</cp:coreProperties>
</file>