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3.JPG" ContentType="image/jpeg"/>
  <Override PartName="/ppt/media/image4.JPG" ContentType="image/jpeg"/>
  <Override PartName="/ppt/media/image5.JPG" ContentType="image/jpeg"/>
  <Override PartName="/ppt/media/image6.JPG" ContentType="image/jpeg"/>
  <Override PartName="/ppt/media/image7.JPG" ContentType="image/jpeg"/>
  <Override PartName="/ppt/media/image8.JPG" ContentType="image/jpeg"/>
  <Override PartName="/ppt/media/image12.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sldIdLst>
    <p:sldId id="256" r:id="rId2"/>
    <p:sldId id="257" r:id="rId3"/>
    <p:sldId id="258" r:id="rId4"/>
    <p:sldId id="259"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62" r:id="rId20"/>
    <p:sldId id="263" r:id="rId21"/>
    <p:sldId id="260" r:id="rId22"/>
    <p:sldId id="261"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5" autoAdjust="0"/>
    <p:restoredTop sz="94660"/>
  </p:normalViewPr>
  <p:slideViewPr>
    <p:cSldViewPr snapToGrid="0">
      <p:cViewPr varScale="1">
        <p:scale>
          <a:sx n="66" d="100"/>
          <a:sy n="66" d="100"/>
        </p:scale>
        <p:origin x="102"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B61BEF0D-F0BB-DE4B-95CE-6DB70DBA9567}" type="datetimeFigureOut">
              <a:rPr lang="en-US" smtClean="0"/>
              <a:pPr/>
              <a:t>12/14/2016</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4140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5095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3290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0291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7317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12/14/2016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47322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12/14/2016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43869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12371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0438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7709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7501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3019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1760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3698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7949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4444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7470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B61BEF0D-F0BB-DE4B-95CE-6DB70DBA9567}" type="datetimeFigureOut">
              <a:rPr lang="en-US" smtClean="0"/>
              <a:pPr/>
              <a:t>12/14/2016</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3818369"/>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14764" y="3852708"/>
            <a:ext cx="3949308" cy="2677648"/>
          </a:xfrm>
        </p:spPr>
        <p:txBody>
          <a:bodyPr/>
          <a:lstStyle/>
          <a:p>
            <a:r>
              <a:rPr lang="en-US" sz="7200" b="1" dirty="0"/>
              <a:t>Asia Pacific </a:t>
            </a:r>
            <a:r>
              <a:rPr lang="en-US" sz="7200" b="1" u="sng" dirty="0"/>
              <a:t>College</a:t>
            </a:r>
            <a:br>
              <a:rPr lang="en-US" b="1" dirty="0"/>
            </a:br>
            <a:br>
              <a:rPr lang="en-PH" b="1" dirty="0">
                <a:ln w="9525">
                  <a:solidFill>
                    <a:schemeClr val="bg1"/>
                  </a:solidFill>
                  <a:prstDash val="solid"/>
                </a:ln>
                <a:effectLst>
                  <a:outerShdw blurRad="12700" dist="38100" dir="2700000" algn="tl" rotWithShape="0">
                    <a:schemeClr val="bg1">
                      <a:lumMod val="50000"/>
                    </a:schemeClr>
                  </a:outerShdw>
                </a:effectLst>
              </a:rPr>
            </a:br>
            <a:endParaRPr lang="en-US" dirty="0"/>
          </a:p>
        </p:txBody>
      </p:sp>
      <p:sp>
        <p:nvSpPr>
          <p:cNvPr id="5" name="Rectangle 4"/>
          <p:cNvSpPr/>
          <p:nvPr/>
        </p:nvSpPr>
        <p:spPr>
          <a:xfrm>
            <a:off x="2014764" y="4822200"/>
            <a:ext cx="6096000" cy="400110"/>
          </a:xfrm>
          <a:prstGeom prst="rect">
            <a:avLst/>
          </a:prstGeom>
        </p:spPr>
        <p:txBody>
          <a:bodyPr>
            <a:spAutoFit/>
          </a:bodyPr>
          <a:lstStyle/>
          <a:p>
            <a:r>
              <a:rPr lang="en-PH" sz="2000" b="1" dirty="0"/>
              <a:t>Cruz-</a:t>
            </a:r>
            <a:r>
              <a:rPr lang="en-PH" sz="2000" b="1" dirty="0" err="1"/>
              <a:t>Rabe</a:t>
            </a:r>
            <a:r>
              <a:rPr lang="en-PH" sz="2000" b="1" dirty="0"/>
              <a:t> Pharmacy System</a:t>
            </a:r>
            <a:endParaRPr lang="en-PH" sz="2000" dirty="0"/>
          </a:p>
        </p:txBody>
      </p:sp>
      <p:sp>
        <p:nvSpPr>
          <p:cNvPr id="6" name="Rectangle 5"/>
          <p:cNvSpPr/>
          <p:nvPr/>
        </p:nvSpPr>
        <p:spPr>
          <a:xfrm>
            <a:off x="2779039" y="5191532"/>
            <a:ext cx="6096000" cy="338554"/>
          </a:xfrm>
          <a:prstGeom prst="rect">
            <a:avLst/>
          </a:prstGeom>
        </p:spPr>
        <p:txBody>
          <a:bodyPr>
            <a:spAutoFit/>
          </a:bodyPr>
          <a:lstStyle/>
          <a:p>
            <a:r>
              <a:rPr lang="en-PH" sz="1600" b="1" dirty="0"/>
              <a:t>Bueno | Rosales </a:t>
            </a:r>
            <a:endParaRPr lang="en-PH" sz="1600" dirty="0"/>
          </a:p>
        </p:txBody>
      </p:sp>
      <p:pic>
        <p:nvPicPr>
          <p:cNvPr id="3" name="Picture 2"/>
          <p:cNvPicPr>
            <a:picLocks noChangeAspect="1"/>
          </p:cNvPicPr>
          <p:nvPr/>
        </p:nvPicPr>
        <p:blipFill>
          <a:blip r:embed="rId2"/>
          <a:stretch>
            <a:fillRect/>
          </a:stretch>
        </p:blipFill>
        <p:spPr>
          <a:xfrm>
            <a:off x="5277562" y="669274"/>
            <a:ext cx="5136440" cy="5136440"/>
          </a:xfrm>
          <a:prstGeom prst="rect">
            <a:avLst/>
          </a:prstGeom>
        </p:spPr>
      </p:pic>
    </p:spTree>
    <p:extLst>
      <p:ext uri="{BB962C8B-B14F-4D97-AF65-F5344CB8AC3E}">
        <p14:creationId xmlns:p14="http://schemas.microsoft.com/office/powerpoint/2010/main" val="3099934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duotone>
              <a:schemeClr val="bg2">
                <a:shade val="45000"/>
                <a:satMod val="135000"/>
              </a:schemeClr>
              <a:prstClr val="white"/>
            </a:duotone>
          </a:blip>
          <a:stretch>
            <a:fillRect/>
          </a:stretch>
        </p:blipFill>
        <p:spPr>
          <a:xfrm>
            <a:off x="3614543" y="1963487"/>
            <a:ext cx="5092729" cy="5092729"/>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a:xfrm>
            <a:off x="916227" y="3026176"/>
            <a:ext cx="10680430" cy="2862322"/>
          </a:xfrm>
          <a:prstGeom prst="rect">
            <a:avLst/>
          </a:prstGeom>
        </p:spPr>
        <p:txBody>
          <a:bodyPr wrap="square">
            <a:spAutoFit/>
          </a:bodyPr>
          <a:lstStyle/>
          <a:p>
            <a:pPr lvl="0"/>
            <a:r>
              <a:rPr lang="en-US" sz="2000" i="1" dirty="0"/>
              <a:t>	Our client’s previous business processes particularly in pharmacy transaction uses manual way of requesting and dispensing orders to the patient. However, discharging also took time and resources before the releasing. Therefore, our project team proposed a system that targets anyone who needs prescription medication or other health-related products and identifying the different types of patients who make purchases at the pharmacy. Defining the pharmacy’s target on satisfaction of service and lessen the time of processes, the system will be able to streamline the business transactions by ordering the right products and payments in a more efficient manner.</a:t>
            </a:r>
            <a:endParaRPr lang="en-PH" sz="2000" b="1" dirty="0"/>
          </a:p>
        </p:txBody>
      </p:sp>
      <p:sp>
        <p:nvSpPr>
          <p:cNvPr id="4" name="Rectangle 3"/>
          <p:cNvSpPr/>
          <p:nvPr/>
        </p:nvSpPr>
        <p:spPr>
          <a:xfrm>
            <a:off x="711510" y="645644"/>
            <a:ext cx="4387740" cy="923330"/>
          </a:xfrm>
          <a:prstGeom prst="rect">
            <a:avLst/>
          </a:prstGeom>
          <a:noFill/>
        </p:spPr>
        <p:txBody>
          <a:bodyPr wrap="none" lIns="91440" tIns="45720" rIns="91440" bIns="45720">
            <a:spAutoFit/>
          </a:bodyPr>
          <a:lstStyle/>
          <a:p>
            <a:pPr algn="ctr"/>
            <a:r>
              <a:rPr lang="en-US" sz="5400" dirty="0">
                <a:ln w="0">
                  <a:solidFill>
                    <a:schemeClr val="tx1"/>
                  </a:solidFill>
                </a:ln>
                <a:solidFill>
                  <a:schemeClr val="bg1"/>
                </a:solidFill>
                <a:effectLst>
                  <a:outerShdw blurRad="38100" dist="19050" dir="2700000" algn="tl" rotWithShape="0">
                    <a:schemeClr val="dk1">
                      <a:alpha val="40000"/>
                    </a:schemeClr>
                  </a:outerShdw>
                </a:effectLst>
              </a:rPr>
              <a:t>C</a:t>
            </a:r>
            <a:r>
              <a:rPr lang="en-US" sz="5400" b="0" cap="none" spc="0" dirty="0">
                <a:ln w="0">
                  <a:solidFill>
                    <a:schemeClr val="tx1"/>
                  </a:solidFill>
                </a:ln>
                <a:solidFill>
                  <a:schemeClr val="bg1"/>
                </a:solidFill>
                <a:effectLst>
                  <a:outerShdw blurRad="38100" dist="19050" dir="2700000" algn="tl" rotWithShape="0">
                    <a:schemeClr val="dk1">
                      <a:alpha val="40000"/>
                    </a:schemeClr>
                  </a:outerShdw>
                </a:effectLst>
              </a:rPr>
              <a:t>lient needs</a:t>
            </a:r>
          </a:p>
        </p:txBody>
      </p:sp>
    </p:spTree>
    <p:extLst>
      <p:ext uri="{BB962C8B-B14F-4D97-AF65-F5344CB8AC3E}">
        <p14:creationId xmlns:p14="http://schemas.microsoft.com/office/powerpoint/2010/main" val="1190426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duotone>
              <a:schemeClr val="bg2">
                <a:shade val="45000"/>
                <a:satMod val="135000"/>
              </a:schemeClr>
              <a:prstClr val="white"/>
            </a:duotone>
          </a:blip>
          <a:stretch>
            <a:fillRect/>
          </a:stretch>
        </p:blipFill>
        <p:spPr>
          <a:xfrm>
            <a:off x="3614543" y="1963487"/>
            <a:ext cx="5092729" cy="5092729"/>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a:xfrm>
            <a:off x="1653206" y="3244540"/>
            <a:ext cx="9237707" cy="1938992"/>
          </a:xfrm>
          <a:prstGeom prst="rect">
            <a:avLst/>
          </a:prstGeom>
        </p:spPr>
        <p:txBody>
          <a:bodyPr wrap="square">
            <a:spAutoFit/>
          </a:bodyPr>
          <a:lstStyle/>
          <a:p>
            <a:r>
              <a:rPr lang="en-US" sz="2000" dirty="0"/>
              <a:t>	In operation of the system, it might take in critics since the pharmacy department will be adapting changes towards its business transactions. Therefore, it will require equipment and additional services in order to produce the system. This means, the organization need to invest in this project as there is a possibility to make changes in certain aspects such as its maintenance and security.</a:t>
            </a:r>
            <a:endParaRPr lang="en-PH" sz="2000" i="1" dirty="0"/>
          </a:p>
        </p:txBody>
      </p:sp>
      <p:sp>
        <p:nvSpPr>
          <p:cNvPr id="4" name="Rectangle 3"/>
          <p:cNvSpPr/>
          <p:nvPr/>
        </p:nvSpPr>
        <p:spPr>
          <a:xfrm>
            <a:off x="810899" y="645644"/>
            <a:ext cx="4188968" cy="923330"/>
          </a:xfrm>
          <a:prstGeom prst="rect">
            <a:avLst/>
          </a:prstGeom>
          <a:noFill/>
        </p:spPr>
        <p:txBody>
          <a:bodyPr wrap="none" lIns="91440" tIns="45720" rIns="91440" bIns="45720">
            <a:spAutoFit/>
          </a:bodyPr>
          <a:lstStyle/>
          <a:p>
            <a:pPr algn="ctr"/>
            <a:r>
              <a:rPr lang="en-US" sz="5400" dirty="0">
                <a:ln w="0">
                  <a:solidFill>
                    <a:schemeClr val="tx1"/>
                  </a:solidFill>
                </a:ln>
                <a:solidFill>
                  <a:schemeClr val="bg1"/>
                </a:solidFill>
                <a:effectLst>
                  <a:outerShdw blurRad="38100" dist="19050" dir="2700000" algn="tl" rotWithShape="0">
                    <a:schemeClr val="dk1">
                      <a:alpha val="40000"/>
                    </a:schemeClr>
                  </a:outerShdw>
                </a:effectLst>
              </a:rPr>
              <a:t>Business Risk</a:t>
            </a:r>
            <a:endParaRPr lang="en-US" sz="5400" b="0" cap="none" spc="0" dirty="0">
              <a:ln w="0">
                <a:solidFill>
                  <a:schemeClr val="tx1"/>
                </a:solidFill>
              </a:ln>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5797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duotone>
              <a:schemeClr val="bg2">
                <a:shade val="45000"/>
                <a:satMod val="135000"/>
              </a:schemeClr>
              <a:prstClr val="white"/>
            </a:duotone>
          </a:blip>
          <a:stretch>
            <a:fillRect/>
          </a:stretch>
        </p:blipFill>
        <p:spPr>
          <a:xfrm>
            <a:off x="3614543" y="1963487"/>
            <a:ext cx="5092729" cy="5092729"/>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a:xfrm>
            <a:off x="1352955" y="3476552"/>
            <a:ext cx="9237707" cy="1323439"/>
          </a:xfrm>
          <a:prstGeom prst="rect">
            <a:avLst/>
          </a:prstGeom>
        </p:spPr>
        <p:txBody>
          <a:bodyPr wrap="square">
            <a:spAutoFit/>
          </a:bodyPr>
          <a:lstStyle/>
          <a:p>
            <a:r>
              <a:rPr lang="en-US" sz="2000" dirty="0"/>
              <a:t>	Our vision is for pharmacy processes to play its part in improving quality in pharmacy performance and services. Patients may assume the automation of processing the prescription and demand on discharging patients.</a:t>
            </a:r>
            <a:endParaRPr lang="en-PH" sz="2000" i="1" dirty="0"/>
          </a:p>
        </p:txBody>
      </p:sp>
      <p:sp>
        <p:nvSpPr>
          <p:cNvPr id="4" name="Rectangle 3"/>
          <p:cNvSpPr/>
          <p:nvPr/>
        </p:nvSpPr>
        <p:spPr>
          <a:xfrm>
            <a:off x="594875" y="645644"/>
            <a:ext cx="7050328" cy="923330"/>
          </a:xfrm>
          <a:prstGeom prst="rect">
            <a:avLst/>
          </a:prstGeom>
          <a:noFill/>
        </p:spPr>
        <p:txBody>
          <a:bodyPr wrap="none" lIns="91440" tIns="45720" rIns="91440" bIns="45720">
            <a:spAutoFit/>
          </a:bodyPr>
          <a:lstStyle/>
          <a:p>
            <a:pPr algn="ctr"/>
            <a:r>
              <a:rPr lang="en-US" sz="5400" dirty="0">
                <a:ln w="0">
                  <a:solidFill>
                    <a:schemeClr val="tx1"/>
                  </a:solidFill>
                </a:ln>
                <a:solidFill>
                  <a:schemeClr val="bg1"/>
                </a:solidFill>
                <a:effectLst>
                  <a:outerShdw blurRad="38100" dist="19050" dir="2700000" algn="tl" rotWithShape="0">
                    <a:schemeClr val="dk1">
                      <a:alpha val="40000"/>
                    </a:schemeClr>
                  </a:outerShdw>
                </a:effectLst>
              </a:rPr>
              <a:t>Vision of the Solution</a:t>
            </a:r>
            <a:endParaRPr lang="en-US" sz="5400" b="0" cap="none" spc="0" dirty="0">
              <a:ln w="0">
                <a:solidFill>
                  <a:schemeClr val="tx1"/>
                </a:solidFill>
              </a:ln>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76225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duotone>
              <a:schemeClr val="bg2">
                <a:shade val="45000"/>
                <a:satMod val="135000"/>
              </a:schemeClr>
              <a:prstClr val="white"/>
            </a:duotone>
          </a:blip>
          <a:stretch>
            <a:fillRect/>
          </a:stretch>
        </p:blipFill>
        <p:spPr>
          <a:xfrm>
            <a:off x="3614543" y="1963487"/>
            <a:ext cx="5092729" cy="5092729"/>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a:xfrm>
            <a:off x="1421193" y="2924801"/>
            <a:ext cx="9237707" cy="3170099"/>
          </a:xfrm>
          <a:prstGeom prst="rect">
            <a:avLst/>
          </a:prstGeom>
        </p:spPr>
        <p:txBody>
          <a:bodyPr wrap="square">
            <a:spAutoFit/>
          </a:bodyPr>
          <a:lstStyle/>
          <a:p>
            <a:pPr algn="just"/>
            <a:r>
              <a:rPr lang="en-US" sz="2000" dirty="0"/>
              <a:t>	A Web-based system for processing pharmacy request within a system, dedicated to ease the way of accepting requests by pharmacists to process the automated prescription orders and dispense orders in a better way. It will not only verify the information received, but also keep the records in a secured database which can be accessed for future preferences. Unlike the old-way of manual processes, Cruz-</a:t>
            </a:r>
            <a:r>
              <a:rPr lang="en-US" sz="2000" dirty="0" err="1"/>
              <a:t>Rabe</a:t>
            </a:r>
            <a:r>
              <a:rPr lang="en-US" sz="2000" dirty="0"/>
              <a:t> Pharmacy Request System intends to improve the quality of work in the medical field by providing the essential steps of transactions in fast-pace. The vision of this system is determined to meet patient’s satisfaction in terms of service.</a:t>
            </a:r>
            <a:endParaRPr lang="en-PH" sz="2000" i="1" dirty="0"/>
          </a:p>
        </p:txBody>
      </p:sp>
      <p:sp>
        <p:nvSpPr>
          <p:cNvPr id="4" name="Rectangle 3"/>
          <p:cNvSpPr/>
          <p:nvPr/>
        </p:nvSpPr>
        <p:spPr>
          <a:xfrm>
            <a:off x="727374" y="727531"/>
            <a:ext cx="5774338" cy="923330"/>
          </a:xfrm>
          <a:prstGeom prst="rect">
            <a:avLst/>
          </a:prstGeom>
          <a:noFill/>
        </p:spPr>
        <p:txBody>
          <a:bodyPr wrap="none" lIns="91440" tIns="45720" rIns="91440" bIns="45720">
            <a:spAutoFit/>
          </a:bodyPr>
          <a:lstStyle/>
          <a:p>
            <a:pPr algn="ctr"/>
            <a:r>
              <a:rPr lang="en-US" sz="5400" dirty="0">
                <a:ln w="0">
                  <a:solidFill>
                    <a:schemeClr val="tx1"/>
                  </a:solidFill>
                </a:ln>
                <a:solidFill>
                  <a:schemeClr val="bg1"/>
                </a:solidFill>
                <a:effectLst>
                  <a:outerShdw blurRad="38100" dist="19050" dir="2700000" algn="tl" rotWithShape="0">
                    <a:schemeClr val="dk1">
                      <a:alpha val="40000"/>
                    </a:schemeClr>
                  </a:outerShdw>
                </a:effectLst>
              </a:rPr>
              <a:t>Vision Statement</a:t>
            </a:r>
            <a:endParaRPr lang="en-US" sz="5400" b="0" cap="none" spc="0" dirty="0">
              <a:ln w="0">
                <a:solidFill>
                  <a:schemeClr val="tx1"/>
                </a:solidFill>
              </a:ln>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50529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duotone>
              <a:schemeClr val="bg2">
                <a:shade val="45000"/>
                <a:satMod val="135000"/>
              </a:schemeClr>
              <a:prstClr val="white"/>
            </a:duotone>
          </a:blip>
          <a:stretch>
            <a:fillRect/>
          </a:stretch>
        </p:blipFill>
        <p:spPr>
          <a:xfrm>
            <a:off x="3614543" y="1963487"/>
            <a:ext cx="5092729" cy="5092729"/>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a:xfrm>
            <a:off x="1542053" y="2835107"/>
            <a:ext cx="9237707" cy="3170099"/>
          </a:xfrm>
          <a:prstGeom prst="rect">
            <a:avLst/>
          </a:prstGeom>
        </p:spPr>
        <p:txBody>
          <a:bodyPr wrap="square">
            <a:spAutoFit/>
          </a:bodyPr>
          <a:lstStyle/>
          <a:p>
            <a:pPr marL="627063" indent="-627063"/>
            <a:r>
              <a:rPr lang="en-US" sz="2000" i="1" dirty="0"/>
              <a:t>AS-1:</a:t>
            </a:r>
            <a:r>
              <a:rPr lang="en-US" sz="2000" dirty="0"/>
              <a:t> Additional equipment, services, and maintenance will be improvised for the authorized personnel to do the business processes.</a:t>
            </a:r>
            <a:endParaRPr lang="en-PH" sz="2000" i="1" dirty="0"/>
          </a:p>
          <a:p>
            <a:r>
              <a:rPr lang="en-US" sz="2000" dirty="0"/>
              <a:t> </a:t>
            </a:r>
            <a:endParaRPr lang="en-PH" sz="2000" i="1" dirty="0"/>
          </a:p>
          <a:p>
            <a:pPr marL="627063" indent="-627063"/>
            <a:r>
              <a:rPr lang="en-US" sz="2000" i="1" dirty="0"/>
              <a:t>AS-2:</a:t>
            </a:r>
            <a:r>
              <a:rPr lang="en-US" sz="2000" dirty="0"/>
              <a:t> The hospital will be developed to ensure the system was implemented well-lesser hardcopies, more softcopies for the records.</a:t>
            </a:r>
            <a:endParaRPr lang="en-PH" sz="2000" i="1" dirty="0"/>
          </a:p>
          <a:p>
            <a:r>
              <a:rPr lang="en-US" sz="2000" dirty="0"/>
              <a:t> </a:t>
            </a:r>
            <a:endParaRPr lang="en-PH" sz="2000" i="1" dirty="0"/>
          </a:p>
          <a:p>
            <a:pPr marL="627063" indent="-627063"/>
            <a:r>
              <a:rPr lang="en-US" sz="2000" i="1" dirty="0"/>
              <a:t>DE-1</a:t>
            </a:r>
            <a:r>
              <a:rPr lang="en-US" sz="2000" dirty="0"/>
              <a:t>: If the pharmacy records will be accessible with the other departments to support the system for consistency of the data.</a:t>
            </a:r>
            <a:endParaRPr lang="en-PH" sz="2000" i="1" dirty="0"/>
          </a:p>
        </p:txBody>
      </p:sp>
      <p:sp>
        <p:nvSpPr>
          <p:cNvPr id="4" name="Rectangle 3"/>
          <p:cNvSpPr/>
          <p:nvPr/>
        </p:nvSpPr>
        <p:spPr>
          <a:xfrm>
            <a:off x="577133" y="563758"/>
            <a:ext cx="9897261" cy="923330"/>
          </a:xfrm>
          <a:prstGeom prst="rect">
            <a:avLst/>
          </a:prstGeom>
          <a:noFill/>
        </p:spPr>
        <p:txBody>
          <a:bodyPr wrap="none" lIns="91440" tIns="45720" rIns="91440" bIns="45720">
            <a:spAutoFit/>
          </a:bodyPr>
          <a:lstStyle/>
          <a:p>
            <a:pPr algn="ctr"/>
            <a:r>
              <a:rPr lang="en-US" sz="5400" dirty="0">
                <a:ln w="0">
                  <a:solidFill>
                    <a:schemeClr val="tx1"/>
                  </a:solidFill>
                </a:ln>
                <a:solidFill>
                  <a:schemeClr val="bg1"/>
                </a:solidFill>
                <a:effectLst>
                  <a:outerShdw blurRad="38100" dist="19050" dir="2700000" algn="tl" rotWithShape="0">
                    <a:schemeClr val="dk1">
                      <a:alpha val="40000"/>
                    </a:schemeClr>
                  </a:outerShdw>
                </a:effectLst>
              </a:rPr>
              <a:t>Assumption &amp; Dependencies</a:t>
            </a:r>
            <a:endParaRPr lang="en-US" sz="5400" b="0" cap="none" spc="0" dirty="0">
              <a:ln w="0">
                <a:solidFill>
                  <a:schemeClr val="tx1"/>
                </a:solidFill>
              </a:ln>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82449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duotone>
              <a:schemeClr val="bg2">
                <a:shade val="45000"/>
                <a:satMod val="135000"/>
              </a:schemeClr>
              <a:prstClr val="white"/>
            </a:duotone>
          </a:blip>
          <a:stretch>
            <a:fillRect/>
          </a:stretch>
        </p:blipFill>
        <p:spPr>
          <a:xfrm>
            <a:off x="3614543" y="1963487"/>
            <a:ext cx="5092729" cy="5092729"/>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a:xfrm>
            <a:off x="1542053" y="2463137"/>
            <a:ext cx="9237707" cy="4093428"/>
          </a:xfrm>
          <a:prstGeom prst="rect">
            <a:avLst/>
          </a:prstGeom>
        </p:spPr>
        <p:txBody>
          <a:bodyPr wrap="square">
            <a:spAutoFit/>
          </a:bodyPr>
          <a:lstStyle/>
          <a:p>
            <a:pPr algn="just"/>
            <a:r>
              <a:rPr lang="en-US" sz="2000" dirty="0"/>
              <a:t>	Pharmacy Request System is intended for pharmacists to use in their service that assists patients’ drug requests that is prescribed by a doctor. The patients will present their prescription given by the doctor into the nurse that will be processed by the pharmacist. The pharmacist will do request of orders that will be paid upon the cashier and billing section. Once the orders are paid, the orders will be ready to dispense to the patient. Alternatively, the Pharmacy Requests will be automated and the data will be on a database for data warehouse. On discharging In-Patients will be provided with their records as fast as possible. The stocks they took will be listed down on their records in real time. Therefore, in paying their bills, the process will take lesser time. This scheme will ease the work of the auditing staff and improve the discharging process of patients.</a:t>
            </a:r>
            <a:endParaRPr lang="en-PH" sz="2000" i="1" dirty="0"/>
          </a:p>
        </p:txBody>
      </p:sp>
      <p:sp>
        <p:nvSpPr>
          <p:cNvPr id="4" name="Rectangle 3"/>
          <p:cNvSpPr/>
          <p:nvPr/>
        </p:nvSpPr>
        <p:spPr>
          <a:xfrm>
            <a:off x="698658" y="540506"/>
            <a:ext cx="7306808" cy="923330"/>
          </a:xfrm>
          <a:prstGeom prst="rect">
            <a:avLst/>
          </a:prstGeom>
          <a:noFill/>
        </p:spPr>
        <p:txBody>
          <a:bodyPr wrap="none" lIns="91440" tIns="45720" rIns="91440" bIns="45720">
            <a:spAutoFit/>
          </a:bodyPr>
          <a:lstStyle/>
          <a:p>
            <a:pPr algn="ctr"/>
            <a:r>
              <a:rPr lang="en-US" sz="5400" dirty="0">
                <a:ln w="0">
                  <a:solidFill>
                    <a:schemeClr val="tx1"/>
                  </a:solidFill>
                </a:ln>
                <a:solidFill>
                  <a:schemeClr val="bg1"/>
                </a:solidFill>
                <a:effectLst>
                  <a:outerShdw blurRad="38100" dist="19050" dir="2700000" algn="tl" rotWithShape="0">
                    <a:schemeClr val="dk1">
                      <a:alpha val="40000"/>
                    </a:schemeClr>
                  </a:outerShdw>
                </a:effectLst>
              </a:rPr>
              <a:t>Scope and Limitation</a:t>
            </a:r>
            <a:endParaRPr lang="en-US" sz="5400" b="0" cap="none" spc="0" dirty="0">
              <a:ln w="0">
                <a:solidFill>
                  <a:schemeClr val="tx1"/>
                </a:solidFill>
              </a:ln>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061200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duotone>
              <a:schemeClr val="bg2">
                <a:shade val="45000"/>
                <a:satMod val="135000"/>
              </a:schemeClr>
              <a:prstClr val="white"/>
            </a:duotone>
          </a:blip>
          <a:stretch>
            <a:fillRect/>
          </a:stretch>
        </p:blipFill>
        <p:spPr>
          <a:xfrm>
            <a:off x="3614543" y="1963487"/>
            <a:ext cx="5092729" cy="5092729"/>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a:xfrm>
            <a:off x="1421193" y="2924801"/>
            <a:ext cx="9237707" cy="3170099"/>
          </a:xfrm>
          <a:prstGeom prst="rect">
            <a:avLst/>
          </a:prstGeom>
        </p:spPr>
        <p:txBody>
          <a:bodyPr wrap="square">
            <a:spAutoFit/>
          </a:bodyPr>
          <a:lstStyle/>
          <a:p>
            <a:pPr algn="just"/>
            <a:r>
              <a:rPr lang="en-US" sz="2000" dirty="0"/>
              <a:t>	A Web-based system for processing pharmacy request within a system, dedicated to ease the way of accepting requests by pharmacists to process the automated prescription orders and dispense orders in a better way. It will not only verify the information received, but also keep the records in a secured database which can be accessed for future preferences. Unlike the old-way of manual processes, Cruz-</a:t>
            </a:r>
            <a:r>
              <a:rPr lang="en-US" sz="2000" dirty="0" err="1"/>
              <a:t>Rabe</a:t>
            </a:r>
            <a:r>
              <a:rPr lang="en-US" sz="2000" dirty="0"/>
              <a:t> Pharmacy Request System intends to improve the quality of work in the medical field by providing the essential steps of transactions in fast-pace. The vision of this system is determined to meet patient’s satisfaction in terms of service.</a:t>
            </a:r>
            <a:endParaRPr lang="en-PH" sz="2000" i="1" dirty="0"/>
          </a:p>
        </p:txBody>
      </p:sp>
      <p:sp>
        <p:nvSpPr>
          <p:cNvPr id="4" name="Rectangle 3"/>
          <p:cNvSpPr/>
          <p:nvPr/>
        </p:nvSpPr>
        <p:spPr>
          <a:xfrm>
            <a:off x="727374" y="727531"/>
            <a:ext cx="5774338" cy="923330"/>
          </a:xfrm>
          <a:prstGeom prst="rect">
            <a:avLst/>
          </a:prstGeom>
          <a:noFill/>
        </p:spPr>
        <p:txBody>
          <a:bodyPr wrap="none" lIns="91440" tIns="45720" rIns="91440" bIns="45720">
            <a:spAutoFit/>
          </a:bodyPr>
          <a:lstStyle/>
          <a:p>
            <a:pPr algn="ctr"/>
            <a:r>
              <a:rPr lang="en-US" sz="5400" dirty="0">
                <a:ln w="0">
                  <a:solidFill>
                    <a:schemeClr val="tx1"/>
                  </a:solidFill>
                </a:ln>
                <a:solidFill>
                  <a:schemeClr val="bg1"/>
                </a:solidFill>
                <a:effectLst>
                  <a:outerShdw blurRad="38100" dist="19050" dir="2700000" algn="tl" rotWithShape="0">
                    <a:schemeClr val="dk1">
                      <a:alpha val="40000"/>
                    </a:schemeClr>
                  </a:outerShdw>
                </a:effectLst>
              </a:rPr>
              <a:t>Vision Statement</a:t>
            </a:r>
            <a:endParaRPr lang="en-US" sz="5400" b="0" cap="none" spc="0" dirty="0">
              <a:ln w="0">
                <a:solidFill>
                  <a:schemeClr val="tx1"/>
                </a:solidFill>
              </a:ln>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7355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duotone>
              <a:schemeClr val="bg2">
                <a:shade val="45000"/>
                <a:satMod val="135000"/>
              </a:schemeClr>
              <a:prstClr val="white"/>
            </a:duotone>
          </a:blip>
          <a:stretch>
            <a:fillRect/>
          </a:stretch>
        </p:blipFill>
        <p:spPr>
          <a:xfrm>
            <a:off x="3614543" y="1963487"/>
            <a:ext cx="5092729" cy="5092729"/>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571953" y="584013"/>
            <a:ext cx="4450257" cy="923330"/>
          </a:xfrm>
          <a:prstGeom prst="rect">
            <a:avLst/>
          </a:prstGeom>
          <a:noFill/>
        </p:spPr>
        <p:txBody>
          <a:bodyPr wrap="none" lIns="91440" tIns="45720" rIns="91440" bIns="45720">
            <a:spAutoFit/>
          </a:bodyPr>
          <a:lstStyle/>
          <a:p>
            <a:pPr algn="ctr"/>
            <a:r>
              <a:rPr lang="en-US" sz="5400" dirty="0">
                <a:ln w="0">
                  <a:solidFill>
                    <a:schemeClr val="tx1"/>
                  </a:solidFill>
                </a:ln>
                <a:solidFill>
                  <a:schemeClr val="bg1"/>
                </a:solidFill>
                <a:effectLst>
                  <a:outerShdw blurRad="38100" dist="19050" dir="2700000" algn="tl" rotWithShape="0">
                    <a:schemeClr val="dk1">
                      <a:alpha val="40000"/>
                    </a:schemeClr>
                  </a:outerShdw>
                </a:effectLst>
              </a:rPr>
              <a:t>Stakeholders</a:t>
            </a:r>
            <a:endParaRPr lang="en-US" sz="5400" b="0" cap="none" spc="0" dirty="0">
              <a:ln w="0">
                <a:solidFill>
                  <a:schemeClr val="tx1"/>
                </a:solidFill>
              </a:ln>
              <a:solidFill>
                <a:schemeClr val="bg1"/>
              </a:solidFill>
              <a:effectLst>
                <a:outerShdw blurRad="38100" dist="19050" dir="2700000" algn="tl" rotWithShape="0">
                  <a:schemeClr val="dk1">
                    <a:alpha val="40000"/>
                  </a:schemeClr>
                </a:outerShdw>
              </a:effectLst>
            </a:endParaRPr>
          </a:p>
        </p:txBody>
      </p:sp>
      <p:pic>
        <p:nvPicPr>
          <p:cNvPr id="2" name="Picture 1"/>
          <p:cNvPicPr>
            <a:picLocks noChangeAspect="1"/>
          </p:cNvPicPr>
          <p:nvPr/>
        </p:nvPicPr>
        <p:blipFill>
          <a:blip r:embed="rId3"/>
          <a:stretch>
            <a:fillRect/>
          </a:stretch>
        </p:blipFill>
        <p:spPr>
          <a:xfrm>
            <a:off x="2096907" y="1507343"/>
            <a:ext cx="8128000" cy="5067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78610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duotone>
              <a:schemeClr val="bg2">
                <a:shade val="45000"/>
                <a:satMod val="135000"/>
              </a:schemeClr>
              <a:prstClr val="white"/>
            </a:duotone>
          </a:blip>
          <a:stretch>
            <a:fillRect/>
          </a:stretch>
        </p:blipFill>
        <p:spPr>
          <a:xfrm>
            <a:off x="3614543" y="1963487"/>
            <a:ext cx="5092729" cy="5092729"/>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a:xfrm>
            <a:off x="1421193" y="2924801"/>
            <a:ext cx="9237707" cy="3170099"/>
          </a:xfrm>
          <a:prstGeom prst="rect">
            <a:avLst/>
          </a:prstGeom>
        </p:spPr>
        <p:txBody>
          <a:bodyPr wrap="square">
            <a:spAutoFit/>
          </a:bodyPr>
          <a:lstStyle/>
          <a:p>
            <a:pPr algn="just"/>
            <a:r>
              <a:rPr lang="en-US" sz="2000" dirty="0"/>
              <a:t>	A Web-based system for processing pharmacy request within a system, dedicated to ease the way of accepting requests by pharmacists to process the automated prescription orders and dispense orders in a better way. It will not only verify the information received, but also keep the records in a secured database which can be accessed for future preferences. Unlike the old-way of manual processes, Cruz-</a:t>
            </a:r>
            <a:r>
              <a:rPr lang="en-US" sz="2000" dirty="0" err="1"/>
              <a:t>Rabe</a:t>
            </a:r>
            <a:r>
              <a:rPr lang="en-US" sz="2000" dirty="0"/>
              <a:t> Pharmacy Request System intends to improve the quality of work in the medical field by providing the essential steps of transactions in fast-pace. The vision of this system is determined to meet patient’s satisfaction in terms of service.</a:t>
            </a:r>
            <a:endParaRPr lang="en-PH" sz="2000" i="1" dirty="0"/>
          </a:p>
        </p:txBody>
      </p:sp>
      <p:sp>
        <p:nvSpPr>
          <p:cNvPr id="4" name="Rectangle 3"/>
          <p:cNvSpPr/>
          <p:nvPr/>
        </p:nvSpPr>
        <p:spPr>
          <a:xfrm>
            <a:off x="727374" y="727531"/>
            <a:ext cx="5774338" cy="923330"/>
          </a:xfrm>
          <a:prstGeom prst="rect">
            <a:avLst/>
          </a:prstGeom>
          <a:noFill/>
        </p:spPr>
        <p:txBody>
          <a:bodyPr wrap="none" lIns="91440" tIns="45720" rIns="91440" bIns="45720">
            <a:spAutoFit/>
          </a:bodyPr>
          <a:lstStyle/>
          <a:p>
            <a:pPr algn="ctr"/>
            <a:r>
              <a:rPr lang="en-US" sz="5400" dirty="0">
                <a:ln w="0">
                  <a:solidFill>
                    <a:schemeClr val="tx1"/>
                  </a:solidFill>
                </a:ln>
                <a:solidFill>
                  <a:schemeClr val="bg1"/>
                </a:solidFill>
                <a:effectLst>
                  <a:outerShdw blurRad="38100" dist="19050" dir="2700000" algn="tl" rotWithShape="0">
                    <a:schemeClr val="dk1">
                      <a:alpha val="40000"/>
                    </a:schemeClr>
                  </a:outerShdw>
                </a:effectLst>
              </a:rPr>
              <a:t>Vision Statement</a:t>
            </a:r>
            <a:endParaRPr lang="en-US" sz="5400" b="0" cap="none" spc="0" dirty="0">
              <a:ln w="0">
                <a:solidFill>
                  <a:schemeClr val="tx1"/>
                </a:solidFill>
              </a:ln>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04370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duotone>
              <a:schemeClr val="bg2">
                <a:shade val="45000"/>
                <a:satMod val="135000"/>
              </a:schemeClr>
              <a:prstClr val="white"/>
            </a:duotone>
          </a:blip>
          <a:stretch>
            <a:fillRect/>
          </a:stretch>
        </p:blipFill>
        <p:spPr>
          <a:xfrm>
            <a:off x="3614543" y="1963487"/>
            <a:ext cx="5092729" cy="5092729"/>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673947" y="638760"/>
            <a:ext cx="4243470" cy="923330"/>
          </a:xfrm>
          <a:prstGeom prst="rect">
            <a:avLst/>
          </a:prstGeom>
          <a:noFill/>
        </p:spPr>
        <p:txBody>
          <a:bodyPr wrap="none" lIns="91440" tIns="45720" rIns="91440" bIns="45720">
            <a:spAutoFit/>
          </a:bodyPr>
          <a:lstStyle/>
          <a:p>
            <a:pPr algn="ctr"/>
            <a:r>
              <a:rPr lang="en-US" sz="5400" b="0" cap="none" spc="0" dirty="0">
                <a:ln w="0">
                  <a:solidFill>
                    <a:schemeClr val="tx1"/>
                  </a:solidFill>
                </a:ln>
                <a:solidFill>
                  <a:schemeClr val="bg1"/>
                </a:solidFill>
                <a:effectLst>
                  <a:outerShdw blurRad="38100" dist="19050" dir="2700000" algn="tl" rotWithShape="0">
                    <a:schemeClr val="dk1">
                      <a:alpha val="40000"/>
                    </a:schemeClr>
                  </a:outerShdw>
                </a:effectLst>
              </a:rPr>
              <a:t>Gantt Chart</a:t>
            </a:r>
          </a:p>
        </p:txBody>
      </p:sp>
      <p:pic>
        <p:nvPicPr>
          <p:cNvPr id="5" name="Picture 4" descr="C:\Users\Carl Bueno\Desktop\MCSPROJ2\Project Gantt Chart\Gantt Chart.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32793" y="1822496"/>
            <a:ext cx="7053036" cy="48250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2560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duotone>
              <a:schemeClr val="bg2">
                <a:shade val="45000"/>
                <a:satMod val="135000"/>
              </a:schemeClr>
              <a:prstClr val="white"/>
            </a:duotone>
          </a:blip>
          <a:stretch>
            <a:fillRect/>
          </a:stretch>
        </p:blipFill>
        <p:spPr>
          <a:xfrm>
            <a:off x="3614543" y="1963487"/>
            <a:ext cx="5092729" cy="5092729"/>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3"/>
          <a:stretch>
            <a:fillRect/>
          </a:stretch>
        </p:blipFill>
        <p:spPr>
          <a:xfrm>
            <a:off x="2274694" y="2724974"/>
            <a:ext cx="7865594" cy="976601"/>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4"/>
          <a:stretch>
            <a:fillRect/>
          </a:stretch>
        </p:blipFill>
        <p:spPr>
          <a:xfrm>
            <a:off x="2274694" y="3844902"/>
            <a:ext cx="7865594" cy="1080367"/>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5"/>
          <a:stretch>
            <a:fillRect/>
          </a:stretch>
        </p:blipFill>
        <p:spPr>
          <a:xfrm>
            <a:off x="2274695" y="1570463"/>
            <a:ext cx="7865594" cy="1016192"/>
          </a:xfrm>
          <a:prstGeom prst="rect">
            <a:avLst/>
          </a:prstGeom>
        </p:spPr>
      </p:pic>
      <p:pic>
        <p:nvPicPr>
          <p:cNvPr id="10" name="Picture 9"/>
          <p:cNvPicPr>
            <a:picLocks noChangeAspect="1"/>
          </p:cNvPicPr>
          <p:nvPr/>
        </p:nvPicPr>
        <p:blipFill>
          <a:blip r:embed="rId6"/>
          <a:stretch>
            <a:fillRect/>
          </a:stretch>
        </p:blipFill>
        <p:spPr>
          <a:xfrm>
            <a:off x="2274694" y="5068596"/>
            <a:ext cx="7865594" cy="1573119"/>
          </a:xfrm>
          <a:prstGeom prst="rect">
            <a:avLst/>
          </a:prstGeom>
          <a:ln>
            <a:noFill/>
          </a:ln>
          <a:effectLst>
            <a:outerShdw blurRad="292100" dist="139700" dir="2700000" algn="tl" rotWithShape="0">
              <a:srgbClr val="333333">
                <a:alpha val="65000"/>
              </a:srgbClr>
            </a:outerShdw>
          </a:effectLst>
        </p:spPr>
      </p:pic>
      <p:sp>
        <p:nvSpPr>
          <p:cNvPr id="11" name="Rectangle 10"/>
          <p:cNvSpPr/>
          <p:nvPr/>
        </p:nvSpPr>
        <p:spPr>
          <a:xfrm>
            <a:off x="635397" y="575470"/>
            <a:ext cx="5243744" cy="923330"/>
          </a:xfrm>
          <a:prstGeom prst="rect">
            <a:avLst/>
          </a:prstGeom>
          <a:noFill/>
        </p:spPr>
        <p:txBody>
          <a:bodyPr wrap="none" lIns="91440" tIns="45720" rIns="91440" bIns="45720">
            <a:spAutoFit/>
          </a:bodyPr>
          <a:lstStyle/>
          <a:p>
            <a:pPr algn="ctr"/>
            <a:r>
              <a:rPr lang="en-US" sz="5400" b="0" cap="none" spc="0" dirty="0">
                <a:ln w="0">
                  <a:solidFill>
                    <a:schemeClr val="tx1"/>
                  </a:solidFill>
                </a:ln>
                <a:solidFill>
                  <a:schemeClr val="bg1"/>
                </a:solidFill>
                <a:effectLst>
                  <a:outerShdw blurRad="38100" dist="19050" dir="2700000" algn="tl" rotWithShape="0">
                    <a:schemeClr val="dk1">
                      <a:alpha val="40000"/>
                    </a:schemeClr>
                  </a:outerShdw>
                </a:effectLst>
              </a:rPr>
              <a:t>Project Authors</a:t>
            </a:r>
          </a:p>
        </p:txBody>
      </p:sp>
    </p:spTree>
    <p:extLst>
      <p:ext uri="{BB962C8B-B14F-4D97-AF65-F5344CB8AC3E}">
        <p14:creationId xmlns:p14="http://schemas.microsoft.com/office/powerpoint/2010/main" val="3506001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duotone>
              <a:schemeClr val="bg2">
                <a:shade val="45000"/>
                <a:satMod val="135000"/>
              </a:schemeClr>
              <a:prstClr val="white"/>
            </a:duotone>
          </a:blip>
          <a:stretch>
            <a:fillRect/>
          </a:stretch>
        </p:blipFill>
        <p:spPr>
          <a:xfrm>
            <a:off x="3614543" y="1963487"/>
            <a:ext cx="5092729" cy="5092729"/>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657003" y="638760"/>
            <a:ext cx="9054082" cy="923330"/>
          </a:xfrm>
          <a:prstGeom prst="rect">
            <a:avLst/>
          </a:prstGeom>
          <a:noFill/>
        </p:spPr>
        <p:txBody>
          <a:bodyPr wrap="none" lIns="91440" tIns="45720" rIns="91440" bIns="45720">
            <a:spAutoFit/>
          </a:bodyPr>
          <a:lstStyle/>
          <a:p>
            <a:pPr algn="ctr"/>
            <a:r>
              <a:rPr lang="en-US" sz="5400" b="0" cap="none" spc="0" dirty="0">
                <a:ln w="0">
                  <a:solidFill>
                    <a:schemeClr val="tx1"/>
                  </a:solidFill>
                </a:ln>
                <a:solidFill>
                  <a:schemeClr val="bg1"/>
                </a:solidFill>
                <a:effectLst>
                  <a:outerShdw blurRad="38100" dist="19050" dir="2700000" algn="tl" rotWithShape="0">
                    <a:schemeClr val="dk1">
                      <a:alpha val="40000"/>
                    </a:schemeClr>
                  </a:outerShdw>
                </a:effectLst>
              </a:rPr>
              <a:t>Work-Breakdown Structure</a:t>
            </a:r>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2377395" y="1813361"/>
            <a:ext cx="7567023" cy="475664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33405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duotone>
              <a:schemeClr val="bg2">
                <a:shade val="45000"/>
                <a:satMod val="135000"/>
              </a:schemeClr>
              <a:prstClr val="white"/>
            </a:duotone>
          </a:blip>
          <a:stretch>
            <a:fillRect/>
          </a:stretch>
        </p:blipFill>
        <p:spPr>
          <a:xfrm>
            <a:off x="3614543" y="1963487"/>
            <a:ext cx="5092729" cy="5092729"/>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737512" y="679639"/>
            <a:ext cx="9329798" cy="923330"/>
          </a:xfrm>
          <a:prstGeom prst="rect">
            <a:avLst/>
          </a:prstGeom>
          <a:noFill/>
        </p:spPr>
        <p:txBody>
          <a:bodyPr wrap="none" lIns="91440" tIns="45720" rIns="91440" bIns="45720">
            <a:spAutoFit/>
          </a:bodyPr>
          <a:lstStyle/>
          <a:p>
            <a:pPr algn="ctr"/>
            <a:r>
              <a:rPr lang="en-US" sz="5400" b="0" cap="none" spc="0" dirty="0">
                <a:ln w="0">
                  <a:solidFill>
                    <a:schemeClr val="tx1"/>
                  </a:solidFill>
                </a:ln>
                <a:solidFill>
                  <a:schemeClr val="bg1"/>
                </a:solidFill>
                <a:effectLst>
                  <a:outerShdw blurRad="38100" dist="19050" dir="2700000" algn="tl" rotWithShape="0">
                    <a:schemeClr val="dk1">
                      <a:alpha val="40000"/>
                    </a:schemeClr>
                  </a:outerShdw>
                </a:effectLst>
              </a:rPr>
              <a:t>Entity-Relationship Diagram</a:t>
            </a:r>
          </a:p>
        </p:txBody>
      </p:sp>
      <p:pic>
        <p:nvPicPr>
          <p:cNvPr id="2" name="Picture 1"/>
          <p:cNvPicPr>
            <a:picLocks noChangeAspect="1"/>
          </p:cNvPicPr>
          <p:nvPr/>
        </p:nvPicPr>
        <p:blipFill>
          <a:blip r:embed="rId3"/>
          <a:stretch>
            <a:fillRect/>
          </a:stretch>
        </p:blipFill>
        <p:spPr>
          <a:xfrm>
            <a:off x="2813504" y="1760317"/>
            <a:ext cx="6694806" cy="49743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56889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duotone>
              <a:schemeClr val="bg2">
                <a:shade val="45000"/>
                <a:satMod val="135000"/>
              </a:schemeClr>
              <a:prstClr val="white"/>
            </a:duotone>
          </a:blip>
          <a:stretch>
            <a:fillRect/>
          </a:stretch>
        </p:blipFill>
        <p:spPr>
          <a:xfrm>
            <a:off x="3614543" y="1963487"/>
            <a:ext cx="5092729" cy="5092729"/>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625634" y="559599"/>
            <a:ext cx="4067140" cy="923330"/>
          </a:xfrm>
          <a:prstGeom prst="rect">
            <a:avLst/>
          </a:prstGeom>
          <a:noFill/>
        </p:spPr>
        <p:txBody>
          <a:bodyPr wrap="none" lIns="91440" tIns="45720" rIns="91440" bIns="45720">
            <a:spAutoFit/>
          </a:bodyPr>
          <a:lstStyle/>
          <a:p>
            <a:pPr algn="ctr"/>
            <a:r>
              <a:rPr lang="en-US" sz="5400" dirty="0">
                <a:ln w="0">
                  <a:solidFill>
                    <a:schemeClr val="tx1"/>
                  </a:solidFill>
                </a:ln>
                <a:solidFill>
                  <a:schemeClr val="bg1"/>
                </a:solidFill>
                <a:effectLst>
                  <a:outerShdw blurRad="38100" dist="19050" dir="2700000" algn="tl" rotWithShape="0">
                    <a:schemeClr val="dk1">
                      <a:alpha val="40000"/>
                    </a:schemeClr>
                  </a:outerShdw>
                </a:effectLst>
              </a:rPr>
              <a:t>Event Table</a:t>
            </a:r>
            <a:endParaRPr lang="en-US" sz="5400" b="0" cap="none" spc="0" dirty="0">
              <a:ln w="0">
                <a:solidFill>
                  <a:schemeClr val="tx1"/>
                </a:solidFill>
              </a:ln>
              <a:solidFill>
                <a:schemeClr val="bg1"/>
              </a:solidFill>
              <a:effectLst>
                <a:outerShdw blurRad="38100" dist="19050" dir="2700000" algn="tl" rotWithShape="0">
                  <a:schemeClr val="dk1">
                    <a:alpha val="40000"/>
                  </a:schemeClr>
                </a:outerShdw>
              </a:effectLst>
            </a:endParaRPr>
          </a:p>
        </p:txBody>
      </p:sp>
      <p:pic>
        <p:nvPicPr>
          <p:cNvPr id="2" name="Picture 1"/>
          <p:cNvPicPr>
            <a:picLocks noChangeAspect="1"/>
          </p:cNvPicPr>
          <p:nvPr/>
        </p:nvPicPr>
        <p:blipFill>
          <a:blip r:embed="rId3"/>
          <a:stretch>
            <a:fillRect/>
          </a:stretch>
        </p:blipFill>
        <p:spPr>
          <a:xfrm>
            <a:off x="2221244" y="1657101"/>
            <a:ext cx="7879326" cy="49369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66142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duotone>
              <a:schemeClr val="bg2">
                <a:shade val="45000"/>
                <a:satMod val="135000"/>
              </a:schemeClr>
              <a:prstClr val="white"/>
            </a:duotone>
          </a:blip>
          <a:stretch>
            <a:fillRect/>
          </a:stretch>
        </p:blipFill>
        <p:spPr>
          <a:xfrm>
            <a:off x="3614543" y="1963487"/>
            <a:ext cx="5092729" cy="5092729"/>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612565" y="580578"/>
            <a:ext cx="5758308" cy="923330"/>
          </a:xfrm>
          <a:prstGeom prst="rect">
            <a:avLst/>
          </a:prstGeom>
          <a:noFill/>
        </p:spPr>
        <p:txBody>
          <a:bodyPr wrap="none" lIns="91440" tIns="45720" rIns="91440" bIns="45720">
            <a:spAutoFit/>
          </a:bodyPr>
          <a:lstStyle/>
          <a:p>
            <a:pPr algn="ctr"/>
            <a:r>
              <a:rPr lang="en-US" sz="5400" dirty="0">
                <a:ln w="0">
                  <a:solidFill>
                    <a:schemeClr val="tx1"/>
                  </a:solidFill>
                </a:ln>
                <a:solidFill>
                  <a:schemeClr val="bg1"/>
                </a:solidFill>
                <a:effectLst>
                  <a:outerShdw blurRad="38100" dist="19050" dir="2700000" algn="tl" rotWithShape="0">
                    <a:schemeClr val="dk1">
                      <a:alpha val="40000"/>
                    </a:schemeClr>
                  </a:outerShdw>
                </a:effectLst>
              </a:rPr>
              <a:t>Activity Diagram</a:t>
            </a:r>
            <a:endParaRPr lang="en-US" sz="5400" b="0" cap="none" spc="0" dirty="0">
              <a:ln w="0">
                <a:solidFill>
                  <a:schemeClr val="tx1"/>
                </a:solidFill>
              </a:ln>
              <a:solidFill>
                <a:schemeClr val="bg1"/>
              </a:solidFill>
              <a:effectLst>
                <a:outerShdw blurRad="38100" dist="19050" dir="2700000" algn="tl" rotWithShape="0">
                  <a:schemeClr val="dk1">
                    <a:alpha val="40000"/>
                  </a:schemeClr>
                </a:outerShdw>
              </a:effectLs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9928" y="1503908"/>
            <a:ext cx="8598758" cy="52643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65171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duotone>
              <a:schemeClr val="bg2">
                <a:shade val="45000"/>
                <a:satMod val="135000"/>
              </a:schemeClr>
              <a:prstClr val="white"/>
            </a:duotone>
          </a:blip>
          <a:stretch>
            <a:fillRect/>
          </a:stretch>
        </p:blipFill>
        <p:spPr>
          <a:xfrm>
            <a:off x="3614543" y="1963487"/>
            <a:ext cx="5092729" cy="5092729"/>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366143" y="639015"/>
            <a:ext cx="8762335" cy="923330"/>
          </a:xfrm>
          <a:prstGeom prst="rect">
            <a:avLst/>
          </a:prstGeom>
          <a:noFill/>
        </p:spPr>
        <p:txBody>
          <a:bodyPr wrap="none" lIns="91440" tIns="45720" rIns="91440" bIns="45720">
            <a:spAutoFit/>
          </a:bodyPr>
          <a:lstStyle/>
          <a:p>
            <a:pPr algn="ctr"/>
            <a:r>
              <a:rPr lang="en-US" sz="5400" dirty="0">
                <a:ln w="0">
                  <a:solidFill>
                    <a:schemeClr val="tx1"/>
                  </a:solidFill>
                </a:ln>
                <a:solidFill>
                  <a:schemeClr val="bg1"/>
                </a:solidFill>
                <a:effectLst>
                  <a:outerShdw blurRad="38100" dist="19050" dir="2700000" algn="tl" rotWithShape="0">
                    <a:schemeClr val="dk1">
                      <a:alpha val="40000"/>
                    </a:schemeClr>
                  </a:outerShdw>
                </a:effectLst>
              </a:rPr>
              <a:t> </a:t>
            </a:r>
            <a:r>
              <a:rPr lang="en-US" sz="5400" dirty="0" err="1">
                <a:ln w="0">
                  <a:solidFill>
                    <a:schemeClr val="tx1"/>
                  </a:solidFill>
                </a:ln>
                <a:solidFill>
                  <a:schemeClr val="bg1"/>
                </a:solidFill>
                <a:effectLst>
                  <a:outerShdw blurRad="38100" dist="19050" dir="2700000" algn="tl" rotWithShape="0">
                    <a:schemeClr val="dk1">
                      <a:alpha val="40000"/>
                    </a:schemeClr>
                  </a:outerShdw>
                </a:effectLst>
              </a:rPr>
              <a:t>CommunicationDiagram</a:t>
            </a:r>
            <a:endParaRPr lang="en-US" sz="5400" b="0" cap="none" spc="0" dirty="0">
              <a:ln w="0">
                <a:solidFill>
                  <a:schemeClr val="tx1"/>
                </a:solidFill>
              </a:ln>
              <a:solidFill>
                <a:schemeClr val="bg1"/>
              </a:solidFill>
              <a:effectLst>
                <a:outerShdw blurRad="38100" dist="19050" dir="2700000" algn="tl" rotWithShape="0">
                  <a:schemeClr val="dk1">
                    <a:alpha val="40000"/>
                  </a:schemeClr>
                </a:outerShdw>
              </a:effectLst>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9404" y="1423609"/>
            <a:ext cx="6559074" cy="5434391"/>
          </a:xfrm>
          <a:prstGeom prst="rect">
            <a:avLst/>
          </a:prstGeom>
        </p:spPr>
      </p:pic>
    </p:spTree>
    <p:extLst>
      <p:ext uri="{BB962C8B-B14F-4D97-AF65-F5344CB8AC3E}">
        <p14:creationId xmlns:p14="http://schemas.microsoft.com/office/powerpoint/2010/main" val="848286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duotone>
              <a:schemeClr val="bg2">
                <a:shade val="45000"/>
                <a:satMod val="135000"/>
              </a:schemeClr>
              <a:prstClr val="white"/>
            </a:duotone>
          </a:blip>
          <a:stretch>
            <a:fillRect/>
          </a:stretch>
        </p:blipFill>
        <p:spPr>
          <a:xfrm>
            <a:off x="3614543" y="1963487"/>
            <a:ext cx="5092729" cy="5092729"/>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505545" y="678768"/>
            <a:ext cx="7419019" cy="923330"/>
          </a:xfrm>
          <a:prstGeom prst="rect">
            <a:avLst/>
          </a:prstGeom>
          <a:noFill/>
        </p:spPr>
        <p:txBody>
          <a:bodyPr wrap="none" lIns="91440" tIns="45720" rIns="91440" bIns="45720">
            <a:spAutoFit/>
          </a:bodyPr>
          <a:lstStyle/>
          <a:p>
            <a:pPr algn="ctr"/>
            <a:r>
              <a:rPr lang="en-US" sz="5400" dirty="0">
                <a:ln w="0">
                  <a:solidFill>
                    <a:schemeClr val="tx1"/>
                  </a:solidFill>
                </a:ln>
                <a:solidFill>
                  <a:schemeClr val="bg1"/>
                </a:solidFill>
                <a:effectLst>
                  <a:outerShdw blurRad="38100" dist="19050" dir="2700000" algn="tl" rotWithShape="0">
                    <a:schemeClr val="dk1">
                      <a:alpha val="40000"/>
                    </a:schemeClr>
                  </a:outerShdw>
                </a:effectLst>
              </a:rPr>
              <a:t> </a:t>
            </a:r>
            <a:r>
              <a:rPr lang="en-US" sz="5400" dirty="0" err="1">
                <a:ln w="0">
                  <a:solidFill>
                    <a:schemeClr val="tx1"/>
                  </a:solidFill>
                </a:ln>
                <a:solidFill>
                  <a:schemeClr val="bg1"/>
                </a:solidFill>
                <a:effectLst>
                  <a:outerShdw blurRad="38100" dist="19050" dir="2700000" algn="tl" rotWithShape="0">
                    <a:schemeClr val="dk1">
                      <a:alpha val="40000"/>
                    </a:schemeClr>
                  </a:outerShdw>
                </a:effectLst>
              </a:rPr>
              <a:t>ComponentDiagram</a:t>
            </a:r>
            <a:endParaRPr lang="en-US" sz="5400" b="0" cap="none" spc="0" dirty="0">
              <a:ln w="0">
                <a:solidFill>
                  <a:schemeClr val="tx1"/>
                </a:solidFill>
              </a:ln>
              <a:solidFill>
                <a:schemeClr val="bg1"/>
              </a:solidFill>
              <a:effectLst>
                <a:outerShdw blurRad="38100" dist="19050" dir="2700000" algn="tl" rotWithShape="0">
                  <a:schemeClr val="dk1">
                    <a:alpha val="40000"/>
                  </a:schemeClr>
                </a:outerShdw>
              </a:effectLs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4989" y="1666718"/>
            <a:ext cx="6317250" cy="47930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2562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duotone>
              <a:schemeClr val="bg2">
                <a:shade val="45000"/>
                <a:satMod val="135000"/>
              </a:schemeClr>
              <a:prstClr val="white"/>
            </a:duotone>
          </a:blip>
          <a:stretch>
            <a:fillRect/>
          </a:stretch>
        </p:blipFill>
        <p:spPr>
          <a:xfrm>
            <a:off x="3614543" y="1963487"/>
            <a:ext cx="5092729" cy="5092729"/>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545485" y="580578"/>
            <a:ext cx="7175362" cy="923330"/>
          </a:xfrm>
          <a:prstGeom prst="rect">
            <a:avLst/>
          </a:prstGeom>
          <a:noFill/>
        </p:spPr>
        <p:txBody>
          <a:bodyPr wrap="none" lIns="91440" tIns="45720" rIns="91440" bIns="45720">
            <a:spAutoFit/>
          </a:bodyPr>
          <a:lstStyle/>
          <a:p>
            <a:pPr algn="ctr"/>
            <a:r>
              <a:rPr lang="en-US" sz="5400" dirty="0">
                <a:ln w="0">
                  <a:solidFill>
                    <a:schemeClr val="tx1"/>
                  </a:solidFill>
                </a:ln>
                <a:solidFill>
                  <a:schemeClr val="bg1"/>
                </a:solidFill>
                <a:effectLst>
                  <a:outerShdw blurRad="38100" dist="19050" dir="2700000" algn="tl" rotWithShape="0">
                    <a:schemeClr val="dk1">
                      <a:alpha val="40000"/>
                    </a:schemeClr>
                  </a:outerShdw>
                </a:effectLst>
              </a:rPr>
              <a:t> Composite Diagram</a:t>
            </a:r>
            <a:endParaRPr lang="en-US" sz="5400" b="0" cap="none" spc="0" dirty="0">
              <a:ln w="0">
                <a:solidFill>
                  <a:schemeClr val="tx1"/>
                </a:solidFill>
              </a:ln>
              <a:solidFill>
                <a:schemeClr val="bg1"/>
              </a:solidFill>
              <a:effectLst>
                <a:outerShdw blurRad="38100" dist="19050" dir="2700000" algn="tl" rotWithShape="0">
                  <a:schemeClr val="dk1">
                    <a:alpha val="40000"/>
                  </a:schemeClr>
                </a:outerShdw>
              </a:effectLst>
            </a:endParaRPr>
          </a:p>
        </p:txBody>
      </p:sp>
      <p:pic>
        <p:nvPicPr>
          <p:cNvPr id="5"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7500" y="1503908"/>
            <a:ext cx="7286813" cy="5080297"/>
          </a:xfrm>
        </p:spPr>
      </p:pic>
    </p:spTree>
    <p:extLst>
      <p:ext uri="{BB962C8B-B14F-4D97-AF65-F5344CB8AC3E}">
        <p14:creationId xmlns:p14="http://schemas.microsoft.com/office/powerpoint/2010/main" val="4115293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duotone>
              <a:schemeClr val="bg2">
                <a:shade val="45000"/>
                <a:satMod val="135000"/>
              </a:schemeClr>
              <a:prstClr val="white"/>
            </a:duotone>
          </a:blip>
          <a:stretch>
            <a:fillRect/>
          </a:stretch>
        </p:blipFill>
        <p:spPr>
          <a:xfrm>
            <a:off x="3614543" y="1963487"/>
            <a:ext cx="5092729" cy="5092729"/>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392710" y="580578"/>
            <a:ext cx="6880410" cy="923330"/>
          </a:xfrm>
          <a:prstGeom prst="rect">
            <a:avLst/>
          </a:prstGeom>
          <a:noFill/>
        </p:spPr>
        <p:txBody>
          <a:bodyPr wrap="none" lIns="91440" tIns="45720" rIns="91440" bIns="45720">
            <a:spAutoFit/>
          </a:bodyPr>
          <a:lstStyle/>
          <a:p>
            <a:pPr algn="ctr"/>
            <a:r>
              <a:rPr lang="en-US" sz="5400" dirty="0">
                <a:ln w="0">
                  <a:solidFill>
                    <a:schemeClr val="tx1"/>
                  </a:solidFill>
                </a:ln>
                <a:solidFill>
                  <a:schemeClr val="bg1"/>
                </a:solidFill>
                <a:effectLst>
                  <a:outerShdw blurRad="38100" dist="19050" dir="2700000" algn="tl" rotWithShape="0">
                    <a:schemeClr val="dk1">
                      <a:alpha val="40000"/>
                    </a:schemeClr>
                  </a:outerShdw>
                </a:effectLst>
              </a:rPr>
              <a:t> Data Flow Diagram</a:t>
            </a:r>
            <a:endParaRPr lang="en-US" sz="5400" b="0" cap="none" spc="0" dirty="0">
              <a:ln w="0">
                <a:solidFill>
                  <a:schemeClr val="tx1"/>
                </a:solidFill>
              </a:ln>
              <a:solidFill>
                <a:schemeClr val="bg1"/>
              </a:solidFill>
              <a:effectLst>
                <a:outerShdw blurRad="38100" dist="19050" dir="2700000" algn="tl" rotWithShape="0">
                  <a:schemeClr val="dk1">
                    <a:alpha val="40000"/>
                  </a:schemeClr>
                </a:outerShdw>
              </a:effectLs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5371" y="1503908"/>
            <a:ext cx="8631072" cy="51836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39531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duotone>
              <a:schemeClr val="bg2">
                <a:shade val="45000"/>
                <a:satMod val="135000"/>
              </a:schemeClr>
              <a:prstClr val="white"/>
            </a:duotone>
          </a:blip>
          <a:stretch>
            <a:fillRect/>
          </a:stretch>
        </p:blipFill>
        <p:spPr>
          <a:xfrm>
            <a:off x="3614543" y="1963487"/>
            <a:ext cx="5092729" cy="5092729"/>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431871" y="580578"/>
            <a:ext cx="7648249" cy="923330"/>
          </a:xfrm>
          <a:prstGeom prst="rect">
            <a:avLst/>
          </a:prstGeom>
          <a:noFill/>
        </p:spPr>
        <p:txBody>
          <a:bodyPr wrap="none" lIns="91440" tIns="45720" rIns="91440" bIns="45720">
            <a:spAutoFit/>
          </a:bodyPr>
          <a:lstStyle/>
          <a:p>
            <a:pPr algn="ctr"/>
            <a:r>
              <a:rPr lang="en-US" sz="5400" dirty="0">
                <a:ln w="0">
                  <a:solidFill>
                    <a:schemeClr val="tx1"/>
                  </a:solidFill>
                </a:ln>
                <a:solidFill>
                  <a:schemeClr val="bg1"/>
                </a:solidFill>
                <a:effectLst>
                  <a:outerShdw blurRad="38100" dist="19050" dir="2700000" algn="tl" rotWithShape="0">
                    <a:schemeClr val="dk1">
                      <a:alpha val="40000"/>
                    </a:schemeClr>
                  </a:outerShdw>
                </a:effectLst>
              </a:rPr>
              <a:t> Deployment Diagram</a:t>
            </a:r>
            <a:endParaRPr lang="en-US" sz="5400" b="0" cap="none" spc="0" dirty="0">
              <a:ln w="0">
                <a:solidFill>
                  <a:schemeClr val="tx1"/>
                </a:solidFill>
              </a:ln>
              <a:solidFill>
                <a:schemeClr val="bg1"/>
              </a:solidFill>
              <a:effectLst>
                <a:outerShdw blurRad="38100" dist="19050" dir="2700000" algn="tl" rotWithShape="0">
                  <a:schemeClr val="dk1">
                    <a:alpha val="40000"/>
                  </a:schemeClr>
                </a:outerShdw>
              </a:effectLs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8543" y="1503908"/>
            <a:ext cx="8458200" cy="49890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09974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duotone>
              <a:schemeClr val="bg2">
                <a:shade val="45000"/>
                <a:satMod val="135000"/>
              </a:schemeClr>
              <a:prstClr val="white"/>
            </a:duotone>
          </a:blip>
          <a:stretch>
            <a:fillRect/>
          </a:stretch>
        </p:blipFill>
        <p:spPr>
          <a:xfrm>
            <a:off x="3614543" y="1963487"/>
            <a:ext cx="5092729" cy="5092729"/>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337072" y="580578"/>
            <a:ext cx="10512814" cy="923330"/>
          </a:xfrm>
          <a:prstGeom prst="rect">
            <a:avLst/>
          </a:prstGeom>
          <a:noFill/>
        </p:spPr>
        <p:txBody>
          <a:bodyPr wrap="none" lIns="91440" tIns="45720" rIns="91440" bIns="45720">
            <a:spAutoFit/>
          </a:bodyPr>
          <a:lstStyle/>
          <a:p>
            <a:pPr algn="ctr"/>
            <a:r>
              <a:rPr lang="en-US" sz="5400" dirty="0">
                <a:ln w="0">
                  <a:solidFill>
                    <a:schemeClr val="tx1"/>
                  </a:solidFill>
                </a:ln>
                <a:solidFill>
                  <a:schemeClr val="bg1"/>
                </a:solidFill>
                <a:effectLst>
                  <a:outerShdw blurRad="38100" dist="19050" dir="2700000" algn="tl" rotWithShape="0">
                    <a:schemeClr val="dk1">
                      <a:alpha val="40000"/>
                    </a:schemeClr>
                  </a:outerShdw>
                </a:effectLst>
              </a:rPr>
              <a:t> Interaction Overview Diagram</a:t>
            </a:r>
            <a:endParaRPr lang="en-US" sz="5400" b="0" cap="none" spc="0" dirty="0">
              <a:ln w="0">
                <a:solidFill>
                  <a:schemeClr val="tx1"/>
                </a:solidFill>
              </a:ln>
              <a:solidFill>
                <a:schemeClr val="bg1"/>
              </a:solidFill>
              <a:effectLst>
                <a:outerShdw blurRad="38100" dist="19050" dir="2700000" algn="tl" rotWithShape="0">
                  <a:schemeClr val="dk1">
                    <a:alpha val="40000"/>
                  </a:schemeClr>
                </a:outerShdw>
              </a:effectLs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8138" y="1503908"/>
            <a:ext cx="7665537" cy="53399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02425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duotone>
              <a:schemeClr val="bg2">
                <a:shade val="45000"/>
                <a:satMod val="135000"/>
              </a:schemeClr>
              <a:prstClr val="white"/>
            </a:duotone>
          </a:blip>
          <a:stretch>
            <a:fillRect/>
          </a:stretch>
        </p:blipFill>
        <p:spPr>
          <a:xfrm>
            <a:off x="3614543" y="1963487"/>
            <a:ext cx="5092729" cy="5092729"/>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a:xfrm>
            <a:off x="539823" y="602766"/>
            <a:ext cx="6149440" cy="923330"/>
          </a:xfrm>
          <a:prstGeom prst="rect">
            <a:avLst/>
          </a:prstGeom>
          <a:noFill/>
        </p:spPr>
        <p:txBody>
          <a:bodyPr wrap="none" lIns="91440" tIns="45720" rIns="91440" bIns="45720">
            <a:spAutoFit/>
          </a:bodyPr>
          <a:lstStyle/>
          <a:p>
            <a:pPr algn="ctr"/>
            <a:r>
              <a:rPr lang="en-US" sz="5400" b="0" cap="none" spc="0" dirty="0">
                <a:ln w="0">
                  <a:solidFill>
                    <a:schemeClr val="tx1"/>
                  </a:solidFill>
                </a:ln>
                <a:solidFill>
                  <a:schemeClr val="bg1"/>
                </a:solidFill>
                <a:effectLst>
                  <a:outerShdw blurRad="38100" dist="19050" dir="2700000" algn="tl" rotWithShape="0">
                    <a:schemeClr val="dk1">
                      <a:alpha val="40000"/>
                    </a:schemeClr>
                  </a:outerShdw>
                </a:effectLst>
              </a:rPr>
              <a:t>Client Information</a:t>
            </a:r>
          </a:p>
        </p:txBody>
      </p:sp>
      <p:pic>
        <p:nvPicPr>
          <p:cNvPr id="2" name="Picture 1"/>
          <p:cNvPicPr>
            <a:picLocks noChangeAspect="1"/>
          </p:cNvPicPr>
          <p:nvPr/>
        </p:nvPicPr>
        <p:blipFill>
          <a:blip r:embed="rId3"/>
          <a:stretch>
            <a:fillRect/>
          </a:stretch>
        </p:blipFill>
        <p:spPr>
          <a:xfrm>
            <a:off x="1912443" y="1744791"/>
            <a:ext cx="8496928" cy="1273199"/>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2380396" y="3236686"/>
            <a:ext cx="7759891" cy="3139321"/>
          </a:xfrm>
          <a:prstGeom prst="rect">
            <a:avLst/>
          </a:prstGeom>
        </p:spPr>
        <p:txBody>
          <a:bodyPr wrap="square">
            <a:spAutoFit/>
          </a:bodyPr>
          <a:lstStyle/>
          <a:p>
            <a:r>
              <a:rPr lang="en-US" b="1" i="1" dirty="0"/>
              <a:t>Health Facility Detailed Information</a:t>
            </a:r>
            <a:endParaRPr lang="en-US" b="1" dirty="0"/>
          </a:p>
          <a:p>
            <a:r>
              <a:rPr lang="en-US" b="1" dirty="0"/>
              <a:t>ACCREDITATION NO:</a:t>
            </a:r>
            <a:r>
              <a:rPr lang="en-US" dirty="0"/>
              <a:t> H92007290 </a:t>
            </a:r>
            <a:br>
              <a:rPr lang="en-US" dirty="0"/>
            </a:br>
            <a:r>
              <a:rPr lang="en-US" b="1" dirty="0"/>
              <a:t>PMCC NO:</a:t>
            </a:r>
            <a:r>
              <a:rPr lang="en-US" dirty="0"/>
              <a:t> 313634 </a:t>
            </a:r>
            <a:br>
              <a:rPr lang="en-US" dirty="0"/>
            </a:br>
            <a:r>
              <a:rPr lang="en-US" b="1" dirty="0"/>
              <a:t>INSTITUTION NAME:</a:t>
            </a:r>
            <a:r>
              <a:rPr lang="en-US" dirty="0"/>
              <a:t> Cruz-</a:t>
            </a:r>
            <a:r>
              <a:rPr lang="en-US" dirty="0" err="1"/>
              <a:t>Rabe</a:t>
            </a:r>
            <a:r>
              <a:rPr lang="en-US" dirty="0"/>
              <a:t> Maternity and General Hospital </a:t>
            </a:r>
            <a:br>
              <a:rPr lang="en-US" dirty="0"/>
            </a:br>
            <a:r>
              <a:rPr lang="en-US" b="1" dirty="0"/>
              <a:t>ROAD NAME:</a:t>
            </a:r>
            <a:r>
              <a:rPr lang="en-US" dirty="0"/>
              <a:t> 37 Gen. Luna Street </a:t>
            </a:r>
            <a:br>
              <a:rPr lang="en-US" dirty="0"/>
            </a:br>
            <a:r>
              <a:rPr lang="en-US" b="1" dirty="0"/>
              <a:t>BARANGAY:</a:t>
            </a:r>
            <a:r>
              <a:rPr lang="en-US" dirty="0"/>
              <a:t> </a:t>
            </a:r>
            <a:r>
              <a:rPr lang="en-US" dirty="0" err="1"/>
              <a:t>Tuktukan</a:t>
            </a:r>
            <a:r>
              <a:rPr lang="en-US" dirty="0"/>
              <a:t> </a:t>
            </a:r>
            <a:br>
              <a:rPr lang="en-US" dirty="0"/>
            </a:br>
            <a:r>
              <a:rPr lang="en-US" b="1" dirty="0"/>
              <a:t>MUNICIPALITY:</a:t>
            </a:r>
            <a:r>
              <a:rPr lang="en-US" dirty="0"/>
              <a:t> </a:t>
            </a:r>
            <a:r>
              <a:rPr lang="en-US" dirty="0" err="1"/>
              <a:t>Taguig</a:t>
            </a:r>
            <a:r>
              <a:rPr lang="en-US" dirty="0"/>
              <a:t> City </a:t>
            </a:r>
            <a:br>
              <a:rPr lang="en-US" dirty="0"/>
            </a:br>
            <a:r>
              <a:rPr lang="en-US" b="1" dirty="0"/>
              <a:t>PROVINCE:</a:t>
            </a:r>
            <a:r>
              <a:rPr lang="en-US" dirty="0"/>
              <a:t> Metro Manila (SOUTH) </a:t>
            </a:r>
            <a:br>
              <a:rPr lang="en-US" dirty="0"/>
            </a:br>
            <a:r>
              <a:rPr lang="en-US" b="1" dirty="0"/>
              <a:t>REGION:</a:t>
            </a:r>
            <a:r>
              <a:rPr lang="en-US" dirty="0"/>
              <a:t> NCR (SOUTH) </a:t>
            </a:r>
            <a:br>
              <a:rPr lang="en-US" dirty="0"/>
            </a:br>
            <a:r>
              <a:rPr lang="en-US" b="1" dirty="0"/>
              <a:t>CATEGORY:</a:t>
            </a:r>
            <a:r>
              <a:rPr lang="en-US" dirty="0"/>
              <a:t> Level 2 </a:t>
            </a:r>
            <a:br>
              <a:rPr lang="en-US" dirty="0"/>
            </a:br>
            <a:r>
              <a:rPr lang="en-US" b="1" dirty="0"/>
              <a:t>CLASSIFICATION:</a:t>
            </a:r>
            <a:r>
              <a:rPr lang="en-US" dirty="0"/>
              <a:t> Private</a:t>
            </a:r>
          </a:p>
        </p:txBody>
      </p:sp>
    </p:spTree>
    <p:extLst>
      <p:ext uri="{BB962C8B-B14F-4D97-AF65-F5344CB8AC3E}">
        <p14:creationId xmlns:p14="http://schemas.microsoft.com/office/powerpoint/2010/main" val="955934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duotone>
              <a:schemeClr val="bg2">
                <a:shade val="45000"/>
                <a:satMod val="135000"/>
              </a:schemeClr>
              <a:prstClr val="white"/>
            </a:duotone>
          </a:blip>
          <a:stretch>
            <a:fillRect/>
          </a:stretch>
        </p:blipFill>
        <p:spPr>
          <a:xfrm>
            <a:off x="3614543" y="1963487"/>
            <a:ext cx="5092729" cy="5092729"/>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490609" y="574264"/>
            <a:ext cx="5838458" cy="923330"/>
          </a:xfrm>
          <a:prstGeom prst="rect">
            <a:avLst/>
          </a:prstGeom>
          <a:noFill/>
        </p:spPr>
        <p:txBody>
          <a:bodyPr wrap="none" lIns="91440" tIns="45720" rIns="91440" bIns="45720">
            <a:spAutoFit/>
          </a:bodyPr>
          <a:lstStyle/>
          <a:p>
            <a:pPr algn="ctr"/>
            <a:r>
              <a:rPr lang="en-US" sz="5400" dirty="0">
                <a:ln w="0">
                  <a:solidFill>
                    <a:schemeClr val="tx1"/>
                  </a:solidFill>
                </a:ln>
                <a:solidFill>
                  <a:schemeClr val="bg1"/>
                </a:solidFill>
                <a:effectLst>
                  <a:outerShdw blurRad="38100" dist="19050" dir="2700000" algn="tl" rotWithShape="0">
                    <a:schemeClr val="dk1">
                      <a:alpha val="40000"/>
                    </a:schemeClr>
                  </a:outerShdw>
                </a:effectLst>
              </a:rPr>
              <a:t> Object Diagram</a:t>
            </a:r>
            <a:endParaRPr lang="en-US" sz="5400" b="0" cap="none" spc="0" dirty="0">
              <a:ln w="0">
                <a:solidFill>
                  <a:schemeClr val="tx1"/>
                </a:solidFill>
              </a:ln>
              <a:solidFill>
                <a:schemeClr val="bg1"/>
              </a:solidFill>
              <a:effectLst>
                <a:outerShdw blurRad="38100" dist="19050" dir="2700000" algn="tl" rotWithShape="0">
                  <a:schemeClr val="dk1">
                    <a:alpha val="40000"/>
                  </a:schemeClr>
                </a:outerShdw>
              </a:effectLst>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3486" y="1720909"/>
            <a:ext cx="9296400" cy="220883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2707" y="4354934"/>
            <a:ext cx="9296400" cy="1773724"/>
          </a:xfrm>
          <a:prstGeom prst="rect">
            <a:avLst/>
          </a:prstGeom>
        </p:spPr>
      </p:pic>
    </p:spTree>
    <p:extLst>
      <p:ext uri="{BB962C8B-B14F-4D97-AF65-F5344CB8AC3E}">
        <p14:creationId xmlns:p14="http://schemas.microsoft.com/office/powerpoint/2010/main" val="3973773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duotone>
              <a:schemeClr val="bg2">
                <a:shade val="45000"/>
                <a:satMod val="135000"/>
              </a:schemeClr>
              <a:prstClr val="white"/>
            </a:duotone>
          </a:blip>
          <a:stretch>
            <a:fillRect/>
          </a:stretch>
        </p:blipFill>
        <p:spPr>
          <a:xfrm>
            <a:off x="3614543" y="1963487"/>
            <a:ext cx="5092729" cy="5092729"/>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717433" y="560616"/>
            <a:ext cx="6367449" cy="923330"/>
          </a:xfrm>
          <a:prstGeom prst="rect">
            <a:avLst/>
          </a:prstGeom>
          <a:noFill/>
        </p:spPr>
        <p:txBody>
          <a:bodyPr wrap="none" lIns="91440" tIns="45720" rIns="91440" bIns="45720">
            <a:spAutoFit/>
          </a:bodyPr>
          <a:lstStyle/>
          <a:p>
            <a:pPr algn="ctr"/>
            <a:r>
              <a:rPr lang="en-US" sz="5400" dirty="0">
                <a:ln w="0">
                  <a:solidFill>
                    <a:schemeClr val="tx1"/>
                  </a:solidFill>
                </a:ln>
                <a:solidFill>
                  <a:schemeClr val="bg1"/>
                </a:solidFill>
                <a:effectLst>
                  <a:outerShdw blurRad="38100" dist="19050" dir="2700000" algn="tl" rotWithShape="0">
                    <a:schemeClr val="dk1">
                      <a:alpha val="40000"/>
                    </a:schemeClr>
                  </a:outerShdw>
                </a:effectLst>
              </a:rPr>
              <a:t>Package Diagram</a:t>
            </a:r>
            <a:endParaRPr lang="en-US" sz="5400" b="0" cap="none" spc="0" dirty="0">
              <a:ln w="0">
                <a:solidFill>
                  <a:schemeClr val="tx1"/>
                </a:solidFill>
              </a:ln>
              <a:solidFill>
                <a:schemeClr val="bg1"/>
              </a:solidFill>
              <a:effectLst>
                <a:outerShdw blurRad="38100" dist="19050" dir="2700000" algn="tl" rotWithShape="0">
                  <a:schemeClr val="dk1">
                    <a:alpha val="40000"/>
                  </a:schemeClr>
                </a:outerShdw>
              </a:effectLst>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7135" y="1483946"/>
            <a:ext cx="6647543" cy="5421024"/>
          </a:xfrm>
          <a:prstGeom prst="rect">
            <a:avLst/>
          </a:prstGeom>
        </p:spPr>
      </p:pic>
    </p:spTree>
    <p:extLst>
      <p:ext uri="{BB962C8B-B14F-4D97-AF65-F5344CB8AC3E}">
        <p14:creationId xmlns:p14="http://schemas.microsoft.com/office/powerpoint/2010/main" val="947162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duotone>
              <a:schemeClr val="bg2">
                <a:shade val="45000"/>
                <a:satMod val="135000"/>
              </a:schemeClr>
              <a:prstClr val="white"/>
            </a:duotone>
          </a:blip>
          <a:stretch>
            <a:fillRect/>
          </a:stretch>
        </p:blipFill>
        <p:spPr>
          <a:xfrm>
            <a:off x="3614543" y="1963487"/>
            <a:ext cx="5092729" cy="5092729"/>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461401" y="645246"/>
            <a:ext cx="8408071" cy="923330"/>
          </a:xfrm>
          <a:prstGeom prst="rect">
            <a:avLst/>
          </a:prstGeom>
          <a:noFill/>
        </p:spPr>
        <p:txBody>
          <a:bodyPr wrap="none" lIns="91440" tIns="45720" rIns="91440" bIns="45720">
            <a:spAutoFit/>
          </a:bodyPr>
          <a:lstStyle/>
          <a:p>
            <a:pPr algn="ctr"/>
            <a:r>
              <a:rPr lang="en-US" sz="5400" dirty="0">
                <a:ln w="0">
                  <a:solidFill>
                    <a:schemeClr val="tx1"/>
                  </a:solidFill>
                </a:ln>
                <a:solidFill>
                  <a:schemeClr val="bg1"/>
                </a:solidFill>
                <a:effectLst>
                  <a:outerShdw blurRad="38100" dist="19050" dir="2700000" algn="tl" rotWithShape="0">
                    <a:schemeClr val="dk1">
                      <a:alpha val="40000"/>
                    </a:schemeClr>
                  </a:outerShdw>
                </a:effectLst>
              </a:rPr>
              <a:t> State Machine Diagram</a:t>
            </a:r>
            <a:endParaRPr lang="en-US" sz="5400" b="0" cap="none" spc="0" dirty="0">
              <a:ln w="0">
                <a:solidFill>
                  <a:schemeClr val="tx1"/>
                </a:solidFill>
              </a:ln>
              <a:solidFill>
                <a:schemeClr val="bg1"/>
              </a:solidFill>
              <a:effectLst>
                <a:outerShdw blurRad="38100" dist="19050" dir="2700000" algn="tl" rotWithShape="0">
                  <a:schemeClr val="dk1">
                    <a:alpha val="40000"/>
                  </a:schemeClr>
                </a:outerShdw>
              </a:effectLs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2136" y="1700213"/>
            <a:ext cx="7841750" cy="296557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6801" y="4665790"/>
            <a:ext cx="9144000" cy="1817382"/>
          </a:xfrm>
          <a:prstGeom prst="rect">
            <a:avLst/>
          </a:prstGeom>
        </p:spPr>
      </p:pic>
    </p:spTree>
    <p:extLst>
      <p:ext uri="{BB962C8B-B14F-4D97-AF65-F5344CB8AC3E}">
        <p14:creationId xmlns:p14="http://schemas.microsoft.com/office/powerpoint/2010/main" val="881126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duotone>
              <a:schemeClr val="bg2">
                <a:shade val="45000"/>
                <a:satMod val="135000"/>
              </a:schemeClr>
              <a:prstClr val="white"/>
            </a:duotone>
          </a:blip>
          <a:stretch>
            <a:fillRect/>
          </a:stretch>
        </p:blipFill>
        <p:spPr>
          <a:xfrm>
            <a:off x="3614543" y="1963487"/>
            <a:ext cx="5092729" cy="5092729"/>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706215" y="574264"/>
            <a:ext cx="5407249" cy="923330"/>
          </a:xfrm>
          <a:prstGeom prst="rect">
            <a:avLst/>
          </a:prstGeom>
          <a:noFill/>
        </p:spPr>
        <p:txBody>
          <a:bodyPr wrap="none" lIns="91440" tIns="45720" rIns="91440" bIns="45720">
            <a:spAutoFit/>
          </a:bodyPr>
          <a:lstStyle/>
          <a:p>
            <a:pPr algn="ctr"/>
            <a:r>
              <a:rPr lang="en-US" sz="5400" dirty="0">
                <a:ln w="0">
                  <a:solidFill>
                    <a:schemeClr val="tx1"/>
                  </a:solidFill>
                </a:ln>
                <a:solidFill>
                  <a:schemeClr val="bg1"/>
                </a:solidFill>
                <a:effectLst>
                  <a:outerShdw blurRad="38100" dist="19050" dir="2700000" algn="tl" rotWithShape="0">
                    <a:schemeClr val="dk1">
                      <a:alpha val="40000"/>
                    </a:schemeClr>
                  </a:outerShdw>
                </a:effectLst>
              </a:rPr>
              <a:t>Timing Diagram</a:t>
            </a:r>
            <a:endParaRPr lang="en-US" sz="5400" b="0" cap="none" spc="0" dirty="0">
              <a:ln w="0">
                <a:solidFill>
                  <a:schemeClr val="tx1"/>
                </a:solidFill>
              </a:ln>
              <a:solidFill>
                <a:schemeClr val="bg1"/>
              </a:solidFill>
              <a:effectLst>
                <a:outerShdw blurRad="38100" dist="19050" dir="2700000" algn="tl" rotWithShape="0">
                  <a:schemeClr val="dk1">
                    <a:alpha val="40000"/>
                  </a:schemeClr>
                </a:outerShdw>
              </a:effectLs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0325" y="1333820"/>
            <a:ext cx="8301164" cy="268763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7588" y="3951313"/>
            <a:ext cx="4846638" cy="2598784"/>
          </a:xfrm>
          <a:prstGeom prst="rect">
            <a:avLst/>
          </a:prstGeom>
        </p:spPr>
      </p:pic>
    </p:spTree>
    <p:extLst>
      <p:ext uri="{BB962C8B-B14F-4D97-AF65-F5344CB8AC3E}">
        <p14:creationId xmlns:p14="http://schemas.microsoft.com/office/powerpoint/2010/main" val="207309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duotone>
              <a:schemeClr val="bg2">
                <a:shade val="45000"/>
                <a:satMod val="135000"/>
              </a:schemeClr>
              <a:prstClr val="white"/>
            </a:duotone>
          </a:blip>
          <a:stretch>
            <a:fillRect/>
          </a:stretch>
        </p:blipFill>
        <p:spPr>
          <a:xfrm>
            <a:off x="3614543" y="1963487"/>
            <a:ext cx="5092729" cy="5092729"/>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568155" y="587911"/>
            <a:ext cx="6420348" cy="923330"/>
          </a:xfrm>
          <a:prstGeom prst="rect">
            <a:avLst/>
          </a:prstGeom>
          <a:noFill/>
        </p:spPr>
        <p:txBody>
          <a:bodyPr wrap="none" lIns="91440" tIns="45720" rIns="91440" bIns="45720">
            <a:spAutoFit/>
          </a:bodyPr>
          <a:lstStyle/>
          <a:p>
            <a:pPr algn="ctr"/>
            <a:r>
              <a:rPr lang="en-US" sz="5400" dirty="0">
                <a:ln w="0">
                  <a:solidFill>
                    <a:schemeClr val="tx1"/>
                  </a:solidFill>
                </a:ln>
                <a:solidFill>
                  <a:schemeClr val="bg1"/>
                </a:solidFill>
                <a:effectLst>
                  <a:outerShdw blurRad="38100" dist="19050" dir="2700000" algn="tl" rotWithShape="0">
                    <a:schemeClr val="dk1">
                      <a:alpha val="40000"/>
                    </a:schemeClr>
                  </a:outerShdw>
                </a:effectLst>
              </a:rPr>
              <a:t>Use Case Diagram</a:t>
            </a:r>
            <a:endParaRPr lang="en-US" sz="5400" b="0" cap="none" spc="0" dirty="0">
              <a:ln w="0">
                <a:solidFill>
                  <a:schemeClr val="tx1"/>
                </a:solidFill>
              </a:ln>
              <a:solidFill>
                <a:schemeClr val="bg1"/>
              </a:solidFill>
              <a:effectLst>
                <a:outerShdw blurRad="38100" dist="19050" dir="2700000" algn="tl" rotWithShape="0">
                  <a:schemeClr val="dk1">
                    <a:alpha val="40000"/>
                  </a:schemeClr>
                </a:outerShdw>
              </a:effectLs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5229" y="1511241"/>
            <a:ext cx="5083629" cy="5083629"/>
          </a:xfrm>
          <a:prstGeom prst="rect">
            <a:avLst/>
          </a:prstGeom>
        </p:spPr>
      </p:pic>
    </p:spTree>
    <p:extLst>
      <p:ext uri="{BB962C8B-B14F-4D97-AF65-F5344CB8AC3E}">
        <p14:creationId xmlns:p14="http://schemas.microsoft.com/office/powerpoint/2010/main" val="159434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duotone>
              <a:schemeClr val="bg2">
                <a:shade val="45000"/>
                <a:satMod val="135000"/>
              </a:schemeClr>
              <a:prstClr val="white"/>
            </a:duotone>
          </a:blip>
          <a:stretch>
            <a:fillRect/>
          </a:stretch>
        </p:blipFill>
        <p:spPr>
          <a:xfrm>
            <a:off x="3614543" y="1963487"/>
            <a:ext cx="5092729" cy="5092729"/>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a:xfrm>
            <a:off x="1576259" y="2479705"/>
            <a:ext cx="9169295" cy="3477875"/>
          </a:xfrm>
          <a:prstGeom prst="rect">
            <a:avLst/>
          </a:prstGeom>
        </p:spPr>
        <p:txBody>
          <a:bodyPr wrap="square">
            <a:spAutoFit/>
          </a:bodyPr>
          <a:lstStyle/>
          <a:p>
            <a:pPr algn="just"/>
            <a:r>
              <a:rPr lang="en-PH" sz="2000" dirty="0"/>
              <a:t>	</a:t>
            </a:r>
            <a:r>
              <a:rPr lang="en-US" sz="2000" dirty="0"/>
              <a:t>In order to ensure </a:t>
            </a:r>
            <a:r>
              <a:rPr lang="en-US" sz="2000" b="1" dirty="0"/>
              <a:t>patient's safety</a:t>
            </a:r>
            <a:r>
              <a:rPr lang="en-US" sz="2000" dirty="0"/>
              <a:t>, </a:t>
            </a:r>
            <a:r>
              <a:rPr lang="en-US" sz="2000" b="1" dirty="0"/>
              <a:t>cost effective processes </a:t>
            </a:r>
            <a:r>
              <a:rPr lang="en-US" sz="2000" dirty="0"/>
              <a:t>and </a:t>
            </a:r>
            <a:r>
              <a:rPr lang="en-US" sz="2000" b="1" dirty="0"/>
              <a:t>well managed admission</a:t>
            </a:r>
            <a:r>
              <a:rPr lang="en-US" sz="2000" dirty="0"/>
              <a:t> on managing </a:t>
            </a:r>
            <a:r>
              <a:rPr lang="en-US" sz="2000" b="1" dirty="0"/>
              <a:t>medical services</a:t>
            </a:r>
            <a:r>
              <a:rPr lang="en-US" sz="2000" dirty="0"/>
              <a:t>, through preventing </a:t>
            </a:r>
            <a:r>
              <a:rPr lang="en-US" sz="2000" b="1" dirty="0"/>
              <a:t>clinical errors </a:t>
            </a:r>
            <a:r>
              <a:rPr lang="en-US" sz="2000" dirty="0"/>
              <a:t>and the </a:t>
            </a:r>
            <a:r>
              <a:rPr lang="en-US" sz="2000" b="1" dirty="0"/>
              <a:t>use of resources efficiently</a:t>
            </a:r>
            <a:r>
              <a:rPr lang="en-US" sz="2000" dirty="0"/>
              <a:t>. Therefore, business process should have a sufficient tool which is an automation of “</a:t>
            </a:r>
            <a:r>
              <a:rPr lang="en-US" sz="2000" b="1" dirty="0"/>
              <a:t>Pharmacy System</a:t>
            </a:r>
            <a:r>
              <a:rPr lang="en-US" sz="2000" dirty="0"/>
              <a:t>.” Transactions that are processed in different factors including; </a:t>
            </a:r>
            <a:r>
              <a:rPr lang="en-US" sz="2000" b="1" dirty="0"/>
              <a:t>IN</a:t>
            </a:r>
            <a:r>
              <a:rPr lang="en-US" sz="2000" dirty="0"/>
              <a:t> and </a:t>
            </a:r>
            <a:r>
              <a:rPr lang="en-US" sz="2000" b="1" dirty="0"/>
              <a:t>OUT</a:t>
            </a:r>
            <a:r>
              <a:rPr lang="en-US" sz="2000" dirty="0"/>
              <a:t> patient order entry, </a:t>
            </a:r>
            <a:r>
              <a:rPr lang="en-US" sz="2000" b="1" dirty="0"/>
              <a:t>dispensing orders</a:t>
            </a:r>
            <a:r>
              <a:rPr lang="en-US" sz="2000" dirty="0"/>
              <a:t>, </a:t>
            </a:r>
            <a:r>
              <a:rPr lang="en-US" sz="2000" b="1" dirty="0"/>
              <a:t>stocks inventory</a:t>
            </a:r>
            <a:r>
              <a:rPr lang="en-US" sz="2000" dirty="0"/>
              <a:t> and </a:t>
            </a:r>
            <a:r>
              <a:rPr lang="en-US" sz="2000" b="1" dirty="0"/>
              <a:t>purchasing management </a:t>
            </a:r>
            <a:r>
              <a:rPr lang="en-US" sz="2000" dirty="0"/>
              <a:t>will stand-alone by providing innovative way of service. The client </a:t>
            </a:r>
            <a:r>
              <a:rPr lang="en-US" sz="2000" b="1" dirty="0"/>
              <a:t>Cruz-</a:t>
            </a:r>
            <a:r>
              <a:rPr lang="en-US" sz="2000" b="1" dirty="0" err="1"/>
              <a:t>Rabe</a:t>
            </a:r>
            <a:r>
              <a:rPr lang="en-US" sz="2000" b="1" dirty="0"/>
              <a:t> Maternity General Hospital</a:t>
            </a:r>
            <a:r>
              <a:rPr lang="en-US" sz="2000" dirty="0"/>
              <a:t> will apply the latest technology enabling complete control to improve medical management and to bring satisfaction to their clients in terms of professional service.</a:t>
            </a:r>
            <a:endParaRPr lang="en-PH" sz="2000" i="1" dirty="0"/>
          </a:p>
        </p:txBody>
      </p:sp>
      <p:sp>
        <p:nvSpPr>
          <p:cNvPr id="4" name="Rectangle 3"/>
          <p:cNvSpPr/>
          <p:nvPr/>
        </p:nvSpPr>
        <p:spPr>
          <a:xfrm>
            <a:off x="670740" y="638760"/>
            <a:ext cx="4249881" cy="923330"/>
          </a:xfrm>
          <a:prstGeom prst="rect">
            <a:avLst/>
          </a:prstGeom>
          <a:noFill/>
        </p:spPr>
        <p:txBody>
          <a:bodyPr wrap="none" lIns="91440" tIns="45720" rIns="91440" bIns="45720">
            <a:spAutoFit/>
          </a:bodyPr>
          <a:lstStyle/>
          <a:p>
            <a:pPr algn="ctr"/>
            <a:r>
              <a:rPr lang="en-US" sz="5400" b="0" cap="none" spc="0" dirty="0">
                <a:ln w="0">
                  <a:solidFill>
                    <a:schemeClr val="tx1"/>
                  </a:solidFill>
                </a:ln>
                <a:solidFill>
                  <a:schemeClr val="bg1"/>
                </a:solidFill>
                <a:effectLst>
                  <a:outerShdw blurRad="38100" dist="19050" dir="2700000" algn="tl" rotWithShape="0">
                    <a:schemeClr val="dk1">
                      <a:alpha val="40000"/>
                    </a:schemeClr>
                  </a:outerShdw>
                </a:effectLst>
              </a:rPr>
              <a:t>Introduction</a:t>
            </a:r>
          </a:p>
        </p:txBody>
      </p:sp>
    </p:spTree>
    <p:extLst>
      <p:ext uri="{BB962C8B-B14F-4D97-AF65-F5344CB8AC3E}">
        <p14:creationId xmlns:p14="http://schemas.microsoft.com/office/powerpoint/2010/main" val="82146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duotone>
              <a:schemeClr val="bg2">
                <a:shade val="45000"/>
                <a:satMod val="135000"/>
              </a:schemeClr>
              <a:prstClr val="white"/>
            </a:duotone>
          </a:blip>
          <a:stretch>
            <a:fillRect/>
          </a:stretch>
        </p:blipFill>
        <p:spPr>
          <a:xfrm>
            <a:off x="3614543" y="1963487"/>
            <a:ext cx="5092729" cy="5092729"/>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584246" y="652408"/>
            <a:ext cx="6470041" cy="923330"/>
          </a:xfrm>
          <a:prstGeom prst="rect">
            <a:avLst/>
          </a:prstGeom>
          <a:noFill/>
        </p:spPr>
        <p:txBody>
          <a:bodyPr wrap="none" lIns="91440" tIns="45720" rIns="91440" bIns="45720">
            <a:spAutoFit/>
          </a:bodyPr>
          <a:lstStyle/>
          <a:p>
            <a:pPr algn="ctr"/>
            <a:r>
              <a:rPr lang="en-US" sz="5400" dirty="0">
                <a:ln w="0">
                  <a:solidFill>
                    <a:schemeClr val="tx1"/>
                  </a:solidFill>
                </a:ln>
                <a:solidFill>
                  <a:schemeClr val="bg1"/>
                </a:solidFill>
                <a:effectLst>
                  <a:outerShdw blurRad="38100" dist="19050" dir="2700000" algn="tl" rotWithShape="0">
                    <a:schemeClr val="dk1">
                      <a:alpha val="40000"/>
                    </a:schemeClr>
                  </a:outerShdw>
                </a:effectLst>
              </a:rPr>
              <a:t>Project Description</a:t>
            </a:r>
            <a:endParaRPr lang="en-US" sz="5400" b="0" cap="none" spc="0" dirty="0">
              <a:ln w="0">
                <a:solidFill>
                  <a:schemeClr val="tx1"/>
                </a:solidFill>
              </a:ln>
              <a:solidFill>
                <a:schemeClr val="bg1"/>
              </a:solidFill>
              <a:effectLst>
                <a:outerShdw blurRad="38100" dist="19050" dir="2700000" algn="tl" rotWithShape="0">
                  <a:schemeClr val="dk1">
                    <a:alpha val="40000"/>
                  </a:schemeClr>
                </a:outerShdw>
              </a:effectLst>
            </a:endParaRPr>
          </a:p>
        </p:txBody>
      </p:sp>
      <p:sp>
        <p:nvSpPr>
          <p:cNvPr id="2" name="Rectangle 1"/>
          <p:cNvSpPr/>
          <p:nvPr/>
        </p:nvSpPr>
        <p:spPr>
          <a:xfrm>
            <a:off x="3112907" y="2955579"/>
            <a:ext cx="6096000" cy="3108543"/>
          </a:xfrm>
          <a:prstGeom prst="rect">
            <a:avLst/>
          </a:prstGeom>
        </p:spPr>
        <p:txBody>
          <a:bodyPr>
            <a:spAutoFit/>
          </a:bodyPr>
          <a:lstStyle/>
          <a:p>
            <a:pPr algn="ctr"/>
            <a:r>
              <a:rPr lang="en-US" sz="2800" dirty="0"/>
              <a:t>The project is described as with a scope of a “</a:t>
            </a:r>
            <a:r>
              <a:rPr lang="en-US" sz="2800" b="1" dirty="0"/>
              <a:t>Pharmacy within a hospital case, wherein there will only be IN and OUT patients for pharmacy request entry and a cashier for validation of release of purchased items.</a:t>
            </a:r>
            <a:r>
              <a:rPr lang="en-US" sz="2800" dirty="0"/>
              <a:t>” </a:t>
            </a:r>
            <a:endParaRPr lang="en-PH" sz="2800" dirty="0"/>
          </a:p>
        </p:txBody>
      </p:sp>
    </p:spTree>
    <p:extLst>
      <p:ext uri="{BB962C8B-B14F-4D97-AF65-F5344CB8AC3E}">
        <p14:creationId xmlns:p14="http://schemas.microsoft.com/office/powerpoint/2010/main" val="2557106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duotone>
              <a:schemeClr val="bg2">
                <a:shade val="45000"/>
                <a:satMod val="135000"/>
              </a:schemeClr>
              <a:prstClr val="white"/>
            </a:duotone>
          </a:blip>
          <a:stretch>
            <a:fillRect/>
          </a:stretch>
        </p:blipFill>
        <p:spPr>
          <a:xfrm>
            <a:off x="3614543" y="1963487"/>
            <a:ext cx="5092729" cy="5092729"/>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a:xfrm>
            <a:off x="1388631" y="2397818"/>
            <a:ext cx="9544551" cy="3970318"/>
          </a:xfrm>
          <a:prstGeom prst="rect">
            <a:avLst/>
          </a:prstGeom>
        </p:spPr>
        <p:txBody>
          <a:bodyPr wrap="square">
            <a:spAutoFit/>
          </a:bodyPr>
          <a:lstStyle/>
          <a:p>
            <a:pPr algn="just"/>
            <a:r>
              <a:rPr lang="en-US" dirty="0"/>
              <a:t>	Based on the client’s needs, a Pharmacy System will make a huge difference in its line of work. There is sufficient amount of tools to help them do business processes but they are not enough to make it efficient. All transactions being done are in manual type of processing. Because of this, the developers decided to pick an area to develop wherein that factor does a critical role; the pharmacy. The pharmacy of Cruz-</a:t>
            </a:r>
            <a:r>
              <a:rPr lang="en-US" dirty="0" err="1"/>
              <a:t>Rabe</a:t>
            </a:r>
            <a:r>
              <a:rPr lang="en-US" dirty="0"/>
              <a:t> hospital has only two pharmacists, including the developers’ contact, Mrs. Carmelita </a:t>
            </a:r>
            <a:r>
              <a:rPr lang="en-US" dirty="0" err="1"/>
              <a:t>Buenaflor</a:t>
            </a:r>
            <a:r>
              <a:rPr lang="en-US" dirty="0"/>
              <a:t>. Mainly, her concern is the manual way of processing the prescription orders of the patients. Since most likely, a pharmacy request slip needs to be transacted before allowing the patients to leave thus, having another aspect of system because most of the time, the order has already medicines required to be bought before the release. This is where the inventory side comes in. The Pharmacy Request System that will be made can cover all these factors in one place, a big business opportunity which must be done to ensure the efficiency of work especially with limited number of employees.</a:t>
            </a:r>
            <a:endParaRPr lang="en-PH" sz="2000" i="1" dirty="0"/>
          </a:p>
        </p:txBody>
      </p:sp>
      <p:sp>
        <p:nvSpPr>
          <p:cNvPr id="4" name="Rectangle 3"/>
          <p:cNvSpPr/>
          <p:nvPr/>
        </p:nvSpPr>
        <p:spPr>
          <a:xfrm>
            <a:off x="652151" y="652407"/>
            <a:ext cx="7043916" cy="923330"/>
          </a:xfrm>
          <a:prstGeom prst="rect">
            <a:avLst/>
          </a:prstGeom>
          <a:noFill/>
        </p:spPr>
        <p:txBody>
          <a:bodyPr wrap="none" lIns="91440" tIns="45720" rIns="91440" bIns="45720">
            <a:spAutoFit/>
          </a:bodyPr>
          <a:lstStyle/>
          <a:p>
            <a:pPr algn="ctr"/>
            <a:r>
              <a:rPr lang="en-US" sz="5400" dirty="0">
                <a:ln w="0">
                  <a:solidFill>
                    <a:schemeClr val="tx1"/>
                  </a:solidFill>
                </a:ln>
                <a:solidFill>
                  <a:schemeClr val="bg1"/>
                </a:solidFill>
                <a:effectLst>
                  <a:outerShdw blurRad="38100" dist="19050" dir="2700000" algn="tl" rotWithShape="0">
                    <a:schemeClr val="dk1">
                      <a:alpha val="40000"/>
                    </a:schemeClr>
                  </a:outerShdw>
                </a:effectLst>
              </a:rPr>
              <a:t>Business Opportunity</a:t>
            </a:r>
            <a:endParaRPr lang="en-US" sz="5400" b="0" cap="none" spc="0" dirty="0">
              <a:ln w="0">
                <a:solidFill>
                  <a:schemeClr val="tx1"/>
                </a:solidFill>
              </a:ln>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91984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duotone>
              <a:schemeClr val="bg2">
                <a:shade val="45000"/>
                <a:satMod val="135000"/>
              </a:schemeClr>
              <a:prstClr val="white"/>
            </a:duotone>
          </a:blip>
          <a:stretch>
            <a:fillRect/>
          </a:stretch>
        </p:blipFill>
        <p:spPr>
          <a:xfrm>
            <a:off x="3614543" y="1963487"/>
            <a:ext cx="5092729" cy="5092729"/>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a:xfrm>
            <a:off x="916227" y="3026176"/>
            <a:ext cx="10680430" cy="1938992"/>
          </a:xfrm>
          <a:prstGeom prst="rect">
            <a:avLst/>
          </a:prstGeom>
        </p:spPr>
        <p:txBody>
          <a:bodyPr wrap="square">
            <a:spAutoFit/>
          </a:bodyPr>
          <a:lstStyle/>
          <a:p>
            <a:pPr marL="177800" lvl="0" indent="-177800"/>
            <a:r>
              <a:rPr lang="en-US" sz="2000" b="1" dirty="0"/>
              <a:t>* To eliminate undue resources by implementing Paperless Transactions System (PTS) through the use of the system. </a:t>
            </a:r>
          </a:p>
          <a:p>
            <a:pPr lvl="0"/>
            <a:endParaRPr lang="en-PH" sz="2000" b="1" dirty="0"/>
          </a:p>
          <a:p>
            <a:pPr lvl="0"/>
            <a:r>
              <a:rPr lang="en-US" sz="2000" b="1" dirty="0"/>
              <a:t>* Provides an electronic system that interacts with the patient and the pharmacy. </a:t>
            </a:r>
          </a:p>
          <a:p>
            <a:pPr lvl="0"/>
            <a:endParaRPr lang="en-PH" sz="2000" b="1" dirty="0"/>
          </a:p>
          <a:p>
            <a:pPr lvl="0"/>
            <a:r>
              <a:rPr lang="en-US" sz="2000" b="1" dirty="0"/>
              <a:t>* Offers convenient way of discharging patients by accumulating valuable records.</a:t>
            </a:r>
            <a:endParaRPr lang="en-PH" sz="2000" b="1" dirty="0"/>
          </a:p>
        </p:txBody>
      </p:sp>
      <p:sp>
        <p:nvSpPr>
          <p:cNvPr id="4" name="Rectangle 3"/>
          <p:cNvSpPr/>
          <p:nvPr/>
        </p:nvSpPr>
        <p:spPr>
          <a:xfrm>
            <a:off x="559468" y="611464"/>
            <a:ext cx="6601487" cy="923330"/>
          </a:xfrm>
          <a:prstGeom prst="rect">
            <a:avLst/>
          </a:prstGeom>
          <a:noFill/>
        </p:spPr>
        <p:txBody>
          <a:bodyPr wrap="none" lIns="91440" tIns="45720" rIns="91440" bIns="45720">
            <a:spAutoFit/>
          </a:bodyPr>
          <a:lstStyle/>
          <a:p>
            <a:pPr algn="ctr"/>
            <a:r>
              <a:rPr lang="en-US" sz="5400" b="0" cap="none" spc="0" dirty="0">
                <a:ln w="0">
                  <a:solidFill>
                    <a:schemeClr val="tx1"/>
                  </a:solidFill>
                </a:ln>
                <a:solidFill>
                  <a:schemeClr val="bg1"/>
                </a:solidFill>
                <a:effectLst>
                  <a:outerShdw blurRad="38100" dist="19050" dir="2700000" algn="tl" rotWithShape="0">
                    <a:schemeClr val="dk1">
                      <a:alpha val="40000"/>
                    </a:schemeClr>
                  </a:outerShdw>
                </a:effectLst>
              </a:rPr>
              <a:t>Business Objectives</a:t>
            </a:r>
          </a:p>
        </p:txBody>
      </p:sp>
    </p:spTree>
    <p:extLst>
      <p:ext uri="{BB962C8B-B14F-4D97-AF65-F5344CB8AC3E}">
        <p14:creationId xmlns:p14="http://schemas.microsoft.com/office/powerpoint/2010/main" val="226988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duotone>
              <a:schemeClr val="bg2">
                <a:shade val="45000"/>
                <a:satMod val="135000"/>
              </a:schemeClr>
              <a:prstClr val="white"/>
            </a:duotone>
          </a:blip>
          <a:stretch>
            <a:fillRect/>
          </a:stretch>
        </p:blipFill>
        <p:spPr>
          <a:xfrm>
            <a:off x="3614543" y="1963487"/>
            <a:ext cx="5092729" cy="5092729"/>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a:xfrm>
            <a:off x="916227" y="3026176"/>
            <a:ext cx="10680430" cy="2554545"/>
          </a:xfrm>
          <a:prstGeom prst="rect">
            <a:avLst/>
          </a:prstGeom>
        </p:spPr>
        <p:txBody>
          <a:bodyPr wrap="square">
            <a:spAutoFit/>
          </a:bodyPr>
          <a:lstStyle/>
          <a:p>
            <a:pPr lvl="0"/>
            <a:r>
              <a:rPr lang="en-US" sz="2000" dirty="0"/>
              <a:t>If the system seems to be helpful when hospital transactions (pharmacy requests) are now processed in just a few moments. </a:t>
            </a:r>
          </a:p>
          <a:p>
            <a:pPr lvl="0"/>
            <a:endParaRPr lang="en-PH" sz="2000" dirty="0"/>
          </a:p>
          <a:p>
            <a:pPr lvl="0"/>
            <a:r>
              <a:rPr lang="en-US" sz="2000" dirty="0"/>
              <a:t>If the results produced are accurate and reliable for the patients. </a:t>
            </a:r>
          </a:p>
          <a:p>
            <a:pPr lvl="0"/>
            <a:endParaRPr lang="en-PH" sz="2000" dirty="0"/>
          </a:p>
          <a:p>
            <a:pPr lvl="0"/>
            <a:r>
              <a:rPr lang="en-US" sz="2000" dirty="0"/>
              <a:t>If the pharmacy records can be tracked down easily from its database. </a:t>
            </a:r>
          </a:p>
          <a:p>
            <a:pPr lvl="0"/>
            <a:endParaRPr lang="en-PH" sz="2000" dirty="0"/>
          </a:p>
          <a:p>
            <a:pPr lvl="0"/>
            <a:r>
              <a:rPr lang="en-US" sz="2000" dirty="0"/>
              <a:t>If less resources are utilized but service would improve.</a:t>
            </a:r>
            <a:endParaRPr lang="en-PH" sz="2000" dirty="0"/>
          </a:p>
        </p:txBody>
      </p:sp>
      <p:sp>
        <p:nvSpPr>
          <p:cNvPr id="4" name="Rectangle 3"/>
          <p:cNvSpPr/>
          <p:nvPr/>
        </p:nvSpPr>
        <p:spPr>
          <a:xfrm>
            <a:off x="284294" y="2110111"/>
            <a:ext cx="11944295" cy="769441"/>
          </a:xfrm>
          <a:prstGeom prst="rect">
            <a:avLst/>
          </a:prstGeom>
          <a:noFill/>
        </p:spPr>
        <p:txBody>
          <a:bodyPr wrap="none" lIns="91440" tIns="45720" rIns="91440" bIns="45720">
            <a:spAutoFit/>
          </a:bodyPr>
          <a:lstStyle/>
          <a:p>
            <a:r>
              <a:rPr lang="en-US" sz="2200" b="1" dirty="0"/>
              <a:t> </a:t>
            </a:r>
            <a:endParaRPr lang="en-PH" sz="2200" b="1" dirty="0"/>
          </a:p>
          <a:p>
            <a:r>
              <a:rPr lang="en-US" sz="2200" b="1" i="1" dirty="0"/>
              <a:t>We can assume that the system will be feasible if we meet the following requirements: </a:t>
            </a:r>
            <a:endParaRPr lang="en-PH" sz="2200" b="1" dirty="0"/>
          </a:p>
        </p:txBody>
      </p:sp>
    </p:spTree>
    <p:extLst>
      <p:ext uri="{BB962C8B-B14F-4D97-AF65-F5344CB8AC3E}">
        <p14:creationId xmlns:p14="http://schemas.microsoft.com/office/powerpoint/2010/main" val="12199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duotone>
              <a:schemeClr val="bg2">
                <a:shade val="45000"/>
                <a:satMod val="135000"/>
              </a:schemeClr>
              <a:prstClr val="white"/>
            </a:duotone>
          </a:blip>
          <a:stretch>
            <a:fillRect/>
          </a:stretch>
        </p:blipFill>
        <p:spPr>
          <a:xfrm>
            <a:off x="3614543" y="1963487"/>
            <a:ext cx="5092729" cy="5092729"/>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a:xfrm>
            <a:off x="1052705" y="3585696"/>
            <a:ext cx="10680430" cy="1323439"/>
          </a:xfrm>
          <a:prstGeom prst="rect">
            <a:avLst/>
          </a:prstGeom>
        </p:spPr>
        <p:txBody>
          <a:bodyPr wrap="square">
            <a:spAutoFit/>
          </a:bodyPr>
          <a:lstStyle/>
          <a:p>
            <a:pPr lvl="0"/>
            <a:r>
              <a:rPr lang="en-US" sz="2000" dirty="0"/>
              <a:t>If the system is useful to patients and hospital staffs in terms of service, performance and satisfaction. </a:t>
            </a:r>
          </a:p>
          <a:p>
            <a:pPr lvl="0"/>
            <a:endParaRPr lang="en-PH" sz="2000" dirty="0"/>
          </a:p>
          <a:p>
            <a:pPr lvl="0"/>
            <a:r>
              <a:rPr lang="en-US" sz="2000" dirty="0"/>
              <a:t>If it will generate enough revenue to support the maintenance of the system. </a:t>
            </a:r>
            <a:endParaRPr lang="en-PH" sz="2000" dirty="0"/>
          </a:p>
        </p:txBody>
      </p:sp>
      <p:sp>
        <p:nvSpPr>
          <p:cNvPr id="4" name="Rectangle 3"/>
          <p:cNvSpPr/>
          <p:nvPr/>
        </p:nvSpPr>
        <p:spPr>
          <a:xfrm>
            <a:off x="803006" y="2509359"/>
            <a:ext cx="10524733" cy="830997"/>
          </a:xfrm>
          <a:prstGeom prst="rect">
            <a:avLst/>
          </a:prstGeom>
          <a:noFill/>
        </p:spPr>
        <p:txBody>
          <a:bodyPr wrap="square" lIns="91440" tIns="45720" rIns="91440" bIns="45720">
            <a:spAutoFit/>
          </a:bodyPr>
          <a:lstStyle/>
          <a:p>
            <a:r>
              <a:rPr lang="en-US" sz="2400" b="1" i="1" dirty="0"/>
              <a:t>We can assume that the system will be successful for a long term if we meet the following requirements: </a:t>
            </a:r>
            <a:endParaRPr lang="en-PH" sz="2400" b="1" dirty="0"/>
          </a:p>
        </p:txBody>
      </p:sp>
    </p:spTree>
    <p:extLst>
      <p:ext uri="{BB962C8B-B14F-4D97-AF65-F5344CB8AC3E}">
        <p14:creationId xmlns:p14="http://schemas.microsoft.com/office/powerpoint/2010/main" val="3608553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191</TotalTime>
  <Words>311</Words>
  <Application>Microsoft Office PowerPoint</Application>
  <PresentationFormat>Widescreen</PresentationFormat>
  <Paragraphs>69</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Century Gothic</vt:lpstr>
      <vt:lpstr>Wingdings 3</vt:lpstr>
      <vt:lpstr>Ion Boardroom</vt:lpstr>
      <vt:lpstr>Asia Pacific College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LibServ</dc:title>
  <dc:creator>student</dc:creator>
  <cp:lastModifiedBy>Carl Dominique Bueno</cp:lastModifiedBy>
  <cp:revision>20</cp:revision>
  <dcterms:created xsi:type="dcterms:W3CDTF">2016-12-12T06:22:38Z</dcterms:created>
  <dcterms:modified xsi:type="dcterms:W3CDTF">2016-12-13T23:53:33Z</dcterms:modified>
</cp:coreProperties>
</file>