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Cruz-</a:t>
            </a:r>
            <a:r>
              <a:rPr lang="en-US" dirty="0" err="1" smtClean="0"/>
              <a:t>Rabe</a:t>
            </a:r>
            <a:r>
              <a:rPr lang="en-US" dirty="0" smtClean="0"/>
              <a:t> Pharmacy Request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Bueno x Rosales</a:t>
            </a:r>
          </a:p>
          <a:p>
            <a:r>
              <a:rPr lang="en-US" dirty="0" smtClean="0"/>
              <a:t>CSPROJ</a:t>
            </a:r>
          </a:p>
          <a:p>
            <a:r>
              <a:rPr lang="en-US" dirty="0" smtClean="0"/>
              <a:t>MI141</a:t>
            </a:r>
            <a:endParaRPr lang="en-US" dirty="0"/>
          </a:p>
        </p:txBody>
      </p:sp>
    </p:spTree>
    <p:extLst>
      <p:ext uri="{BB962C8B-B14F-4D97-AF65-F5344CB8AC3E}">
        <p14:creationId xmlns:p14="http://schemas.microsoft.com/office/powerpoint/2010/main" val="1825555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or Market Needs</a:t>
            </a:r>
            <a:endParaRPr lang="en-US" dirty="0"/>
          </a:p>
        </p:txBody>
      </p:sp>
      <p:sp>
        <p:nvSpPr>
          <p:cNvPr id="3" name="Content Placeholder 2"/>
          <p:cNvSpPr>
            <a:spLocks noGrp="1"/>
          </p:cNvSpPr>
          <p:nvPr>
            <p:ph idx="1"/>
          </p:nvPr>
        </p:nvSpPr>
        <p:spPr/>
        <p:txBody>
          <a:bodyPr>
            <a:normAutofit fontScale="92500"/>
          </a:bodyPr>
          <a:lstStyle/>
          <a:p>
            <a:r>
              <a:rPr lang="en-US" dirty="0"/>
              <a:t>Our client’s previous business processes particularly in pharmacy transaction uses manual way of requesting and dispensing orders to the patient. However, discharging also took time and resources before the releasing. Therefore, our project team proposed a system that targets anyone who needs prescription medication or other health-related products and identifying the different types of patients who make purchases at the pharmacy. Defining the pharmacy’s target on satisfaction of service and lessen the time of processes, the system will be able to streamline the business transactions by ordering the right products and payments in a more efficient manner.</a:t>
            </a:r>
            <a:endParaRPr lang="en-US" i="1" dirty="0"/>
          </a:p>
          <a:p>
            <a:endParaRPr lang="en-US" dirty="0"/>
          </a:p>
        </p:txBody>
      </p:sp>
    </p:spTree>
    <p:extLst>
      <p:ext uri="{BB962C8B-B14F-4D97-AF65-F5344CB8AC3E}">
        <p14:creationId xmlns:p14="http://schemas.microsoft.com/office/powerpoint/2010/main" val="4173759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Risks</a:t>
            </a:r>
            <a:endParaRPr lang="en-US" dirty="0"/>
          </a:p>
        </p:txBody>
      </p:sp>
      <p:sp>
        <p:nvSpPr>
          <p:cNvPr id="3" name="Content Placeholder 2"/>
          <p:cNvSpPr>
            <a:spLocks noGrp="1"/>
          </p:cNvSpPr>
          <p:nvPr>
            <p:ph idx="1"/>
          </p:nvPr>
        </p:nvSpPr>
        <p:spPr/>
        <p:txBody>
          <a:bodyPr/>
          <a:lstStyle/>
          <a:p>
            <a:pPr marL="0" indent="0">
              <a:buNone/>
            </a:pPr>
            <a:endParaRPr lang="en-US" i="1" dirty="0"/>
          </a:p>
          <a:p>
            <a:r>
              <a:rPr lang="en-US" dirty="0"/>
              <a:t>In operation of the system, it might take in critics since the pharmacy department will be adapting changes towards its business transactions. Therefore, it will require equipment and additional services in order to produce the system. This means, the organization need to invest in this project as there is a possibility to make changes in certain aspects such as its maintenance and security.</a:t>
            </a:r>
            <a:endParaRPr lang="en-US" i="1" dirty="0"/>
          </a:p>
          <a:p>
            <a:endParaRPr lang="en-US" dirty="0"/>
          </a:p>
        </p:txBody>
      </p:sp>
    </p:spTree>
    <p:extLst>
      <p:ext uri="{BB962C8B-B14F-4D97-AF65-F5344CB8AC3E}">
        <p14:creationId xmlns:p14="http://schemas.microsoft.com/office/powerpoint/2010/main" val="976606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of the Solution</a:t>
            </a:r>
            <a:endParaRPr lang="en-US" dirty="0"/>
          </a:p>
        </p:txBody>
      </p:sp>
      <p:sp>
        <p:nvSpPr>
          <p:cNvPr id="3" name="Content Placeholder 2"/>
          <p:cNvSpPr>
            <a:spLocks noGrp="1"/>
          </p:cNvSpPr>
          <p:nvPr>
            <p:ph idx="1"/>
          </p:nvPr>
        </p:nvSpPr>
        <p:spPr/>
        <p:txBody>
          <a:bodyPr/>
          <a:lstStyle/>
          <a:p>
            <a:r>
              <a:rPr lang="en-US" dirty="0" smtClean="0"/>
              <a:t>The project’s vision </a:t>
            </a:r>
            <a:r>
              <a:rPr lang="en-US" dirty="0"/>
              <a:t>is for pharmacy processes to play its part in improving quality in pharmacy performance and services. Patients may assume the automation of processing the prescription and demand on discharging patients.</a:t>
            </a:r>
            <a:endParaRPr lang="en-US" i="1" dirty="0"/>
          </a:p>
          <a:p>
            <a:endParaRPr lang="en-US" dirty="0"/>
          </a:p>
        </p:txBody>
      </p:sp>
    </p:spTree>
    <p:extLst>
      <p:ext uri="{BB962C8B-B14F-4D97-AF65-F5344CB8AC3E}">
        <p14:creationId xmlns:p14="http://schemas.microsoft.com/office/powerpoint/2010/main" val="448596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Statement</a:t>
            </a:r>
            <a:endParaRPr lang="en-US" dirty="0"/>
          </a:p>
        </p:txBody>
      </p:sp>
      <p:sp>
        <p:nvSpPr>
          <p:cNvPr id="3" name="Content Placeholder 2"/>
          <p:cNvSpPr>
            <a:spLocks noGrp="1"/>
          </p:cNvSpPr>
          <p:nvPr>
            <p:ph idx="1"/>
          </p:nvPr>
        </p:nvSpPr>
        <p:spPr/>
        <p:txBody>
          <a:bodyPr>
            <a:normAutofit lnSpcReduction="10000"/>
          </a:bodyPr>
          <a:lstStyle/>
          <a:p>
            <a:r>
              <a:rPr lang="en-US" dirty="0"/>
              <a:t>A Web-based system for processing pharmacy request within a system, dedicated to ease the way of accepting requests by pharmacists to process the automated prescription orders and dispense orders in a better way. It will not only verify the information received, but also keep the records in a secured database which can be accessed for future preferences. Unlike the old-way of manual processes, Cruz-</a:t>
            </a:r>
            <a:r>
              <a:rPr lang="en-US" dirty="0" err="1"/>
              <a:t>Rabe</a:t>
            </a:r>
            <a:r>
              <a:rPr lang="en-US" dirty="0"/>
              <a:t> Pharmacy Request System intends to improve the quality of work in the medical field by providing the essential steps of transactions in fast-pace. The vision of this system is determined to meet patient’s satisfaction in terms of service.</a:t>
            </a:r>
            <a:endParaRPr lang="en-US" i="1" dirty="0"/>
          </a:p>
          <a:p>
            <a:endParaRPr lang="en-US" dirty="0"/>
          </a:p>
        </p:txBody>
      </p:sp>
    </p:spTree>
    <p:extLst>
      <p:ext uri="{BB962C8B-B14F-4D97-AF65-F5344CB8AC3E}">
        <p14:creationId xmlns:p14="http://schemas.microsoft.com/office/powerpoint/2010/main" val="376333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a:t>
            </a:r>
            <a:r>
              <a:rPr lang="en-US" dirty="0"/>
              <a:t>Pharmacy Request System offers the following features:</a:t>
            </a:r>
            <a:endParaRPr lang="en-US" i="1" dirty="0"/>
          </a:p>
          <a:p>
            <a:pPr lvl="0"/>
            <a:r>
              <a:rPr lang="en-US" dirty="0"/>
              <a:t>Convenient way of purchasing Medicine and Supplies within the pharmacy.</a:t>
            </a:r>
            <a:endParaRPr lang="en-US" i="1" dirty="0"/>
          </a:p>
          <a:p>
            <a:pPr lvl="0"/>
            <a:r>
              <a:rPr lang="en-US" dirty="0"/>
              <a:t>Can easily do inventory check for tracking down changes on stocks.</a:t>
            </a:r>
            <a:endParaRPr lang="en-US" i="1" dirty="0"/>
          </a:p>
          <a:p>
            <a:pPr lvl="0"/>
            <a:r>
              <a:rPr lang="en-US" dirty="0"/>
              <a:t>Discharging patients with electronic records.</a:t>
            </a:r>
            <a:endParaRPr lang="en-US" i="1" dirty="0"/>
          </a:p>
          <a:p>
            <a:pPr lvl="0"/>
            <a:r>
              <a:rPr lang="en-US" dirty="0"/>
              <a:t>Checks the validation and availability of the requests.</a:t>
            </a:r>
            <a:endParaRPr lang="en-US" i="1" dirty="0"/>
          </a:p>
          <a:p>
            <a:pPr lvl="0"/>
            <a:r>
              <a:rPr lang="en-US" dirty="0"/>
              <a:t>Secures the authorization of the pharmacists and authorized personnel to do the process.</a:t>
            </a:r>
            <a:endParaRPr lang="en-US" i="1" dirty="0"/>
          </a:p>
          <a:p>
            <a:pPr lvl="0"/>
            <a:r>
              <a:rPr lang="en-US" dirty="0"/>
              <a:t>Sends the information throughout the other departments electronically.</a:t>
            </a:r>
            <a:endParaRPr lang="en-US" i="1" dirty="0"/>
          </a:p>
          <a:p>
            <a:endParaRPr lang="en-US" dirty="0"/>
          </a:p>
        </p:txBody>
      </p:sp>
    </p:spTree>
    <p:extLst>
      <p:ext uri="{BB962C8B-B14F-4D97-AF65-F5344CB8AC3E}">
        <p14:creationId xmlns:p14="http://schemas.microsoft.com/office/powerpoint/2010/main" val="3577738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Dependencies</a:t>
            </a:r>
            <a:endParaRPr lang="en-US" dirty="0"/>
          </a:p>
        </p:txBody>
      </p:sp>
      <p:sp>
        <p:nvSpPr>
          <p:cNvPr id="3" name="Content Placeholder 2"/>
          <p:cNvSpPr>
            <a:spLocks noGrp="1"/>
          </p:cNvSpPr>
          <p:nvPr>
            <p:ph idx="1"/>
          </p:nvPr>
        </p:nvSpPr>
        <p:spPr/>
        <p:txBody>
          <a:bodyPr/>
          <a:lstStyle/>
          <a:p>
            <a:r>
              <a:rPr lang="en-US" dirty="0"/>
              <a:t>AS-1: Additional equipment, services, and maintenance will be improvised for the authorized personnel to do the business processes.</a:t>
            </a:r>
            <a:endParaRPr lang="en-US" i="1" dirty="0"/>
          </a:p>
          <a:p>
            <a:r>
              <a:rPr lang="en-US" dirty="0"/>
              <a:t>AS-2: The hospital will be developed to ensure the system was implemented well-lesser hardcopies, more softcopies for the records.</a:t>
            </a:r>
            <a:endParaRPr lang="en-US" i="1" dirty="0"/>
          </a:p>
          <a:p>
            <a:endParaRPr lang="en-US" i="1" dirty="0"/>
          </a:p>
          <a:p>
            <a:r>
              <a:rPr lang="en-US" dirty="0"/>
              <a:t>DE-1: If the pharmacy records will be accessible with the other departments to support the system for consistency of the data.</a:t>
            </a:r>
            <a:endParaRPr lang="en-US" i="1" dirty="0"/>
          </a:p>
          <a:p>
            <a:endParaRPr lang="en-US" dirty="0"/>
          </a:p>
        </p:txBody>
      </p:sp>
    </p:spTree>
    <p:extLst>
      <p:ext uri="{BB962C8B-B14F-4D97-AF65-F5344CB8AC3E}">
        <p14:creationId xmlns:p14="http://schemas.microsoft.com/office/powerpoint/2010/main" val="2414128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Pharmacy Request System is intended for pharmacists to use in their service that assists patients’ drug requests that is prescribed by a doctor. The patients will present their prescription given by the doctor into the nurse that will be processed by the pharmacist. The pharmacist will do request of orders that will be paid upon the cashier and billing section. Once the orders are paid, the orders will be ready to dispense to the patient. Alternatively, the Pharmacy Requests will be automated and the data will be on a database for data warehouse. On discharging In-Patients will be provided with their records as fast as possible. The stocks they took will be listed down on their records in real time. Therefore, in paying their bills, the process will take lesser time. This scheme will ease the work of the auditing staff and improve the discharging process of patients.</a:t>
            </a:r>
            <a:endParaRPr lang="en-US" i="1" dirty="0"/>
          </a:p>
          <a:p>
            <a:endParaRPr lang="en-US" dirty="0"/>
          </a:p>
        </p:txBody>
      </p:sp>
    </p:spTree>
    <p:extLst>
      <p:ext uri="{BB962C8B-B14F-4D97-AF65-F5344CB8AC3E}">
        <p14:creationId xmlns:p14="http://schemas.microsoft.com/office/powerpoint/2010/main" val="1542923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and Exclusions</a:t>
            </a:r>
            <a:endParaRPr lang="en-US" dirty="0"/>
          </a:p>
        </p:txBody>
      </p:sp>
      <p:sp>
        <p:nvSpPr>
          <p:cNvPr id="3" name="Content Placeholder 2"/>
          <p:cNvSpPr>
            <a:spLocks noGrp="1"/>
          </p:cNvSpPr>
          <p:nvPr>
            <p:ph idx="1"/>
          </p:nvPr>
        </p:nvSpPr>
        <p:spPr/>
        <p:txBody>
          <a:bodyPr/>
          <a:lstStyle/>
          <a:p>
            <a:r>
              <a:rPr lang="en-US" dirty="0"/>
              <a:t>The Cruz-</a:t>
            </a:r>
            <a:r>
              <a:rPr lang="en-US" dirty="0" err="1"/>
              <a:t>Rabe</a:t>
            </a:r>
            <a:r>
              <a:rPr lang="en-US" dirty="0"/>
              <a:t> Pharmacy Request System will be having a paperless transaction. The departments are linked to provide services to the patient. The system will also provide records for the discharging patient.</a:t>
            </a:r>
          </a:p>
        </p:txBody>
      </p:sp>
    </p:spTree>
    <p:extLst>
      <p:ext uri="{BB962C8B-B14F-4D97-AF65-F5344CB8AC3E}">
        <p14:creationId xmlns:p14="http://schemas.microsoft.com/office/powerpoint/2010/main" val="2333291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359832"/>
            <a:ext cx="9601196" cy="1303867"/>
          </a:xfrm>
        </p:spPr>
        <p:txBody>
          <a:bodyPr/>
          <a:lstStyle/>
          <a:p>
            <a:r>
              <a:rPr lang="en-US" dirty="0" smtClean="0"/>
              <a:t>Business Context: Stakeholders Profile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2" y="1320800"/>
            <a:ext cx="10083800" cy="4699000"/>
          </a:xfrm>
        </p:spPr>
      </p:pic>
    </p:spTree>
    <p:extLst>
      <p:ext uri="{BB962C8B-B14F-4D97-AF65-F5344CB8AC3E}">
        <p14:creationId xmlns:p14="http://schemas.microsoft.com/office/powerpoint/2010/main" val="4056815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2" y="639232"/>
            <a:ext cx="9601196" cy="1303867"/>
          </a:xfrm>
        </p:spPr>
        <p:txBody>
          <a:bodyPr/>
          <a:lstStyle/>
          <a:p>
            <a:r>
              <a:rPr lang="en-US" dirty="0" smtClean="0"/>
              <a:t>Project Priorities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689101"/>
            <a:ext cx="10236200" cy="4351338"/>
          </a:xfrm>
        </p:spPr>
      </p:pic>
    </p:spTree>
    <p:extLst>
      <p:ext uri="{BB962C8B-B14F-4D97-AF65-F5344CB8AC3E}">
        <p14:creationId xmlns:p14="http://schemas.microsoft.com/office/powerpoint/2010/main" val="112411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a:t>
            </a:r>
            <a:endParaRPr lang="en-US" dirty="0"/>
          </a:p>
        </p:txBody>
      </p:sp>
      <p:sp>
        <p:nvSpPr>
          <p:cNvPr id="3" name="Content Placeholder 2"/>
          <p:cNvSpPr>
            <a:spLocks noGrp="1"/>
          </p:cNvSpPr>
          <p:nvPr>
            <p:ph idx="1"/>
          </p:nvPr>
        </p:nvSpPr>
        <p:spPr/>
        <p:txBody>
          <a:bodyPr>
            <a:normAutofit fontScale="92500"/>
          </a:bodyPr>
          <a:lstStyle/>
          <a:p>
            <a:r>
              <a:rPr lang="en-US" dirty="0"/>
              <a:t>In order to ensure patient's safety, cost effective processes and well managed admission on managing medical services, through preventing clinical errors and use resources efficiently. Therefore, business process should have a sufficient tool which is an automation of “Pharmacy Request System.” Transactions that are processed in different factors including; IN and OUT patient order entry, dispensing orders, pharmacy inventory and purchasing management will stand-alone by providing innovative way of service. The client Cruz-</a:t>
            </a:r>
            <a:r>
              <a:rPr lang="en-US" dirty="0" err="1"/>
              <a:t>Rabe</a:t>
            </a:r>
            <a:r>
              <a:rPr lang="en-US" dirty="0"/>
              <a:t> Maternity General Hospital uses the latest technology enabling complete control to improve medical management and to bring satisfaction to their clients in terms of professional service.</a:t>
            </a:r>
            <a:endParaRPr lang="en-US" i="1" dirty="0"/>
          </a:p>
          <a:p>
            <a:endParaRPr lang="en-US" dirty="0"/>
          </a:p>
        </p:txBody>
      </p:sp>
    </p:spTree>
    <p:extLst>
      <p:ext uri="{BB962C8B-B14F-4D97-AF65-F5344CB8AC3E}">
        <p14:creationId xmlns:p14="http://schemas.microsoft.com/office/powerpoint/2010/main" val="3085738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deployment of the system will be successful if it meets the following criteria:</a:t>
            </a:r>
          </a:p>
          <a:p>
            <a:pPr marL="0" indent="0">
              <a:buNone/>
            </a:pPr>
            <a:r>
              <a:rPr lang="en-US" dirty="0"/>
              <a:t> </a:t>
            </a:r>
          </a:p>
          <a:p>
            <a:pPr lvl="0"/>
            <a:r>
              <a:rPr lang="en-US" dirty="0"/>
              <a:t>Stable network connection from the nurse station to pharmacy department up to billing section.</a:t>
            </a:r>
          </a:p>
          <a:p>
            <a:pPr lvl="0"/>
            <a:r>
              <a:rPr lang="en-US" dirty="0"/>
              <a:t>Computers and other peripherals are working and maintained properly to prevent occurrence of technical interruptions.</a:t>
            </a:r>
          </a:p>
          <a:p>
            <a:pPr lvl="0"/>
            <a:r>
              <a:rPr lang="en-US" dirty="0"/>
              <a:t>The users (pharmacists, nurse, cashier) are capable to use system.</a:t>
            </a:r>
          </a:p>
          <a:p>
            <a:pPr lvl="0"/>
            <a:r>
              <a:rPr lang="en-US" dirty="0"/>
              <a:t>Utilizing authorization protocols to secure usage of the system.</a:t>
            </a:r>
          </a:p>
        </p:txBody>
      </p:sp>
    </p:spTree>
    <p:extLst>
      <p:ext uri="{BB962C8B-B14F-4D97-AF65-F5344CB8AC3E}">
        <p14:creationId xmlns:p14="http://schemas.microsoft.com/office/powerpoint/2010/main" val="3631163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902" y="2671232"/>
            <a:ext cx="9601196" cy="1303867"/>
          </a:xfrm>
        </p:spPr>
        <p:txBody>
          <a:bodyPr/>
          <a:lstStyle/>
          <a:p>
            <a:r>
              <a:rPr lang="en-US" dirty="0" smtClean="0"/>
              <a:t>Thank you!</a:t>
            </a:r>
            <a:endParaRPr lang="en-US" dirty="0"/>
          </a:p>
        </p:txBody>
      </p:sp>
    </p:spTree>
    <p:extLst>
      <p:ext uri="{BB962C8B-B14F-4D97-AF65-F5344CB8AC3E}">
        <p14:creationId xmlns:p14="http://schemas.microsoft.com/office/powerpoint/2010/main" val="2432900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265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919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Backgound</a:t>
            </a:r>
            <a:endParaRPr lang="en-US" dirty="0"/>
          </a:p>
        </p:txBody>
      </p:sp>
      <p:sp>
        <p:nvSpPr>
          <p:cNvPr id="3" name="Content Placeholder 2"/>
          <p:cNvSpPr>
            <a:spLocks noGrp="1"/>
          </p:cNvSpPr>
          <p:nvPr>
            <p:ph idx="1"/>
          </p:nvPr>
        </p:nvSpPr>
        <p:spPr/>
        <p:txBody>
          <a:bodyPr>
            <a:normAutofit lnSpcReduction="10000"/>
          </a:bodyPr>
          <a:lstStyle/>
          <a:p>
            <a:r>
              <a:rPr lang="en-US" dirty="0"/>
              <a:t>A lot of people are laying their health safety in the hands of medical field professionals, with corresponding good quality equipment, and authorized medicines. These requirements, to ensure to have the right treatment, are all present in the developers’ chosen client; Cruz-</a:t>
            </a:r>
            <a:r>
              <a:rPr lang="en-US" dirty="0" err="1"/>
              <a:t>Rabe</a:t>
            </a:r>
            <a:r>
              <a:rPr lang="en-US" dirty="0"/>
              <a:t> Maternity and General Hospital, accredited as one of the secondary hospital in </a:t>
            </a:r>
            <a:r>
              <a:rPr lang="en-US" dirty="0" err="1"/>
              <a:t>Taguig</a:t>
            </a:r>
            <a:r>
              <a:rPr lang="en-US" dirty="0"/>
              <a:t> City and located at 37 General Luna St., </a:t>
            </a:r>
            <a:r>
              <a:rPr lang="en-US" dirty="0" err="1"/>
              <a:t>Tuktukan</a:t>
            </a:r>
            <a:r>
              <a:rPr lang="en-US" dirty="0"/>
              <a:t>, </a:t>
            </a:r>
            <a:r>
              <a:rPr lang="en-US" dirty="0" err="1"/>
              <a:t>Taguig</a:t>
            </a:r>
            <a:r>
              <a:rPr lang="en-US" dirty="0"/>
              <a:t> City. The hospital itself is a three-</a:t>
            </a:r>
            <a:r>
              <a:rPr lang="en-US" dirty="0" err="1"/>
              <a:t>storey</a:t>
            </a:r>
            <a:r>
              <a:rPr lang="en-US" dirty="0"/>
              <a:t> building that can accommodate 30 bed rooms over 50 patients. Cruz-</a:t>
            </a:r>
            <a:r>
              <a:rPr lang="en-US" dirty="0" err="1"/>
              <a:t>Rabe</a:t>
            </a:r>
            <a:r>
              <a:rPr lang="en-US" dirty="0"/>
              <a:t> Maternity &amp; General Hospital was categorized as a private class hospital in </a:t>
            </a:r>
            <a:r>
              <a:rPr lang="en-US" dirty="0" err="1"/>
              <a:t>Taguig</a:t>
            </a:r>
            <a:r>
              <a:rPr lang="en-US" dirty="0"/>
              <a:t> City and owned by a family corporation.</a:t>
            </a:r>
            <a:endParaRPr lang="en-US" dirty="0"/>
          </a:p>
        </p:txBody>
      </p:sp>
    </p:spTree>
    <p:extLst>
      <p:ext uri="{BB962C8B-B14F-4D97-AF65-F5344CB8AC3E}">
        <p14:creationId xmlns:p14="http://schemas.microsoft.com/office/powerpoint/2010/main" val="2095362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hospital has associate subsidiaries namely; South Super Highway Medical Centre, the main hospital which can do major unitary operations. And the last one is General </a:t>
            </a:r>
            <a:r>
              <a:rPr lang="en-US" dirty="0" err="1"/>
              <a:t>Trias</a:t>
            </a:r>
            <a:r>
              <a:rPr lang="en-US" dirty="0"/>
              <a:t> Satellite Hospital, which is a gateway hospital in Cavite. These 3 hospitals were owned by Dr. Jose </a:t>
            </a:r>
            <a:r>
              <a:rPr lang="en-US" dirty="0" err="1"/>
              <a:t>Casimiro</a:t>
            </a:r>
            <a:r>
              <a:rPr lang="en-US" dirty="0"/>
              <a:t> </a:t>
            </a:r>
            <a:r>
              <a:rPr lang="en-US" dirty="0" err="1"/>
              <a:t>Rabe</a:t>
            </a:r>
            <a:r>
              <a:rPr lang="en-US" dirty="0"/>
              <a:t>, a family doctor and his wife Dra. </a:t>
            </a:r>
            <a:r>
              <a:rPr lang="en-US" dirty="0" err="1"/>
              <a:t>Erlinda</a:t>
            </a:r>
            <a:r>
              <a:rPr lang="en-US" dirty="0"/>
              <a:t> Cruz </a:t>
            </a:r>
            <a:r>
              <a:rPr lang="en-US" dirty="0" err="1"/>
              <a:t>Rabe</a:t>
            </a:r>
            <a:r>
              <a:rPr lang="en-US" dirty="0"/>
              <a:t> an </a:t>
            </a:r>
            <a:r>
              <a:rPr lang="en-US" dirty="0" err="1"/>
              <a:t>ob-gyne</a:t>
            </a:r>
            <a:r>
              <a:rPr lang="en-US" dirty="0"/>
              <a:t>. Cruz-</a:t>
            </a:r>
            <a:r>
              <a:rPr lang="en-US" dirty="0" err="1"/>
              <a:t>Rabe</a:t>
            </a:r>
            <a:r>
              <a:rPr lang="en-US" dirty="0"/>
              <a:t> Maternity &amp; General Hospital had addressed its main problem particularly on the Pharmacy Booth section and which we think our project team can contribute a solution to their dilemma. Specifically, we proposed a system for the automation of their “Manual Process of Pharmacy Requests.”</a:t>
            </a:r>
          </a:p>
          <a:p>
            <a:endParaRPr lang="en-US" i="1" dirty="0"/>
          </a:p>
          <a:p>
            <a:r>
              <a:rPr lang="en-US" dirty="0"/>
              <a:t>A pharmacy within a hospital case, wherein there will only be IN and OUT patients for pharmacy request entry. </a:t>
            </a:r>
          </a:p>
          <a:p>
            <a:endParaRPr lang="en-US" dirty="0"/>
          </a:p>
        </p:txBody>
      </p:sp>
    </p:spTree>
    <p:extLst>
      <p:ext uri="{BB962C8B-B14F-4D97-AF65-F5344CB8AC3E}">
        <p14:creationId xmlns:p14="http://schemas.microsoft.com/office/powerpoint/2010/main" val="1555170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a:t>
            </a:r>
            <a:endParaRPr lang="en-US" dirty="0"/>
          </a:p>
        </p:txBody>
      </p:sp>
      <p:sp>
        <p:nvSpPr>
          <p:cNvPr id="3" name="Content Placeholder 2"/>
          <p:cNvSpPr>
            <a:spLocks noGrp="1"/>
          </p:cNvSpPr>
          <p:nvPr>
            <p:ph idx="1"/>
          </p:nvPr>
        </p:nvSpPr>
        <p:spPr/>
        <p:txBody>
          <a:bodyPr>
            <a:normAutofit lnSpcReduction="10000"/>
          </a:bodyPr>
          <a:lstStyle/>
          <a:p>
            <a:r>
              <a:rPr lang="en-US" dirty="0"/>
              <a:t>Based on the client’s needs, a Pharmacy Request System will make a huge difference in its line of work. There is sufficient amount of tools to help them do business processes but they are not enough to make it efficient. All transactions being done are in manual type of processing. Because of this, the developers decided to pick an area to develop wherein that factor does a critical role; the pharmacy. The pharmacy of Cruz-</a:t>
            </a:r>
            <a:r>
              <a:rPr lang="en-US" dirty="0" err="1"/>
              <a:t>Rabe</a:t>
            </a:r>
            <a:r>
              <a:rPr lang="en-US" dirty="0"/>
              <a:t> hospital has only two pharmacists, including the developers’ contact, Mrs. Carmelita </a:t>
            </a:r>
            <a:r>
              <a:rPr lang="en-US" dirty="0" err="1"/>
              <a:t>Buenaflor</a:t>
            </a:r>
            <a:r>
              <a:rPr lang="en-US" dirty="0"/>
              <a:t>. Mainly, her concern is the manual way of processing the prescription orders of the patients. </a:t>
            </a:r>
            <a:endParaRPr lang="en-US" dirty="0"/>
          </a:p>
        </p:txBody>
      </p:sp>
    </p:spTree>
    <p:extLst>
      <p:ext uri="{BB962C8B-B14F-4D97-AF65-F5344CB8AC3E}">
        <p14:creationId xmlns:p14="http://schemas.microsoft.com/office/powerpoint/2010/main" val="3804656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 Cont.</a:t>
            </a:r>
            <a:endParaRPr lang="en-US" dirty="0"/>
          </a:p>
        </p:txBody>
      </p:sp>
      <p:sp>
        <p:nvSpPr>
          <p:cNvPr id="3" name="Content Placeholder 2"/>
          <p:cNvSpPr>
            <a:spLocks noGrp="1"/>
          </p:cNvSpPr>
          <p:nvPr>
            <p:ph idx="1"/>
          </p:nvPr>
        </p:nvSpPr>
        <p:spPr/>
        <p:txBody>
          <a:bodyPr/>
          <a:lstStyle/>
          <a:p>
            <a:r>
              <a:rPr lang="en-US" dirty="0" smtClean="0"/>
              <a:t>Since </a:t>
            </a:r>
            <a:r>
              <a:rPr lang="en-US" dirty="0"/>
              <a:t>most likely, a pharmacy request slip needs to be transacted before allowing the patients to leave thus, having another aspect of system because most of the time, the order has already medicines required to be bought before the release. This is where the inventory side comes in. The Pharmacy Request System that will be made can cover all these factors in one place, a big business opportunity which must be done to ensure the efficiency of work especially with limited number of employees.</a:t>
            </a:r>
            <a:endParaRPr lang="en-US" dirty="0"/>
          </a:p>
        </p:txBody>
      </p:sp>
    </p:spTree>
    <p:extLst>
      <p:ext uri="{BB962C8B-B14F-4D97-AF65-F5344CB8AC3E}">
        <p14:creationId xmlns:p14="http://schemas.microsoft.com/office/powerpoint/2010/main" val="746899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Objectives and Criteria</a:t>
            </a:r>
            <a:endParaRPr lang="en-US" dirty="0"/>
          </a:p>
        </p:txBody>
      </p:sp>
      <p:sp>
        <p:nvSpPr>
          <p:cNvPr id="3" name="Content Placeholder 2"/>
          <p:cNvSpPr>
            <a:spLocks noGrp="1"/>
          </p:cNvSpPr>
          <p:nvPr>
            <p:ph idx="1"/>
          </p:nvPr>
        </p:nvSpPr>
        <p:spPr/>
        <p:txBody>
          <a:bodyPr>
            <a:normAutofit fontScale="92500"/>
          </a:bodyPr>
          <a:lstStyle/>
          <a:p>
            <a:r>
              <a:rPr lang="en-US" dirty="0"/>
              <a:t>To eliminate undue resources by implementing Paperless Transactions System (PTS) through the use of the system. </a:t>
            </a:r>
          </a:p>
          <a:p>
            <a:endParaRPr lang="en-US" dirty="0" smtClean="0"/>
          </a:p>
          <a:p>
            <a:r>
              <a:rPr lang="en-US" dirty="0"/>
              <a:t>Provides an electronic system that interacts with the patient and the pharmacy. </a:t>
            </a:r>
          </a:p>
          <a:p>
            <a:endParaRPr lang="en-US" dirty="0" smtClean="0"/>
          </a:p>
          <a:p>
            <a:r>
              <a:rPr lang="en-US" dirty="0"/>
              <a:t>Offers convenient way of discharging patients by accumulating valuable records.</a:t>
            </a:r>
          </a:p>
          <a:p>
            <a:endParaRPr lang="en-US" dirty="0"/>
          </a:p>
        </p:txBody>
      </p:sp>
    </p:spTree>
    <p:extLst>
      <p:ext uri="{BB962C8B-B14F-4D97-AF65-F5344CB8AC3E}">
        <p14:creationId xmlns:p14="http://schemas.microsoft.com/office/powerpoint/2010/main" val="152775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Objectives and </a:t>
            </a:r>
            <a:r>
              <a:rPr lang="en-US" dirty="0" smtClean="0"/>
              <a:t>Criteria 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We can assume that the system will be feasible if we meet the following requirements: </a:t>
            </a:r>
          </a:p>
          <a:p>
            <a:pPr lvl="0"/>
            <a:r>
              <a:rPr lang="en-US" dirty="0"/>
              <a:t>If the system seems to be helpful when hospital transactions (pharmacy requests) are now processed in just a few moments. </a:t>
            </a:r>
          </a:p>
          <a:p>
            <a:pPr lvl="0"/>
            <a:r>
              <a:rPr lang="en-US" dirty="0"/>
              <a:t>If the results produced are accurate and reliable for the patients. </a:t>
            </a:r>
          </a:p>
          <a:p>
            <a:pPr lvl="0"/>
            <a:r>
              <a:rPr lang="en-US" dirty="0"/>
              <a:t>If the pharmacy records can be tracked down easily from its database. </a:t>
            </a:r>
          </a:p>
          <a:p>
            <a:pPr lvl="0"/>
            <a:r>
              <a:rPr lang="en-US" dirty="0"/>
              <a:t>If less resources are utilized but service would improve.</a:t>
            </a:r>
          </a:p>
          <a:p>
            <a:endParaRPr lang="en-US" dirty="0"/>
          </a:p>
        </p:txBody>
      </p:sp>
    </p:spTree>
    <p:extLst>
      <p:ext uri="{BB962C8B-B14F-4D97-AF65-F5344CB8AC3E}">
        <p14:creationId xmlns:p14="http://schemas.microsoft.com/office/powerpoint/2010/main" val="242363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Objectives and Criteria Cont.</a:t>
            </a:r>
          </a:p>
        </p:txBody>
      </p:sp>
      <p:sp>
        <p:nvSpPr>
          <p:cNvPr id="3" name="Content Placeholder 2"/>
          <p:cNvSpPr>
            <a:spLocks noGrp="1"/>
          </p:cNvSpPr>
          <p:nvPr>
            <p:ph idx="1"/>
          </p:nvPr>
        </p:nvSpPr>
        <p:spPr/>
        <p:txBody>
          <a:bodyPr/>
          <a:lstStyle/>
          <a:p>
            <a:pPr marL="0" indent="0">
              <a:buNone/>
            </a:pPr>
            <a:r>
              <a:rPr lang="en-US" dirty="0"/>
              <a:t>We can assume that the system will be successful for a long term if we meet the following requirements: </a:t>
            </a:r>
          </a:p>
          <a:p>
            <a:pPr lvl="0"/>
            <a:r>
              <a:rPr lang="en-US" dirty="0"/>
              <a:t>If the system is useful to patients and hospital staffs in terms of service, performance and satisfaction. </a:t>
            </a:r>
          </a:p>
          <a:p>
            <a:pPr lvl="0"/>
            <a:r>
              <a:rPr lang="en-US" dirty="0"/>
              <a:t>If it will generate enough revenue to support the maintenance of the system. </a:t>
            </a:r>
          </a:p>
          <a:p>
            <a:endParaRPr lang="en-US" dirty="0"/>
          </a:p>
        </p:txBody>
      </p:sp>
    </p:spTree>
    <p:extLst>
      <p:ext uri="{BB962C8B-B14F-4D97-AF65-F5344CB8AC3E}">
        <p14:creationId xmlns:p14="http://schemas.microsoft.com/office/powerpoint/2010/main" val="10504846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21</TotalTime>
  <Words>1477</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Cruz-Rabe Pharmacy Request System</vt:lpstr>
      <vt:lpstr>Business Requirements</vt:lpstr>
      <vt:lpstr>Backgound</vt:lpstr>
      <vt:lpstr>Background Cont.</vt:lpstr>
      <vt:lpstr>Business Opportunity</vt:lpstr>
      <vt:lpstr>Business Opportunity Cont.</vt:lpstr>
      <vt:lpstr>Business Objectives and Criteria</vt:lpstr>
      <vt:lpstr>Business Objectives and Criteria Cont.</vt:lpstr>
      <vt:lpstr>Business Objectives and Criteria Cont.</vt:lpstr>
      <vt:lpstr>Customer or Market Needs</vt:lpstr>
      <vt:lpstr>Business Risks</vt:lpstr>
      <vt:lpstr>Vision of the Solution</vt:lpstr>
      <vt:lpstr>Vision Statement</vt:lpstr>
      <vt:lpstr>Major Features</vt:lpstr>
      <vt:lpstr>Assumptions and Dependencies</vt:lpstr>
      <vt:lpstr>Scope and Limitation</vt:lpstr>
      <vt:lpstr>Limitation and Exclusions</vt:lpstr>
      <vt:lpstr>Business Context: Stakeholders Profile</vt:lpstr>
      <vt:lpstr>Project Priorities</vt:lpstr>
      <vt:lpstr>Operating Environment</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Cruz-Rabe Pharmacy Request System</dc:title>
  <dc:creator>student</dc:creator>
  <cp:lastModifiedBy>student</cp:lastModifiedBy>
  <cp:revision>2</cp:revision>
  <dcterms:created xsi:type="dcterms:W3CDTF">2016-10-18T00:28:02Z</dcterms:created>
  <dcterms:modified xsi:type="dcterms:W3CDTF">2016-10-18T00:49:14Z</dcterms:modified>
</cp:coreProperties>
</file>