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31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BD20E9-F4CC-4F1C-B50E-47D4560DF658}">
          <p14:sldIdLst>
            <p14:sldId id="256"/>
            <p14:sldId id="257"/>
            <p14:sldId id="258"/>
            <p14:sldId id="259"/>
            <p14:sldId id="260"/>
            <p14:sldId id="261"/>
            <p14:sldId id="311"/>
            <p14:sldId id="262"/>
            <p14:sldId id="263"/>
            <p14:sldId id="264"/>
            <p14:sldId id="265"/>
            <p14:sldId id="266"/>
            <p14:sldId id="268"/>
            <p14:sldId id="269"/>
            <p14:sldId id="312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A588-40B5-470E-A0A6-6EBB3A8FA4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21470"/>
            <a:ext cx="7772400" cy="45243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Cruz-</a:t>
            </a:r>
            <a:r>
              <a:rPr lang="en-US" sz="7200" b="1" dirty="0" err="1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Rabe</a:t>
            </a:r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 Pharmacy </a:t>
            </a:r>
          </a:p>
          <a:p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Request </a:t>
            </a:r>
          </a:p>
          <a:p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System</a:t>
            </a:r>
            <a:endParaRPr lang="en-US" sz="72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ritannic Bold" pitchFamily="34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57912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Cruz-</a:t>
            </a:r>
            <a:r>
              <a:rPr lang="en-US" sz="2000" b="1" dirty="0" err="1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Rabe</a:t>
            </a:r>
            <a:r>
              <a:rPr lang="en-US" sz="20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 Maternity and General Hospital</a:t>
            </a:r>
            <a:endParaRPr lang="en-US" sz="2000" dirty="0">
              <a:ln cmpd="thinThick">
                <a:solidFill>
                  <a:schemeClr val="tx1"/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096000"/>
            <a:ext cx="762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MSYADD1 @ 2016 Bueno | Rosales</a:t>
            </a:r>
            <a:endParaRPr lang="en-US" sz="1200" dirty="0">
              <a:ln cmpd="thinThick">
                <a:solidFill>
                  <a:schemeClr val="tx1"/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200400"/>
            <a:ext cx="807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Eliminate mistakes caused by manual steps and workarounds.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Pharmacy transactions will be generated electronically for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Pharmacy system will be more reliable and convenient.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Less tedious on data mining and documentation.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and Track Relevant Information in real time. </a:t>
            </a:r>
          </a:p>
          <a:p>
            <a:pPr marL="344488" indent="-344488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4488" indent="-344488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Specific Objectives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Vision Statement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548348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A </a:t>
            </a:r>
            <a:r>
              <a:rPr lang="en-US" sz="2000" b="1" i="1" dirty="0"/>
              <a:t>Web-Based System </a:t>
            </a:r>
            <a:r>
              <a:rPr lang="en-US" sz="2000" b="1" dirty="0"/>
              <a:t>and</a:t>
            </a:r>
            <a:r>
              <a:rPr lang="en-US" sz="2000" b="1" i="1" dirty="0"/>
              <a:t> Database</a:t>
            </a:r>
            <a:r>
              <a:rPr lang="en-US" sz="2000" b="1" dirty="0"/>
              <a:t> for processing </a:t>
            </a:r>
            <a:r>
              <a:rPr lang="en-US" sz="2000" b="1" i="1" dirty="0"/>
              <a:t>pharmacy request</a:t>
            </a:r>
            <a:r>
              <a:rPr lang="en-US" sz="2000" b="1" dirty="0"/>
              <a:t> within a system, dedicated to ease the way of accepting requests by pharmacists to process the </a:t>
            </a:r>
            <a:r>
              <a:rPr lang="en-US" sz="2000" b="1" i="1" dirty="0"/>
              <a:t>automated prescription orders</a:t>
            </a:r>
            <a:r>
              <a:rPr lang="en-US" sz="2000" b="1" dirty="0"/>
              <a:t> and </a:t>
            </a:r>
            <a:r>
              <a:rPr lang="en-US" sz="2000" b="1" i="1" dirty="0"/>
              <a:t>dispensing of orders</a:t>
            </a:r>
            <a:r>
              <a:rPr lang="en-US" sz="2000" b="1" dirty="0"/>
              <a:t> in a better way. It will not only verify the information received, but also keep the records in a secured database which can be accessed for future preferences. Unlike the old-way of </a:t>
            </a:r>
            <a:r>
              <a:rPr lang="en-US" sz="2000" b="1" i="1" dirty="0"/>
              <a:t>manual processes</a:t>
            </a:r>
            <a:r>
              <a:rPr lang="en-US" sz="2000" b="1" dirty="0"/>
              <a:t>, </a:t>
            </a:r>
            <a:r>
              <a:rPr lang="en-US" sz="2000" b="1" i="1" dirty="0"/>
              <a:t>Cruz-</a:t>
            </a:r>
            <a:r>
              <a:rPr lang="en-US" sz="2000" b="1" i="1" dirty="0" err="1"/>
              <a:t>Rabe</a:t>
            </a:r>
            <a:r>
              <a:rPr lang="en-US" sz="2000" b="1" i="1" dirty="0"/>
              <a:t> Pharmacy Request System</a:t>
            </a:r>
            <a:r>
              <a:rPr lang="en-US" sz="2000" b="1" dirty="0"/>
              <a:t> intended to improve the quality of work in the medical field by providing the essential steps of transactions in fast-pace. </a:t>
            </a:r>
            <a:r>
              <a:rPr lang="en-US" sz="2000" b="1" i="1" dirty="0"/>
              <a:t>The vision of this system is determined to meet patients satisfaction in terms of service.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Scope and Limitations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258431"/>
            <a:ext cx="7848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Pharmacy Request System is intended for pharmacists to use in their service that assists patients’ drug requests that is prescribed by a doctor. Alternatively, the Pharmacy Requests will be assumed to be automated and data will be on a database for data warehouse. This scheme will ease the work of the auditing staff and the discharging process of patients. </a:t>
            </a:r>
          </a:p>
          <a:p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4740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Assumptions and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AS-1: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/>
              <a:t>Additional equipment, services, and maintenance, will be</a:t>
            </a:r>
          </a:p>
          <a:p>
            <a:r>
              <a:rPr lang="en-US" sz="2000" dirty="0"/>
              <a:t>               improvised for the authorized personnel to do the business processes.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AS-2: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The hospital will be developed to ensure the system was implemented</a:t>
            </a:r>
          </a:p>
          <a:p>
            <a:r>
              <a:rPr lang="en-US" sz="2000" dirty="0"/>
              <a:t>              well. Lesser hardcopies, more softcopies for the records.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DE-1: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If the pharmacy records will be accessible with the other departments to</a:t>
            </a:r>
          </a:p>
          <a:p>
            <a:r>
              <a:rPr lang="en-US" sz="2000" dirty="0"/>
              <a:t>              support the system for consistency.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Review of Related Literature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pic>
        <p:nvPicPr>
          <p:cNvPr id="18434" name="Picture 2" descr="C:\Users\Bueno\Desktop\APC Files\logo-pioneer-r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343400"/>
            <a:ext cx="5219700" cy="173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435" name="Picture 3" descr="C:\Users\Bueno\Desktop\Omnice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981200"/>
            <a:ext cx="5133975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Technical Background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◌ Major Features: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b="1" dirty="0"/>
              <a:t>F1:</a:t>
            </a:r>
            <a:r>
              <a:rPr lang="en-US" sz="2400" dirty="0"/>
              <a:t> Convenient way of purchasing Medicine and Supplies </a:t>
            </a:r>
          </a:p>
          <a:p>
            <a:pPr marL="457200"/>
            <a:r>
              <a:rPr lang="en-US" sz="2400" dirty="0"/>
              <a:t>within the pharmacy.</a:t>
            </a:r>
          </a:p>
          <a:p>
            <a:pPr marL="457200"/>
            <a:endParaRPr lang="en-US" sz="800" dirty="0"/>
          </a:p>
          <a:p>
            <a:pPr marL="457200" indent="-457200"/>
            <a:r>
              <a:rPr lang="en-US" sz="2400" b="1" dirty="0"/>
              <a:t>F2:</a:t>
            </a:r>
            <a:r>
              <a:rPr lang="en-US" sz="2400" dirty="0"/>
              <a:t> Can easily do inventory check for tracking down changes on stocks.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F3:</a:t>
            </a:r>
            <a:r>
              <a:rPr lang="en-US" sz="2400" dirty="0"/>
              <a:t> Discharging patients with electronic records.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F4:</a:t>
            </a:r>
            <a:r>
              <a:rPr lang="en-US" sz="2400" dirty="0"/>
              <a:t> Checks the validation and availability of the requests.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F5:</a:t>
            </a:r>
            <a:r>
              <a:rPr lang="en-US" sz="2400" dirty="0"/>
              <a:t> Secures the authorization of the pharmacists and authorized personnel to do the process.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F6:</a:t>
            </a:r>
            <a:r>
              <a:rPr lang="en-US" sz="2400" dirty="0"/>
              <a:t> Sends the information throughout the other departments electronically.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002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UML DIAGRAMS</a:t>
            </a:r>
          </a:p>
          <a:p>
            <a:pPr algn="ctr"/>
            <a:r>
              <a:rPr lang="en-US" sz="8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And Tables</a:t>
            </a:r>
          </a:p>
        </p:txBody>
      </p:sp>
    </p:spTree>
    <p:extLst>
      <p:ext uri="{BB962C8B-B14F-4D97-AF65-F5344CB8AC3E}">
        <p14:creationId xmlns:p14="http://schemas.microsoft.com/office/powerpoint/2010/main" val="196771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15669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Event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8866"/>
            <a:ext cx="8991600" cy="58629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0442" y="0"/>
            <a:ext cx="3650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Use Case Full 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57200"/>
            <a:ext cx="8860176" cy="2889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29000"/>
            <a:ext cx="886017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2" y="3309799"/>
            <a:ext cx="8649577" cy="3548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" y="-14000"/>
            <a:ext cx="8649577" cy="32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39200" cy="315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73543"/>
            <a:ext cx="8869680" cy="34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Project Authors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7200" y="1600200"/>
            <a:ext cx="3672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MS Mincho" pitchFamily="49" charset="-128"/>
                <a:cs typeface="Aparajita" pitchFamily="34" charset="0"/>
              </a:rPr>
              <a:t>Project Professor</a:t>
            </a:r>
          </a:p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ea typeface="MS Mincho" pitchFamily="49" charset="-128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MS Mincho" pitchFamily="49" charset="-128"/>
                <a:cs typeface="Aparajita" pitchFamily="34" charset="0"/>
              </a:rPr>
              <a:t>  	Mr. Manuel Sebastian Sanchez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2667000"/>
            <a:ext cx="655980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Consultant</a:t>
            </a: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	Dr. Manuel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Calimlim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			Mr. Alfredo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Calimbo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3751183"/>
            <a:ext cx="27719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714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Adviser</a:t>
            </a:r>
          </a:p>
          <a:p>
            <a:pPr indent="1714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	Mr.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Jayvee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Cabardo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L="0"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7710" y="4739044"/>
            <a:ext cx="634019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Team</a:t>
            </a: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latin typeface="Aparajita" pitchFamily="34" charset="0"/>
              <a:ea typeface="Times New Roman" pitchFamily="18" charset="0"/>
              <a:cs typeface="Aparajita" pitchFamily="34" charset="0"/>
            </a:endParaRP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  <a:tab pos="4511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              Carl Dominique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Bueno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	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Glen Roy Rosales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53501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3352800"/>
            <a:ext cx="8517808" cy="34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300335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" y="1018403"/>
            <a:ext cx="904048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300335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Class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408"/>
            <a:ext cx="9144000" cy="56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6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7200" y="152400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Communication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869803" cy="65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3983" y="152400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Component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229600" cy="62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" y="614065"/>
            <a:ext cx="8952327" cy="6241477"/>
          </a:xfrm>
        </p:spPr>
      </p:pic>
      <p:sp>
        <p:nvSpPr>
          <p:cNvPr id="5" name="Rectangle 4"/>
          <p:cNvSpPr/>
          <p:nvPr/>
        </p:nvSpPr>
        <p:spPr>
          <a:xfrm>
            <a:off x="3076481" y="152400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Composite Diagram</a:t>
            </a:r>
          </a:p>
        </p:txBody>
      </p:sp>
    </p:spTree>
    <p:extLst>
      <p:ext uri="{BB962C8B-B14F-4D97-AF65-F5344CB8AC3E}">
        <p14:creationId xmlns:p14="http://schemas.microsoft.com/office/powerpoint/2010/main" val="276663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Context Flow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041"/>
            <a:ext cx="7772400" cy="6652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8382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Context Flow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533584" cy="58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42046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Flow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599"/>
            <a:ext cx="900833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0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6964" y="457200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Deployment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94080" cy="53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4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Client Information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8001000" cy="16764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Company/Organization Name 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Project Name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Primary Contact Person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Cruz-Rabe Maternity &amp; General Hospital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Cruz-Rabe Pharmacy Request System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Carmelita D. </a:t>
                      </a:r>
                      <a:r>
                        <a:rPr lang="en-US" sz="1400" dirty="0" err="1"/>
                        <a:t>Buenaflor</a:t>
                      </a:r>
                      <a:endParaRPr lang="en-US" sz="1400" dirty="0"/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2971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Health Facility Detailed Information</a:t>
            </a:r>
            <a:endParaRPr lang="en-US" b="1" dirty="0"/>
          </a:p>
          <a:p>
            <a:r>
              <a:rPr lang="en-US" b="1" dirty="0"/>
              <a:t>ACCREDITATION NO:</a:t>
            </a:r>
            <a:r>
              <a:rPr lang="en-US" dirty="0"/>
              <a:t> H92007290 </a:t>
            </a:r>
            <a:br>
              <a:rPr lang="en-US" dirty="0"/>
            </a:br>
            <a:r>
              <a:rPr lang="en-US" b="1" dirty="0"/>
              <a:t>PMCC NO:</a:t>
            </a:r>
            <a:r>
              <a:rPr lang="en-US" dirty="0"/>
              <a:t> 313634 </a:t>
            </a:r>
            <a:br>
              <a:rPr lang="en-US" dirty="0"/>
            </a:br>
            <a:r>
              <a:rPr lang="en-US" b="1" dirty="0"/>
              <a:t>INSTITUTION NAME:</a:t>
            </a:r>
            <a:r>
              <a:rPr lang="en-US" dirty="0"/>
              <a:t> Cruz-</a:t>
            </a:r>
            <a:r>
              <a:rPr lang="en-US" dirty="0" err="1"/>
              <a:t>Rabe</a:t>
            </a:r>
            <a:r>
              <a:rPr lang="en-US" dirty="0"/>
              <a:t> Maternity and General Hospital </a:t>
            </a:r>
            <a:br>
              <a:rPr lang="en-US" dirty="0"/>
            </a:br>
            <a:r>
              <a:rPr lang="en-US" b="1" dirty="0"/>
              <a:t>ROAD NAME:</a:t>
            </a:r>
            <a:r>
              <a:rPr lang="en-US" dirty="0"/>
              <a:t> 37 Gen. Luna Street </a:t>
            </a:r>
            <a:br>
              <a:rPr lang="en-US" dirty="0"/>
            </a:br>
            <a:r>
              <a:rPr lang="en-US" b="1" dirty="0"/>
              <a:t>BARANGAY:</a:t>
            </a:r>
            <a:r>
              <a:rPr lang="en-US" dirty="0"/>
              <a:t> </a:t>
            </a:r>
            <a:r>
              <a:rPr lang="en-US" dirty="0" err="1"/>
              <a:t>Tuktukan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MUNICIPALITY:</a:t>
            </a:r>
            <a:r>
              <a:rPr lang="en-US" dirty="0"/>
              <a:t> </a:t>
            </a:r>
            <a:r>
              <a:rPr lang="en-US" dirty="0" err="1"/>
              <a:t>Taguig</a:t>
            </a:r>
            <a:r>
              <a:rPr lang="en-US" dirty="0"/>
              <a:t> City </a:t>
            </a:r>
            <a:br>
              <a:rPr lang="en-US" dirty="0"/>
            </a:br>
            <a:r>
              <a:rPr lang="en-US" b="1" dirty="0"/>
              <a:t>PROVINCE:</a:t>
            </a:r>
            <a:r>
              <a:rPr lang="en-US" dirty="0"/>
              <a:t> Metro Manila (SOUTH) </a:t>
            </a:r>
            <a:br>
              <a:rPr lang="en-US" dirty="0"/>
            </a:br>
            <a:r>
              <a:rPr lang="en-US" b="1" dirty="0"/>
              <a:t>REGION:</a:t>
            </a:r>
            <a:r>
              <a:rPr lang="en-US" dirty="0"/>
              <a:t> NCR (SOUTH) </a:t>
            </a:r>
            <a:br>
              <a:rPr lang="en-US" dirty="0"/>
            </a:br>
            <a:r>
              <a:rPr lang="en-US" b="1" dirty="0"/>
              <a:t>CATEGORY:</a:t>
            </a:r>
            <a:r>
              <a:rPr lang="en-US" dirty="0"/>
              <a:t> Level 2 </a:t>
            </a:r>
            <a:br>
              <a:rPr lang="en-US" dirty="0"/>
            </a:br>
            <a:r>
              <a:rPr lang="en-US" b="1" dirty="0"/>
              <a:t>CLASSIFICATION:</a:t>
            </a:r>
            <a:r>
              <a:rPr lang="en-US" dirty="0"/>
              <a:t> Private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52400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Interaction Overview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3" y="632208"/>
            <a:ext cx="8812447" cy="6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4334" y="762000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Object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8404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591766"/>
            <a:ext cx="9296400" cy="22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1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16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4334" y="762000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Object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874476"/>
            <a:ext cx="9296400" cy="17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2546" y="15240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Package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8489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5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152400"/>
            <a:ext cx="291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Sequence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260"/>
            <a:ext cx="9144000" cy="35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291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Sequence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333500"/>
            <a:ext cx="8334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State Machine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28787"/>
            <a:ext cx="8991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1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19400" y="152400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State Machine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" y="2590800"/>
            <a:ext cx="9144000" cy="1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75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400" y="152400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 Timing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01" y="1752600"/>
            <a:ext cx="932595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0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 Timing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326281"/>
            <a:ext cx="6319838" cy="33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34148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In order to ensure patient's </a:t>
            </a:r>
            <a:r>
              <a:rPr lang="en-US" sz="2000" b="1" i="1" dirty="0"/>
              <a:t>safety</a:t>
            </a:r>
            <a:r>
              <a:rPr lang="en-US" sz="2000" b="1" dirty="0"/>
              <a:t>, </a:t>
            </a:r>
            <a:r>
              <a:rPr lang="en-US" sz="2000" b="1" i="1" dirty="0"/>
              <a:t>cost effective processes</a:t>
            </a:r>
            <a:r>
              <a:rPr lang="en-US" sz="2000" b="1" dirty="0"/>
              <a:t> and </a:t>
            </a:r>
            <a:r>
              <a:rPr lang="en-US" sz="2000" b="1" i="1" dirty="0"/>
              <a:t>well managed admission</a:t>
            </a:r>
            <a:r>
              <a:rPr lang="en-US" sz="2000" b="1" dirty="0"/>
              <a:t> on managing medical services, </a:t>
            </a:r>
            <a:r>
              <a:rPr lang="en-US" sz="2000" b="1" i="1" dirty="0"/>
              <a:t>preventing clinical errors</a:t>
            </a:r>
            <a:r>
              <a:rPr lang="en-US" sz="2000" b="1" dirty="0"/>
              <a:t> and </a:t>
            </a:r>
            <a:r>
              <a:rPr lang="en-US" sz="2000" b="1" i="1" dirty="0"/>
              <a:t>use resources efficiently,</a:t>
            </a:r>
            <a:r>
              <a:rPr lang="en-US" sz="2000" b="1" dirty="0"/>
              <a:t> business process should have a sufficient tool which is automation of </a:t>
            </a:r>
            <a:r>
              <a:rPr lang="en-US" sz="2000" b="1" i="1" dirty="0"/>
              <a:t>“pharmacy request system.”</a:t>
            </a:r>
            <a:r>
              <a:rPr lang="en-US" sz="2000" b="1" dirty="0"/>
              <a:t> Transactions that are processed in different factors including; </a:t>
            </a:r>
            <a:r>
              <a:rPr lang="en-US" sz="2000" b="1" i="1" dirty="0"/>
              <a:t>IN</a:t>
            </a:r>
            <a:r>
              <a:rPr lang="en-US" sz="2000" b="1" dirty="0"/>
              <a:t> and</a:t>
            </a:r>
            <a:r>
              <a:rPr lang="en-US" sz="2000" b="1" i="1" dirty="0"/>
              <a:t> OUT</a:t>
            </a:r>
            <a:r>
              <a:rPr lang="en-US" sz="2000" b="1" dirty="0"/>
              <a:t> patient order entry, </a:t>
            </a:r>
            <a:r>
              <a:rPr lang="en-US" sz="2000" b="1" i="1" dirty="0"/>
              <a:t>dispensing orders,</a:t>
            </a:r>
            <a:r>
              <a:rPr lang="en-US" sz="2000" b="1" dirty="0"/>
              <a:t> </a:t>
            </a:r>
            <a:r>
              <a:rPr lang="en-US" sz="2000" b="1" i="1" dirty="0"/>
              <a:t>pharmacy inventory</a:t>
            </a:r>
            <a:r>
              <a:rPr lang="en-US" sz="2000" b="1" dirty="0"/>
              <a:t> and </a:t>
            </a:r>
            <a:r>
              <a:rPr lang="en-US" sz="2000" b="1" i="1" dirty="0"/>
              <a:t>purchasing management</a:t>
            </a:r>
            <a:r>
              <a:rPr lang="en-US" sz="2000" b="1" dirty="0"/>
              <a:t> will stand-alone by providing innovative way of service. Our client </a:t>
            </a:r>
            <a:r>
              <a:rPr lang="en-US" sz="2000" b="1" i="1" dirty="0"/>
              <a:t>Cruz-</a:t>
            </a:r>
            <a:r>
              <a:rPr lang="en-US" sz="2000" b="1" i="1" dirty="0" err="1"/>
              <a:t>Rabe</a:t>
            </a:r>
            <a:r>
              <a:rPr lang="en-US" sz="2000" b="1" i="1" dirty="0"/>
              <a:t> Maternity General Hospital</a:t>
            </a:r>
            <a:r>
              <a:rPr lang="en-US" sz="2000" b="1" dirty="0"/>
              <a:t> combines with the latest technology enabling </a:t>
            </a:r>
            <a:r>
              <a:rPr lang="en-US" sz="2000" b="1" i="1" dirty="0"/>
              <a:t>complete control</a:t>
            </a:r>
            <a:r>
              <a:rPr lang="en-US" sz="2000" b="1" dirty="0"/>
              <a:t> to develop medical management and to bring satisfaction to their clients in terms of </a:t>
            </a:r>
            <a:r>
              <a:rPr lang="en-US" sz="2000" b="1" i="1" dirty="0"/>
              <a:t>professional service.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Project Context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823" y="15240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09600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7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52400"/>
            <a:ext cx="4477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Entity-Relationship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199"/>
            <a:ext cx="9002722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599" y="68580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" y="1600200"/>
            <a:ext cx="885139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599" y="68580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 Dictionary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1295400"/>
            <a:ext cx="88455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599" y="68580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26139" cy="5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1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599" y="68580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96665"/>
            <a:ext cx="8697490" cy="56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2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386752"/>
            <a:ext cx="8763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http://projects2.apc.edu.ph/wiki/index.php/Project_-_Cruz-Rabe_Pharmacy_Request_System_%28CR-PRS%29_-106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http://moodle2.apc.edu.ph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http://www.omnicell.com/About_Omnicell.aspx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https://www.pioneerrx.com/web/pioneerrx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25087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Reference/s:</a:t>
            </a:r>
          </a:p>
        </p:txBody>
      </p:sp>
    </p:spTree>
    <p:extLst>
      <p:ext uri="{BB962C8B-B14F-4D97-AF65-F5344CB8AC3E}">
        <p14:creationId xmlns:p14="http://schemas.microsoft.com/office/powerpoint/2010/main" val="19811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Success Factors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We can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asthat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the system will be feasible if we meet the following requirements: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the system seems to be helpful when hospital transactions (pharmacy requests) are now processed in just a few moments.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Results produced are accurate and reliable for the patients.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Pharmacy records can be track down easily from its database.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Less resources are produced but service will be doubled.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We can assume that the system will be successful for a long term if we meet the following requirements: </a:t>
            </a:r>
          </a:p>
          <a:p>
            <a:pPr marL="509588" indent="-388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the system are useful to patients and hospital staffs in exchange to service, performance and satisfaction.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it will generate enough revenue to the maintenance of the system.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Business Risk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28878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RI-1: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/>
              <a:t>Might take critics since the pharmacy department will be adapting</a:t>
            </a:r>
          </a:p>
          <a:p>
            <a:r>
              <a:rPr lang="en-US" sz="2000" dirty="0"/>
              <a:t>            changes towards its business transactions.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RI-2: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It will require equipment and services in order to produce the system.</a:t>
            </a:r>
          </a:p>
          <a:p>
            <a:r>
              <a:rPr lang="en-US" sz="2000" dirty="0"/>
              <a:t>            This means, the organization need to invest in this project as there is a</a:t>
            </a:r>
          </a:p>
          <a:p>
            <a:r>
              <a:rPr lang="en-US" sz="2000" dirty="0"/>
              <a:t>            possibility to make changes in certain aspects such as its maintenance</a:t>
            </a:r>
          </a:p>
          <a:p>
            <a:r>
              <a:rPr lang="en-US" sz="2000" dirty="0"/>
              <a:t>            and security.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pharmacy within a hospital case, wherein there will be only IN and OUT patients for pharmacy request entry. </a:t>
            </a:r>
          </a:p>
          <a:p>
            <a:br>
              <a:rPr lang="en-US" sz="2000" dirty="0"/>
            </a:br>
            <a:r>
              <a:rPr lang="en-US" sz="2000" dirty="0"/>
              <a:t>The system will have the following: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Order Prescription,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Patient History Records,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Stock Inventory for Medicine and Supplies Directory,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Department Directory,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Doctor Directory. 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Description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6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Purpose and Success Factors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229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P1: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/>
              <a:t>Make the processing of prescriptions faster and reliable.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P2: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/>
              <a:t>essen the loss of data of the existing and upcoming pharmacy records.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P3:  </a:t>
            </a:r>
            <a:r>
              <a:rPr lang="en-US" sz="2000" dirty="0"/>
              <a:t>Increase efficiency of work in input of information and processing of</a:t>
            </a:r>
          </a:p>
          <a:p>
            <a:pPr indent="515938"/>
            <a:r>
              <a:rPr lang="en-US" sz="2000" dirty="0"/>
              <a:t>requests by the pharmacists upon implementation.</a:t>
            </a:r>
          </a:p>
          <a:p>
            <a:pPr indent="515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indent="515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15938" indent="-515938"/>
            <a:r>
              <a:rPr lang="en-US" sz="2000" b="1" dirty="0">
                <a:latin typeface="Arial" pitchFamily="34" charset="0"/>
                <a:cs typeface="Arial" pitchFamily="34" charset="0"/>
              </a:rPr>
              <a:t>S1: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pharmacists are able to maximize productivity with the use of the Pharmacy Request System (PRS).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515938" indent="-515938"/>
            <a:r>
              <a:rPr lang="en-US" sz="2000" b="1" dirty="0">
                <a:latin typeface="Arial" pitchFamily="34" charset="0"/>
                <a:cs typeface="Arial" pitchFamily="34" charset="0"/>
              </a:rPr>
              <a:t>S2: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Receive a positive feedback from the client regarding the increase average amount of work done by the Pharmacy Department.</a:t>
            </a:r>
            <a:br>
              <a:rPr lang="en-US" dirty="0"/>
            </a:br>
            <a:endParaRPr lang="en-US" dirty="0"/>
          </a:p>
          <a:p>
            <a:br>
              <a:rPr lang="en-US" sz="2000" dirty="0"/>
            </a:br>
            <a:endParaRPr lang="en-US" sz="2000" dirty="0"/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2766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Paperless Transactions System (PTS) </a:t>
            </a:r>
          </a:p>
          <a:p>
            <a:pPr marL="344488" indent="-344488">
              <a:buFont typeface="Arial" pitchFamily="34" charset="0"/>
              <a:buChar char="•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4488" indent="-344488"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Automation of Pharmacy Request System</a:t>
            </a:r>
          </a:p>
          <a:p>
            <a:pPr marL="344488" indent="-344488">
              <a:buFont typeface="Arial" pitchFamily="34" charset="0"/>
              <a:buChar char="•"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339725" lvl="1" indent="-3397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Convenient way of discharging patients.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General Objectives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462</Words>
  <Application>Microsoft Office PowerPoint</Application>
  <PresentationFormat>On-screen Show (4:3)</PresentationFormat>
  <Paragraphs>161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Unicode MS</vt:lpstr>
      <vt:lpstr>Batang</vt:lpstr>
      <vt:lpstr>MS Mincho</vt:lpstr>
      <vt:lpstr>Aparajita</vt:lpstr>
      <vt:lpstr>Arial</vt:lpstr>
      <vt:lpstr>Berlin Sans FB</vt:lpstr>
      <vt:lpstr>Britannic Bold</vt:lpstr>
      <vt:lpstr>Calibri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Bueno</dc:creator>
  <cp:lastModifiedBy>Carl Dominique Bueno</cp:lastModifiedBy>
  <cp:revision>26</cp:revision>
  <dcterms:created xsi:type="dcterms:W3CDTF">2016-07-20T18:27:35Z</dcterms:created>
  <dcterms:modified xsi:type="dcterms:W3CDTF">2016-08-21T21:47:45Z</dcterms:modified>
</cp:coreProperties>
</file>