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1" r:id="rId6"/>
    <p:sldId id="338" r:id="rId7"/>
    <p:sldId id="337" r:id="rId8"/>
    <p:sldId id="267" r:id="rId9"/>
    <p:sldId id="315" r:id="rId10"/>
    <p:sldId id="316" r:id="rId11"/>
    <p:sldId id="317" r:id="rId12"/>
    <p:sldId id="271" r:id="rId13"/>
    <p:sldId id="282" r:id="rId14"/>
    <p:sldId id="283" r:id="rId15"/>
    <p:sldId id="319" r:id="rId16"/>
    <p:sldId id="289" r:id="rId17"/>
    <p:sldId id="290" r:id="rId18"/>
    <p:sldId id="291" r:id="rId19"/>
    <p:sldId id="292" r:id="rId20"/>
    <p:sldId id="272" r:id="rId21"/>
    <p:sldId id="324" r:id="rId22"/>
    <p:sldId id="325" r:id="rId23"/>
    <p:sldId id="296" r:id="rId24"/>
    <p:sldId id="276" r:id="rId25"/>
    <p:sldId id="298" r:id="rId26"/>
    <p:sldId id="322" r:id="rId27"/>
    <p:sldId id="328" r:id="rId28"/>
    <p:sldId id="305" r:id="rId29"/>
    <p:sldId id="32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9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A59AB133-2A6E-43DE-8B93-93756837A5F6}" type="slidenum">
              <a:rPr lang="en-US" smtClean="0"/>
              <a:t>‹#›</a:t>
            </a:fld>
            <a:endParaRPr lang="en-US"/>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97599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16779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a:xfrm>
            <a:off x="4902140" y="6315950"/>
            <a:ext cx="2861142" cy="365125"/>
          </a:xfrm>
        </p:spPr>
        <p:txBody>
          <a:bodyPr/>
          <a:lstStyle/>
          <a:p>
            <a:endParaRPr lang="en-US"/>
          </a:p>
        </p:txBody>
      </p:sp>
      <p:sp>
        <p:nvSpPr>
          <p:cNvPr id="6" name="Slide Number Placeholder 5"/>
          <p:cNvSpPr>
            <a:spLocks noGrp="1"/>
          </p:cNvSpPr>
          <p:nvPr>
            <p:ph type="sldNum" sz="quarter" idx="12"/>
          </p:nvPr>
        </p:nvSpPr>
        <p:spPr>
          <a:xfrm>
            <a:off x="8736012" y="5607593"/>
            <a:ext cx="407987" cy="365125"/>
          </a:xfrm>
        </p:spPr>
        <p:txBody>
          <a:bodyPr/>
          <a:lstStyle/>
          <a:p>
            <a:fld id="{A59AB133-2A6E-43DE-8B93-93756837A5F6}" type="slidenum">
              <a:rPr lang="en-US" smtClean="0"/>
              <a:t>‹#›</a:t>
            </a:fld>
            <a:endParaRPr lang="en-US"/>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792724"/>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37474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fld id="{CD42E3B0-7626-468E-BDCF-BF49D23C21D2}" type="datetimeFigureOut">
              <a:rPr lang="en-US" smtClean="0"/>
              <a:t>12/17/2017</a:t>
            </a:fld>
            <a:endParaRPr lang="en-US"/>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A59AB133-2A6E-43DE-8B93-93756837A5F6}" type="slidenum">
              <a:rPr lang="en-US" smtClean="0"/>
              <a:t>‹#›</a:t>
            </a:fld>
            <a:endParaRPr lang="en-US"/>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131100"/>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42E3B0-7626-468E-BDCF-BF49D23C21D2}"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265386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42E3B0-7626-468E-BDCF-BF49D23C21D2}" type="datetimeFigureOut">
              <a:rPr lang="en-US" smtClean="0"/>
              <a:t>12/17/2017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17489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42E3B0-7626-468E-BDCF-BF49D23C21D2}" type="datetimeFigureOut">
              <a:rPr lang="en-US" smtClean="0"/>
              <a:t>12/17/2017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328466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2E3B0-7626-468E-BDCF-BF49D23C21D2}" type="datetimeFigureOut">
              <a:rPr lang="en-US" smtClean="0"/>
              <a:t>12/17/2017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371039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2E3B0-7626-468E-BDCF-BF49D23C21D2}"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256836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2E3B0-7626-468E-BDCF-BF49D23C21D2}"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B133-2A6E-43DE-8B93-93756837A5F6}" type="slidenum">
              <a:rPr lang="en-US" smtClean="0"/>
              <a:t>‹#›</a:t>
            </a:fld>
            <a:endParaRPr lang="en-US"/>
          </a:p>
        </p:txBody>
      </p:sp>
    </p:spTree>
    <p:extLst>
      <p:ext uri="{BB962C8B-B14F-4D97-AF65-F5344CB8AC3E}">
        <p14:creationId xmlns:p14="http://schemas.microsoft.com/office/powerpoint/2010/main" val="48022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CD42E3B0-7626-468E-BDCF-BF49D23C21D2}" type="datetimeFigureOut">
              <a:rPr lang="en-US" smtClean="0"/>
              <a:t>12/17/2017</a:t>
            </a:fld>
            <a:endParaRPr lang="en-US"/>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A59AB133-2A6E-43DE-8B93-93756837A5F6}" type="slidenum">
              <a:rPr lang="en-US" smtClean="0"/>
              <a:t>‹#›</a:t>
            </a:fld>
            <a:endParaRPr lang="en-US"/>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7737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5" pos="2124">
          <p15:clr>
            <a:srgbClr val="F26B43"/>
          </p15:clr>
        </p15:guide>
        <p15:guide id="6" pos="360">
          <p15:clr>
            <a:srgbClr val="F26B43"/>
          </p15:clr>
        </p15:guide>
        <p15:guide id="7" orient="horz" pos="432">
          <p15:clr>
            <a:srgbClr val="F26B43"/>
          </p15:clr>
        </p15:guide>
        <p15:guide id="8" pos="5400">
          <p15:clr>
            <a:srgbClr val="F26B43"/>
          </p15:clr>
        </p15:guide>
        <p15:guide id="9" pos="24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5400"/>
            <a:ext cx="6480544" cy="2590800"/>
          </a:xfrm>
        </p:spPr>
        <p:txBody>
          <a:bodyPr>
            <a:normAutofit/>
          </a:bodyPr>
          <a:lstStyle/>
          <a:p>
            <a:pPr algn="ctr"/>
            <a:r>
              <a:rPr lang="en-US" sz="5400" dirty="0" smtClean="0"/>
              <a:t>Hotel Spa RESERVATION System</a:t>
            </a:r>
            <a:endParaRPr lang="en-US" sz="5400" dirty="0"/>
          </a:p>
        </p:txBody>
      </p:sp>
      <p:sp>
        <p:nvSpPr>
          <p:cNvPr id="3" name="Subtitle 2"/>
          <p:cNvSpPr>
            <a:spLocks noGrp="1"/>
          </p:cNvSpPr>
          <p:nvPr>
            <p:ph type="subTitle" idx="1"/>
          </p:nvPr>
        </p:nvSpPr>
        <p:spPr>
          <a:xfrm>
            <a:off x="816685" y="4419600"/>
            <a:ext cx="5275772" cy="1824681"/>
          </a:xfrm>
        </p:spPr>
        <p:txBody>
          <a:bodyPr>
            <a:normAutofit fontScale="92500" lnSpcReduction="20000"/>
          </a:bodyPr>
          <a:lstStyle/>
          <a:p>
            <a:r>
              <a:rPr lang="en-US" b="1" dirty="0" smtClean="0"/>
              <a:t>Presented by:</a:t>
            </a:r>
          </a:p>
          <a:p>
            <a:r>
              <a:rPr lang="en-US" dirty="0"/>
              <a:t>	</a:t>
            </a:r>
            <a:r>
              <a:rPr lang="en-US" dirty="0" smtClean="0"/>
              <a:t>Andres, </a:t>
            </a:r>
            <a:r>
              <a:rPr lang="en-US" dirty="0" err="1" smtClean="0"/>
              <a:t>Giomar</a:t>
            </a:r>
            <a:r>
              <a:rPr lang="en-US" dirty="0"/>
              <a:t> </a:t>
            </a:r>
            <a:r>
              <a:rPr lang="en-US" dirty="0" smtClean="0"/>
              <a:t>T.</a:t>
            </a:r>
            <a:br>
              <a:rPr lang="en-US" dirty="0" smtClean="0"/>
            </a:br>
            <a:r>
              <a:rPr lang="en-US" dirty="0" smtClean="0"/>
              <a:t>	</a:t>
            </a:r>
            <a:r>
              <a:rPr lang="en-US" dirty="0" err="1" smtClean="0"/>
              <a:t>Bongat</a:t>
            </a:r>
            <a:r>
              <a:rPr lang="en-US" dirty="0" smtClean="0"/>
              <a:t>, Gene Carlo A.</a:t>
            </a:r>
            <a:br>
              <a:rPr lang="en-US" dirty="0" smtClean="0"/>
            </a:br>
            <a:r>
              <a:rPr lang="en-US" dirty="0" smtClean="0"/>
              <a:t>	</a:t>
            </a:r>
            <a:r>
              <a:rPr lang="en-US" dirty="0" err="1" smtClean="0"/>
              <a:t>Garinga</a:t>
            </a:r>
            <a:r>
              <a:rPr lang="en-US" dirty="0" smtClean="0"/>
              <a:t>, Antonio Salvador S.</a:t>
            </a:r>
            <a:br>
              <a:rPr lang="en-US" dirty="0" smtClean="0"/>
            </a:br>
            <a:r>
              <a:rPr lang="en-US" dirty="0" smtClean="0"/>
              <a:t>	</a:t>
            </a:r>
            <a:r>
              <a:rPr lang="en-US" dirty="0" err="1" smtClean="0"/>
              <a:t>Mandac</a:t>
            </a:r>
            <a:r>
              <a:rPr lang="en-US" dirty="0" smtClean="0"/>
              <a:t>, Edward Joseph R.</a:t>
            </a:r>
            <a:br>
              <a:rPr lang="en-US" dirty="0" smtClean="0"/>
            </a:br>
            <a:r>
              <a:rPr lang="en-US" dirty="0" smtClean="0"/>
              <a:t>	</a:t>
            </a:r>
            <a:r>
              <a:rPr lang="en-US" dirty="0" err="1" smtClean="0"/>
              <a:t>Ngceen</a:t>
            </a:r>
            <a:r>
              <a:rPr lang="en-US" dirty="0" smtClean="0"/>
              <a:t>, Gabriel Angelo A. </a:t>
            </a:r>
            <a:br>
              <a:rPr lang="en-US" dirty="0" smtClean="0"/>
            </a:br>
            <a:r>
              <a:rPr lang="en-US" dirty="0" smtClean="0"/>
              <a:t>	</a:t>
            </a:r>
            <a:r>
              <a:rPr lang="en-US" dirty="0" err="1" smtClean="0"/>
              <a:t>Orosco</a:t>
            </a:r>
            <a:r>
              <a:rPr lang="en-US" dirty="0" smtClean="0"/>
              <a:t>, Caryl Johanan C.</a:t>
            </a:r>
          </a:p>
          <a:p>
            <a:endParaRPr lang="en-US" dirty="0"/>
          </a:p>
        </p:txBody>
      </p:sp>
    </p:spTree>
    <p:extLst>
      <p:ext uri="{BB962C8B-B14F-4D97-AF65-F5344CB8AC3E}">
        <p14:creationId xmlns:p14="http://schemas.microsoft.com/office/powerpoint/2010/main" val="3656300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0" y="1447800"/>
            <a:ext cx="4914899" cy="4038600"/>
          </a:xfrm>
        </p:spPr>
        <p:txBody>
          <a:bodyPr>
            <a:noAutofit/>
          </a:bodyPr>
          <a:lstStyle/>
          <a:p>
            <a:r>
              <a:rPr lang="en-US" dirty="0"/>
              <a:t>The program is built purely in the platform </a:t>
            </a:r>
            <a:r>
              <a:rPr lang="en-US" dirty="0" smtClean="0"/>
              <a:t>WordPress</a:t>
            </a:r>
            <a:r>
              <a:rPr lang="en-US" dirty="0"/>
              <a:t>, a free and open-source content management system (CMS), based on PHP and MySQL. </a:t>
            </a:r>
            <a:r>
              <a:rPr lang="en-US" dirty="0" smtClean="0"/>
              <a:t/>
            </a:r>
            <a:br>
              <a:rPr lang="en-US" dirty="0" smtClean="0"/>
            </a:br>
            <a:endParaRPr lang="en-US" dirty="0"/>
          </a:p>
          <a:p>
            <a:pPr lvl="2"/>
            <a:r>
              <a:rPr lang="en-US" sz="2000" b="1" dirty="0"/>
              <a:t>PHP - </a:t>
            </a:r>
            <a:r>
              <a:rPr lang="en-US" sz="2000" dirty="0"/>
              <a:t>is a server-side scripting language designed primarily for web development but also used as a general-purpose programming language.</a:t>
            </a:r>
          </a:p>
          <a:p>
            <a:pPr marL="0" indent="0">
              <a:buNone/>
            </a:pPr>
            <a:endParaRPr lang="en-US" dirty="0"/>
          </a:p>
        </p:txBody>
      </p:sp>
      <p:sp>
        <p:nvSpPr>
          <p:cNvPr id="5" name="Title 4"/>
          <p:cNvSpPr>
            <a:spLocks noGrp="1"/>
          </p:cNvSpPr>
          <p:nvPr>
            <p:ph type="title"/>
          </p:nvPr>
        </p:nvSpPr>
        <p:spPr>
          <a:xfrm>
            <a:off x="152400" y="762254"/>
            <a:ext cx="3429000" cy="4952492"/>
          </a:xfrm>
        </p:spPr>
        <p:txBody>
          <a:bodyPr>
            <a:normAutofit/>
          </a:bodyPr>
          <a:lstStyle/>
          <a:p>
            <a:pPr algn="ctr"/>
            <a:r>
              <a:rPr lang="en-US" sz="2400" i="0" dirty="0" smtClean="0"/>
              <a:t>TECHNICAL BACKGROUND</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400" dirty="0" smtClean="0"/>
              <a:t>Programming Language</a:t>
            </a:r>
            <a:endParaRPr lang="en-US" sz="3400" i="0" dirty="0"/>
          </a:p>
        </p:txBody>
      </p:sp>
    </p:spTree>
    <p:extLst>
      <p:ext uri="{BB962C8B-B14F-4D97-AF65-F5344CB8AC3E}">
        <p14:creationId xmlns:p14="http://schemas.microsoft.com/office/powerpoint/2010/main" val="2268545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381000"/>
            <a:ext cx="5219699" cy="6096000"/>
          </a:xfrm>
        </p:spPr>
        <p:txBody>
          <a:bodyPr>
            <a:noAutofit/>
          </a:bodyPr>
          <a:lstStyle/>
          <a:p>
            <a:r>
              <a:rPr lang="fil-PH" sz="1800" b="1" dirty="0" smtClean="0"/>
              <a:t>Hardware Requirements</a:t>
            </a:r>
            <a:endParaRPr lang="en-US" sz="1800" dirty="0"/>
          </a:p>
          <a:p>
            <a:pPr lvl="2"/>
            <a:r>
              <a:rPr lang="en-US" b="1" dirty="0"/>
              <a:t>CPU – </a:t>
            </a:r>
            <a:r>
              <a:rPr lang="en-US" dirty="0"/>
              <a:t>Intel Pentium Core 2 Duo</a:t>
            </a:r>
          </a:p>
          <a:p>
            <a:pPr lvl="2"/>
            <a:r>
              <a:rPr lang="en-US" b="1" dirty="0"/>
              <a:t>Disk Space </a:t>
            </a:r>
            <a:r>
              <a:rPr lang="en-US" dirty="0"/>
              <a:t>– 1 GB</a:t>
            </a:r>
          </a:p>
          <a:p>
            <a:pPr lvl="2"/>
            <a:r>
              <a:rPr lang="en-US" b="1" dirty="0"/>
              <a:t>RAM – </a:t>
            </a:r>
            <a:r>
              <a:rPr lang="en-US" dirty="0"/>
              <a:t>1 </a:t>
            </a:r>
            <a:r>
              <a:rPr lang="en-US" dirty="0" smtClean="0"/>
              <a:t>GB</a:t>
            </a:r>
          </a:p>
          <a:p>
            <a:pPr marL="859536" lvl="2" indent="0">
              <a:buNone/>
            </a:pPr>
            <a:r>
              <a:rPr lang="fil-PH" b="1" dirty="0"/>
              <a:t> </a:t>
            </a:r>
            <a:endParaRPr lang="en-US" dirty="0"/>
          </a:p>
          <a:p>
            <a:r>
              <a:rPr lang="fil-PH" sz="1800" b="1" dirty="0"/>
              <a:t>Software Requirements</a:t>
            </a:r>
            <a:endParaRPr lang="en-US" sz="1800" dirty="0"/>
          </a:p>
          <a:p>
            <a:pPr lvl="2"/>
            <a:r>
              <a:rPr lang="en-US" b="1" dirty="0"/>
              <a:t>Web Service</a:t>
            </a:r>
            <a:r>
              <a:rPr lang="en-US" dirty="0"/>
              <a:t> – Nginx Server or Apache Server</a:t>
            </a:r>
          </a:p>
          <a:p>
            <a:pPr lvl="2"/>
            <a:r>
              <a:rPr lang="en-US" b="1" dirty="0"/>
              <a:t>Database Server -  </a:t>
            </a:r>
            <a:r>
              <a:rPr lang="en-US" dirty="0"/>
              <a:t>MySQL</a:t>
            </a:r>
          </a:p>
          <a:p>
            <a:pPr lvl="2"/>
            <a:r>
              <a:rPr lang="en-US" b="1" dirty="0"/>
              <a:t>Browser – </a:t>
            </a:r>
            <a:r>
              <a:rPr lang="en-US" dirty="0"/>
              <a:t>Internet Explorer, Microsoft Edge, Mozilla Firefox, Google Chrome or Safari</a:t>
            </a:r>
          </a:p>
          <a:p>
            <a:pPr lvl="2"/>
            <a:r>
              <a:rPr lang="en-US" b="1" dirty="0"/>
              <a:t>Operating System –</a:t>
            </a:r>
            <a:r>
              <a:rPr lang="en-US" dirty="0"/>
              <a:t> Windows, Linux or MAC </a:t>
            </a:r>
            <a:r>
              <a:rPr lang="en-US" dirty="0" smtClean="0"/>
              <a:t>OSX</a:t>
            </a:r>
          </a:p>
          <a:p>
            <a:pPr lvl="2"/>
            <a:endParaRPr lang="en-US" dirty="0"/>
          </a:p>
          <a:p>
            <a:r>
              <a:rPr lang="fil-PH" sz="1800" b="1" dirty="0" smtClean="0"/>
              <a:t>Human </a:t>
            </a:r>
            <a:r>
              <a:rPr lang="fil-PH" sz="1800" b="1" dirty="0"/>
              <a:t>Resource Requirements</a:t>
            </a:r>
            <a:endParaRPr lang="en-US" sz="1800" dirty="0"/>
          </a:p>
          <a:p>
            <a:pPr lvl="2"/>
            <a:r>
              <a:rPr lang="en-US" b="1" dirty="0"/>
              <a:t>Receptionist</a:t>
            </a:r>
            <a:r>
              <a:rPr lang="en-US" dirty="0"/>
              <a:t> - will be the one to use the system in the front desk</a:t>
            </a:r>
            <a:r>
              <a:rPr lang="en-US" dirty="0" smtClean="0"/>
              <a:t>.</a:t>
            </a:r>
            <a:endParaRPr lang="en-US" sz="1400" dirty="0"/>
          </a:p>
        </p:txBody>
      </p:sp>
      <p:sp>
        <p:nvSpPr>
          <p:cNvPr id="5" name="Title 4"/>
          <p:cNvSpPr>
            <a:spLocks noGrp="1"/>
          </p:cNvSpPr>
          <p:nvPr>
            <p:ph type="title"/>
          </p:nvPr>
        </p:nvSpPr>
        <p:spPr>
          <a:xfrm>
            <a:off x="0" y="533400"/>
            <a:ext cx="3429000" cy="4952492"/>
          </a:xfrm>
        </p:spPr>
        <p:txBody>
          <a:bodyPr>
            <a:normAutofit/>
          </a:bodyPr>
          <a:lstStyle/>
          <a:p>
            <a:pPr algn="ctr"/>
            <a:r>
              <a:rPr lang="en-US" sz="2400" i="0" dirty="0" smtClean="0"/>
              <a:t>TECHNICAL BACKGROUND</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400" dirty="0" smtClean="0"/>
              <a:t>Resource Requirements</a:t>
            </a:r>
            <a:endParaRPr lang="en-US" sz="3400" i="0" dirty="0"/>
          </a:p>
        </p:txBody>
      </p:sp>
    </p:spTree>
    <p:extLst>
      <p:ext uri="{BB962C8B-B14F-4D97-AF65-F5344CB8AC3E}">
        <p14:creationId xmlns:p14="http://schemas.microsoft.com/office/powerpoint/2010/main" val="3918560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137913" y="226140"/>
            <a:ext cx="5410200" cy="369332"/>
          </a:xfrm>
          <a:prstGeom prst="rect">
            <a:avLst/>
          </a:prstGeom>
          <a:noFill/>
        </p:spPr>
        <p:txBody>
          <a:bodyPr wrap="square" rtlCol="0">
            <a:spAutoFit/>
          </a:bodyPr>
          <a:lstStyle/>
          <a:p>
            <a:pPr algn="ctr"/>
            <a:r>
              <a:rPr lang="en-US" dirty="0" smtClean="0">
                <a:latin typeface="+mj-lt"/>
              </a:rPr>
              <a:t>Data Flow Diagram for the Existing System</a:t>
            </a:r>
            <a:endParaRPr lang="en-US" dirty="0">
              <a:latin typeface="+mj-lt"/>
            </a:endParaRPr>
          </a:p>
        </p:txBody>
      </p:sp>
      <p:sp>
        <p:nvSpPr>
          <p:cNvPr id="9" name="TextBox 8"/>
          <p:cNvSpPr txBox="1"/>
          <p:nvPr/>
        </p:nvSpPr>
        <p:spPr>
          <a:xfrm>
            <a:off x="2140788" y="6248400"/>
            <a:ext cx="5410200" cy="369332"/>
          </a:xfrm>
          <a:prstGeom prst="rect">
            <a:avLst/>
          </a:prstGeom>
          <a:noFill/>
        </p:spPr>
        <p:txBody>
          <a:bodyPr wrap="square" rtlCol="0">
            <a:spAutoFit/>
          </a:bodyPr>
          <a:lstStyle/>
          <a:p>
            <a:pPr algn="ctr"/>
            <a:r>
              <a:rPr lang="en-US" dirty="0" smtClean="0">
                <a:latin typeface="+mj-lt"/>
              </a:rPr>
              <a:t>Context Diagram</a:t>
            </a:r>
            <a:endParaRPr lang="en-US" dirty="0">
              <a:latin typeface="+mj-lt"/>
            </a:endParaRPr>
          </a:p>
        </p:txBody>
      </p:sp>
      <p:pic>
        <p:nvPicPr>
          <p:cNvPr id="6" name="Picture 5" descr="C:\Users\student\Pictures\sysadd\exist_con.jp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7162800" cy="4836876"/>
          </a:xfrm>
          <a:prstGeom prst="rect">
            <a:avLst/>
          </a:prstGeom>
          <a:noFill/>
          <a:ln>
            <a:noFill/>
          </a:ln>
        </p:spPr>
      </p:pic>
    </p:spTree>
    <p:extLst>
      <p:ext uri="{BB962C8B-B14F-4D97-AF65-F5344CB8AC3E}">
        <p14:creationId xmlns:p14="http://schemas.microsoft.com/office/powerpoint/2010/main" val="2442127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248400"/>
            <a:ext cx="5410200" cy="369332"/>
          </a:xfrm>
          <a:prstGeom prst="rect">
            <a:avLst/>
          </a:prstGeom>
          <a:noFill/>
        </p:spPr>
        <p:txBody>
          <a:bodyPr wrap="square" rtlCol="0">
            <a:spAutoFit/>
          </a:bodyPr>
          <a:lstStyle/>
          <a:p>
            <a:pPr algn="ctr"/>
            <a:r>
              <a:rPr lang="en-US" dirty="0" smtClean="0">
                <a:latin typeface="+mj-lt"/>
              </a:rPr>
              <a:t>Level 0</a:t>
            </a:r>
            <a:endParaRPr lang="en-US" dirty="0">
              <a:latin typeface="+mj-lt"/>
            </a:endParaRPr>
          </a:p>
        </p:txBody>
      </p:sp>
      <p:pic>
        <p:nvPicPr>
          <p:cNvPr id="8" name="Picture 7" descr="C:\Users\student\Pictures\sysadd\exist_lvl0.jp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6675"/>
            <a:ext cx="7086600" cy="5581650"/>
          </a:xfrm>
          <a:prstGeom prst="rect">
            <a:avLst/>
          </a:prstGeom>
          <a:noFill/>
          <a:ln>
            <a:noFill/>
          </a:ln>
        </p:spPr>
      </p:pic>
    </p:spTree>
    <p:extLst>
      <p:ext uri="{BB962C8B-B14F-4D97-AF65-F5344CB8AC3E}">
        <p14:creationId xmlns:p14="http://schemas.microsoft.com/office/powerpoint/2010/main" val="3209689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248400"/>
            <a:ext cx="5410200" cy="369332"/>
          </a:xfrm>
          <a:prstGeom prst="rect">
            <a:avLst/>
          </a:prstGeom>
          <a:noFill/>
        </p:spPr>
        <p:txBody>
          <a:bodyPr wrap="square" rtlCol="0">
            <a:spAutoFit/>
          </a:bodyPr>
          <a:lstStyle/>
          <a:p>
            <a:pPr algn="ctr"/>
            <a:r>
              <a:rPr lang="en-US" dirty="0" smtClean="0">
                <a:latin typeface="+mj-lt"/>
              </a:rPr>
              <a:t>Level 1 DFD for Process #3</a:t>
            </a:r>
            <a:endParaRPr lang="en-US" dirty="0">
              <a:latin typeface="+mj-lt"/>
            </a:endParaRPr>
          </a:p>
        </p:txBody>
      </p:sp>
      <p:pic>
        <p:nvPicPr>
          <p:cNvPr id="6" name="Picture 5" descr="C:\Users\student\Pictures\sysadd\exist_lvl1pro3.jpg"/>
          <p:cNvPicPr/>
          <p:nvPr/>
        </p:nvPicPr>
        <p:blipFill>
          <a:blip r:embed="rId2">
            <a:extLst>
              <a:ext uri="{28A0092B-C50C-407E-A947-70E740481C1C}">
                <a14:useLocalDpi xmlns:a14="http://schemas.microsoft.com/office/drawing/2010/main" val="0"/>
              </a:ext>
            </a:extLst>
          </a:blip>
          <a:srcRect/>
          <a:stretch>
            <a:fillRect/>
          </a:stretch>
        </p:blipFill>
        <p:spPr bwMode="auto">
          <a:xfrm>
            <a:off x="723900" y="498805"/>
            <a:ext cx="7772400" cy="5283769"/>
          </a:xfrm>
          <a:prstGeom prst="rect">
            <a:avLst/>
          </a:prstGeom>
          <a:noFill/>
          <a:ln>
            <a:noFill/>
          </a:ln>
        </p:spPr>
      </p:pic>
    </p:spTree>
    <p:extLst>
      <p:ext uri="{BB962C8B-B14F-4D97-AF65-F5344CB8AC3E}">
        <p14:creationId xmlns:p14="http://schemas.microsoft.com/office/powerpoint/2010/main" val="3160667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6317" y="1980946"/>
            <a:ext cx="5219699" cy="2057400"/>
          </a:xfrm>
        </p:spPr>
        <p:txBody>
          <a:bodyPr>
            <a:noAutofit/>
          </a:bodyPr>
          <a:lstStyle/>
          <a:p>
            <a:pPr marL="0" indent="0">
              <a:buNone/>
            </a:pPr>
            <a:r>
              <a:rPr lang="fil-PH" sz="1800" dirty="0" smtClean="0"/>
              <a:t>	The </a:t>
            </a:r>
            <a:r>
              <a:rPr lang="fil-PH" sz="1800" dirty="0"/>
              <a:t>problem of the existing system includes manual work and overlapping of appointments. Manual work may take more time to process the services that the customer wants. Booking appointments of the existing system may overlap and cause errors.</a:t>
            </a:r>
            <a:endParaRPr lang="en-US" sz="1800" dirty="0"/>
          </a:p>
          <a:p>
            <a:endParaRPr lang="en-US" sz="1800" dirty="0"/>
          </a:p>
        </p:txBody>
      </p:sp>
      <p:sp>
        <p:nvSpPr>
          <p:cNvPr id="6" name="Title 4"/>
          <p:cNvSpPr>
            <a:spLocks noGrp="1"/>
          </p:cNvSpPr>
          <p:nvPr>
            <p:ph type="title"/>
          </p:nvPr>
        </p:nvSpPr>
        <p:spPr>
          <a:xfrm>
            <a:off x="0" y="533400"/>
            <a:ext cx="3429000" cy="4952492"/>
          </a:xfrm>
        </p:spPr>
        <p:txBody>
          <a:bodyPr>
            <a:normAutofit/>
          </a:bodyPr>
          <a:lstStyle/>
          <a:p>
            <a:pPr algn="ctr"/>
            <a:r>
              <a:rPr lang="en-US" sz="2400" i="0" dirty="0" smtClean="0"/>
              <a:t>THE EXISTING SYSTEM</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600" dirty="0" smtClean="0"/>
              <a:t>Problem </a:t>
            </a:r>
            <a:br>
              <a:rPr lang="en-US" sz="3600" dirty="0" smtClean="0"/>
            </a:br>
            <a:r>
              <a:rPr lang="en-US" sz="3600" dirty="0" smtClean="0"/>
              <a:t>Areas</a:t>
            </a:r>
            <a:endParaRPr lang="en-US" sz="3400" i="0" dirty="0"/>
          </a:p>
        </p:txBody>
      </p:sp>
    </p:spTree>
    <p:extLst>
      <p:ext uri="{BB962C8B-B14F-4D97-AF65-F5344CB8AC3E}">
        <p14:creationId xmlns:p14="http://schemas.microsoft.com/office/powerpoint/2010/main" val="1260286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019300" y="268110"/>
            <a:ext cx="5638800" cy="369332"/>
          </a:xfrm>
          <a:prstGeom prst="rect">
            <a:avLst/>
          </a:prstGeom>
          <a:noFill/>
        </p:spPr>
        <p:txBody>
          <a:bodyPr wrap="square" rtlCol="0">
            <a:spAutoFit/>
          </a:bodyPr>
          <a:lstStyle/>
          <a:p>
            <a:pPr algn="ctr"/>
            <a:r>
              <a:rPr lang="en-US" dirty="0" smtClean="0">
                <a:latin typeface="+mj-lt"/>
              </a:rPr>
              <a:t>Data Flow Diagram for the Proposed System</a:t>
            </a:r>
            <a:endParaRPr lang="en-US" dirty="0">
              <a:latin typeface="+mj-lt"/>
            </a:endParaRPr>
          </a:p>
        </p:txBody>
      </p:sp>
      <p:sp>
        <p:nvSpPr>
          <p:cNvPr id="9" name="TextBox 8"/>
          <p:cNvSpPr txBox="1"/>
          <p:nvPr/>
        </p:nvSpPr>
        <p:spPr>
          <a:xfrm>
            <a:off x="2133600" y="6412468"/>
            <a:ext cx="5410200" cy="369332"/>
          </a:xfrm>
          <a:prstGeom prst="rect">
            <a:avLst/>
          </a:prstGeom>
          <a:noFill/>
        </p:spPr>
        <p:txBody>
          <a:bodyPr wrap="square" rtlCol="0">
            <a:spAutoFit/>
          </a:bodyPr>
          <a:lstStyle/>
          <a:p>
            <a:pPr algn="ctr"/>
            <a:r>
              <a:rPr lang="en-US" dirty="0" smtClean="0">
                <a:latin typeface="+mj-lt"/>
              </a:rPr>
              <a:t>Context </a:t>
            </a:r>
            <a:r>
              <a:rPr lang="en-US" dirty="0" smtClean="0">
                <a:latin typeface="+mj-lt"/>
              </a:rPr>
              <a:t>Diagram (Online)</a:t>
            </a:r>
            <a:endParaRPr lang="en-US" dirty="0">
              <a:latin typeface="+mj-lt"/>
            </a:endParaRPr>
          </a:p>
        </p:txBody>
      </p:sp>
      <p:pic>
        <p:nvPicPr>
          <p:cNvPr id="1026" name="Picture 2" descr="dKuLbj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99" y="1828800"/>
            <a:ext cx="7628001" cy="230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78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336268"/>
            <a:ext cx="5410200" cy="369332"/>
          </a:xfrm>
          <a:prstGeom prst="rect">
            <a:avLst/>
          </a:prstGeom>
          <a:noFill/>
        </p:spPr>
        <p:txBody>
          <a:bodyPr wrap="square" rtlCol="0">
            <a:spAutoFit/>
          </a:bodyPr>
          <a:lstStyle/>
          <a:p>
            <a:pPr algn="ctr"/>
            <a:r>
              <a:rPr lang="en-US" dirty="0" smtClean="0">
                <a:latin typeface="+mj-lt"/>
              </a:rPr>
              <a:t>Level </a:t>
            </a:r>
            <a:r>
              <a:rPr lang="en-US" dirty="0" smtClean="0">
                <a:latin typeface="+mj-lt"/>
              </a:rPr>
              <a:t>1 DFD (Online)</a:t>
            </a:r>
            <a:endParaRPr lang="en-US" dirty="0">
              <a:latin typeface="+mj-lt"/>
            </a:endParaRPr>
          </a:p>
        </p:txBody>
      </p:sp>
      <p:pic>
        <p:nvPicPr>
          <p:cNvPr id="2050" name="Picture 2" descr="K0tFlf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762000"/>
            <a:ext cx="6172200" cy="4428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630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324600"/>
            <a:ext cx="5410200" cy="369332"/>
          </a:xfrm>
          <a:prstGeom prst="rect">
            <a:avLst/>
          </a:prstGeom>
          <a:noFill/>
        </p:spPr>
        <p:txBody>
          <a:bodyPr wrap="square" rtlCol="0">
            <a:spAutoFit/>
          </a:bodyPr>
          <a:lstStyle/>
          <a:p>
            <a:pPr algn="ctr"/>
            <a:r>
              <a:rPr lang="en-US" dirty="0" smtClean="0">
                <a:latin typeface="+mj-lt"/>
              </a:rPr>
              <a:t>Context Diagram (Onsite)</a:t>
            </a:r>
            <a:endParaRPr lang="en-US" dirty="0">
              <a:latin typeface="+mj-lt"/>
            </a:endParaRPr>
          </a:p>
        </p:txBody>
      </p:sp>
      <p:pic>
        <p:nvPicPr>
          <p:cNvPr id="3074" name="Picture 2" descr="Vk4H2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13" y="1066800"/>
            <a:ext cx="7814574" cy="351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17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9" name="TextBox 8"/>
          <p:cNvSpPr txBox="1"/>
          <p:nvPr/>
        </p:nvSpPr>
        <p:spPr>
          <a:xfrm>
            <a:off x="2133600" y="6248400"/>
            <a:ext cx="5410200" cy="369332"/>
          </a:xfrm>
          <a:prstGeom prst="rect">
            <a:avLst/>
          </a:prstGeom>
          <a:noFill/>
        </p:spPr>
        <p:txBody>
          <a:bodyPr wrap="square" rtlCol="0">
            <a:spAutoFit/>
          </a:bodyPr>
          <a:lstStyle/>
          <a:p>
            <a:pPr algn="ctr"/>
            <a:r>
              <a:rPr lang="en-US" dirty="0" smtClean="0">
                <a:latin typeface="+mj-lt"/>
              </a:rPr>
              <a:t>Level 1 </a:t>
            </a:r>
            <a:r>
              <a:rPr lang="en-US" dirty="0" smtClean="0">
                <a:latin typeface="+mj-lt"/>
              </a:rPr>
              <a:t>DFD (Onsite)</a:t>
            </a:r>
            <a:endParaRPr lang="en-US" dirty="0">
              <a:latin typeface="+mj-lt"/>
            </a:endParaRPr>
          </a:p>
        </p:txBody>
      </p:sp>
      <p:pic>
        <p:nvPicPr>
          <p:cNvPr id="4098" name="Picture 2" descr="3T1KLH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066800"/>
            <a:ext cx="824865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245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6096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Project Context</a:t>
            </a:r>
            <a:endParaRPr lang="en-US" dirty="0"/>
          </a:p>
        </p:txBody>
      </p:sp>
      <p:sp>
        <p:nvSpPr>
          <p:cNvPr id="2" name="Content Placeholder 1"/>
          <p:cNvSpPr>
            <a:spLocks noGrp="1"/>
          </p:cNvSpPr>
          <p:nvPr>
            <p:ph idx="1"/>
          </p:nvPr>
        </p:nvSpPr>
        <p:spPr>
          <a:xfrm>
            <a:off x="3886200" y="1600200"/>
            <a:ext cx="4686299" cy="3352800"/>
          </a:xfrm>
        </p:spPr>
        <p:txBody>
          <a:bodyPr>
            <a:normAutofit fontScale="92500" lnSpcReduction="10000"/>
          </a:bodyPr>
          <a:lstStyle/>
          <a:p>
            <a:pPr marL="0" indent="0" algn="just">
              <a:buNone/>
            </a:pPr>
            <a:r>
              <a:rPr lang="en-US" dirty="0"/>
              <a:t>The client for this project is the Asmara Spa, an affiliate of </a:t>
            </a:r>
            <a:r>
              <a:rPr lang="en-US" dirty="0" err="1"/>
              <a:t>Taal</a:t>
            </a:r>
            <a:r>
              <a:rPr lang="en-US" dirty="0"/>
              <a:t> Vista Hotels, </a:t>
            </a:r>
            <a:r>
              <a:rPr lang="en-US" dirty="0" err="1"/>
              <a:t>Tagaytay</a:t>
            </a:r>
            <a:r>
              <a:rPr lang="en-US" dirty="0"/>
              <a:t> City, Philippines</a:t>
            </a:r>
            <a:r>
              <a:rPr lang="en-US" dirty="0" smtClean="0"/>
              <a:t>. </a:t>
            </a:r>
            <a:r>
              <a:rPr lang="en-US" dirty="0" smtClean="0"/>
              <a:t>The </a:t>
            </a:r>
            <a:r>
              <a:rPr lang="en-US" dirty="0"/>
              <a:t>Asmara Spa's booking </a:t>
            </a:r>
            <a:r>
              <a:rPr lang="en-US" dirty="0" smtClean="0"/>
              <a:t>process, is manually </a:t>
            </a:r>
            <a:r>
              <a:rPr lang="en-US" dirty="0"/>
              <a:t>performed. The researcher's task is to create a reservation system for the spa that will automate the process of booking a reservation and include an online reservation system for potential customers who are looking to avail the different services offered at the Asmara Spa via the internet.</a:t>
            </a:r>
          </a:p>
        </p:txBody>
      </p:sp>
    </p:spTree>
    <p:extLst>
      <p:ext uri="{BB962C8B-B14F-4D97-AF65-F5344CB8AC3E}">
        <p14:creationId xmlns:p14="http://schemas.microsoft.com/office/powerpoint/2010/main" val="402603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10" name="TextBox 9"/>
          <p:cNvSpPr txBox="1"/>
          <p:nvPr/>
        </p:nvSpPr>
        <p:spPr>
          <a:xfrm>
            <a:off x="3200400" y="6324600"/>
            <a:ext cx="4008060" cy="369332"/>
          </a:xfrm>
          <a:prstGeom prst="rect">
            <a:avLst/>
          </a:prstGeom>
          <a:noFill/>
        </p:spPr>
        <p:txBody>
          <a:bodyPr wrap="square" rtlCol="0">
            <a:spAutoFit/>
          </a:bodyPr>
          <a:lstStyle/>
          <a:p>
            <a:pPr algn="ctr"/>
            <a:r>
              <a:rPr lang="en-US" dirty="0" smtClean="0">
                <a:latin typeface="+mj-lt"/>
              </a:rPr>
              <a:t>Entity Relationship</a:t>
            </a:r>
            <a:r>
              <a:rPr lang="en-US" dirty="0">
                <a:latin typeface="+mj-lt"/>
              </a:rPr>
              <a:t> </a:t>
            </a:r>
            <a:r>
              <a:rPr lang="en-US" dirty="0" smtClean="0">
                <a:latin typeface="+mj-lt"/>
              </a:rPr>
              <a:t>Diagram</a:t>
            </a:r>
            <a:endParaRPr lang="en-US" dirty="0">
              <a:latin typeface="+mj-lt"/>
            </a:endParaRPr>
          </a:p>
        </p:txBody>
      </p:sp>
      <p:pic>
        <p:nvPicPr>
          <p:cNvPr id="5122" name="Picture 2" descr="xdJJ0J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7610475"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193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10" name="TextBox 9"/>
          <p:cNvSpPr txBox="1"/>
          <p:nvPr/>
        </p:nvSpPr>
        <p:spPr>
          <a:xfrm>
            <a:off x="3200400" y="6324600"/>
            <a:ext cx="4008060" cy="369332"/>
          </a:xfrm>
          <a:prstGeom prst="rect">
            <a:avLst/>
          </a:prstGeom>
          <a:noFill/>
        </p:spPr>
        <p:txBody>
          <a:bodyPr wrap="square" rtlCol="0">
            <a:spAutoFit/>
          </a:bodyPr>
          <a:lstStyle/>
          <a:p>
            <a:pPr algn="ctr"/>
            <a:r>
              <a:rPr lang="en-US" dirty="0" smtClean="0">
                <a:latin typeface="+mj-lt"/>
              </a:rPr>
              <a:t>Class Diagram</a:t>
            </a:r>
            <a:endParaRPr lang="en-US" dirty="0">
              <a:latin typeface="+mj-lt"/>
            </a:endParaRPr>
          </a:p>
        </p:txBody>
      </p:sp>
      <p:pic>
        <p:nvPicPr>
          <p:cNvPr id="2" name="Picture 1"/>
          <p:cNvPicPr>
            <a:picLocks noChangeAspect="1"/>
          </p:cNvPicPr>
          <p:nvPr/>
        </p:nvPicPr>
        <p:blipFill>
          <a:blip r:embed="rId2"/>
          <a:stretch>
            <a:fillRect/>
          </a:stretch>
        </p:blipFill>
        <p:spPr>
          <a:xfrm>
            <a:off x="685800" y="533400"/>
            <a:ext cx="7894817" cy="5105400"/>
          </a:xfrm>
          <a:prstGeom prst="rect">
            <a:avLst/>
          </a:prstGeom>
        </p:spPr>
      </p:pic>
    </p:spTree>
    <p:extLst>
      <p:ext uri="{BB962C8B-B14F-4D97-AF65-F5344CB8AC3E}">
        <p14:creationId xmlns:p14="http://schemas.microsoft.com/office/powerpoint/2010/main" val="1739756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10" name="TextBox 9"/>
          <p:cNvSpPr txBox="1"/>
          <p:nvPr/>
        </p:nvSpPr>
        <p:spPr>
          <a:xfrm>
            <a:off x="3200400" y="6324600"/>
            <a:ext cx="4008060" cy="369332"/>
          </a:xfrm>
          <a:prstGeom prst="rect">
            <a:avLst/>
          </a:prstGeom>
          <a:noFill/>
        </p:spPr>
        <p:txBody>
          <a:bodyPr wrap="square" rtlCol="0">
            <a:spAutoFit/>
          </a:bodyPr>
          <a:lstStyle/>
          <a:p>
            <a:pPr algn="ctr"/>
            <a:r>
              <a:rPr lang="en-US" dirty="0" smtClean="0">
                <a:latin typeface="+mj-lt"/>
              </a:rPr>
              <a:t>Object Diagram</a:t>
            </a:r>
            <a:endParaRPr lang="en-US" dirty="0">
              <a:latin typeface="+mj-lt"/>
            </a:endParaRPr>
          </a:p>
        </p:txBody>
      </p:sp>
      <p:pic>
        <p:nvPicPr>
          <p:cNvPr id="3" name="Picture 2"/>
          <p:cNvPicPr>
            <a:picLocks noChangeAspect="1"/>
          </p:cNvPicPr>
          <p:nvPr/>
        </p:nvPicPr>
        <p:blipFill>
          <a:blip r:embed="rId2"/>
          <a:stretch>
            <a:fillRect/>
          </a:stretch>
        </p:blipFill>
        <p:spPr>
          <a:xfrm>
            <a:off x="613728" y="425904"/>
            <a:ext cx="8245066" cy="5345702"/>
          </a:xfrm>
          <a:prstGeom prst="rect">
            <a:avLst/>
          </a:prstGeom>
        </p:spPr>
      </p:pic>
    </p:spTree>
    <p:extLst>
      <p:ext uri="{BB962C8B-B14F-4D97-AF65-F5344CB8AC3E}">
        <p14:creationId xmlns:p14="http://schemas.microsoft.com/office/powerpoint/2010/main" val="1061966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1790700" y="6324600"/>
            <a:ext cx="5638800" cy="369332"/>
          </a:xfrm>
          <a:prstGeom prst="rect">
            <a:avLst/>
          </a:prstGeom>
          <a:noFill/>
        </p:spPr>
        <p:txBody>
          <a:bodyPr wrap="square" rtlCol="0">
            <a:spAutoFit/>
          </a:bodyPr>
          <a:lstStyle/>
          <a:p>
            <a:pPr algn="ctr"/>
            <a:r>
              <a:rPr lang="en-US" dirty="0" smtClean="0">
                <a:latin typeface="+mj-lt"/>
              </a:rPr>
              <a:t>Data Dictionary</a:t>
            </a:r>
            <a:endParaRPr lang="en-US" dirty="0">
              <a:latin typeface="+mj-lt"/>
            </a:endParaRPr>
          </a:p>
        </p:txBody>
      </p:sp>
      <p:pic>
        <p:nvPicPr>
          <p:cNvPr id="6146" name="Picture 2" descr="V4ykc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28600"/>
            <a:ext cx="5943600" cy="572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213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5" name="TextBox 4"/>
          <p:cNvSpPr txBox="1"/>
          <p:nvPr/>
        </p:nvSpPr>
        <p:spPr>
          <a:xfrm>
            <a:off x="1981200" y="6324600"/>
            <a:ext cx="5638800" cy="369332"/>
          </a:xfrm>
          <a:prstGeom prst="rect">
            <a:avLst/>
          </a:prstGeom>
          <a:noFill/>
        </p:spPr>
        <p:txBody>
          <a:bodyPr wrap="square" rtlCol="0">
            <a:spAutoFit/>
          </a:bodyPr>
          <a:lstStyle/>
          <a:p>
            <a:pPr algn="ctr"/>
            <a:r>
              <a:rPr lang="en-US" dirty="0" smtClean="0">
                <a:latin typeface="+mj-lt"/>
              </a:rPr>
              <a:t>Use Case Diagram</a:t>
            </a:r>
            <a:endParaRPr lang="en-US" dirty="0">
              <a:latin typeface="+mj-lt"/>
            </a:endParaRPr>
          </a:p>
        </p:txBody>
      </p:sp>
      <p:pic>
        <p:nvPicPr>
          <p:cNvPr id="7170" name="Picture 2" descr="WYbl4X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52400"/>
            <a:ext cx="8524875" cy="599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216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6858000" y="2895600"/>
            <a:ext cx="1600200" cy="923330"/>
          </a:xfrm>
          <a:prstGeom prst="rect">
            <a:avLst/>
          </a:prstGeom>
          <a:noFill/>
        </p:spPr>
        <p:txBody>
          <a:bodyPr wrap="square" rtlCol="0">
            <a:spAutoFit/>
          </a:bodyPr>
          <a:lstStyle/>
          <a:p>
            <a:pPr algn="ctr"/>
            <a:r>
              <a:rPr lang="en-US" dirty="0" smtClean="0">
                <a:latin typeface="+mj-lt"/>
              </a:rPr>
              <a:t>Activity Diagram </a:t>
            </a:r>
            <a:r>
              <a:rPr lang="en-US" dirty="0" smtClean="0">
                <a:latin typeface="+mj-lt"/>
              </a:rPr>
              <a:t>(online)</a:t>
            </a:r>
            <a:endParaRPr lang="en-US" dirty="0">
              <a:latin typeface="+mj-lt"/>
            </a:endParaRPr>
          </a:p>
        </p:txBody>
      </p:sp>
      <p:pic>
        <p:nvPicPr>
          <p:cNvPr id="8194" name="Picture 2" descr="ngdg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
            <a:ext cx="2895600" cy="61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757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6858000" y="2895600"/>
            <a:ext cx="1600200" cy="923330"/>
          </a:xfrm>
          <a:prstGeom prst="rect">
            <a:avLst/>
          </a:prstGeom>
          <a:noFill/>
        </p:spPr>
        <p:txBody>
          <a:bodyPr wrap="square" rtlCol="0">
            <a:spAutoFit/>
          </a:bodyPr>
          <a:lstStyle/>
          <a:p>
            <a:pPr algn="ctr"/>
            <a:r>
              <a:rPr lang="en-US" dirty="0" smtClean="0">
                <a:latin typeface="+mj-lt"/>
              </a:rPr>
              <a:t>Activity </a:t>
            </a:r>
            <a:r>
              <a:rPr lang="en-US" dirty="0" smtClean="0">
                <a:latin typeface="+mj-lt"/>
              </a:rPr>
              <a:t>Diagram</a:t>
            </a:r>
            <a:br>
              <a:rPr lang="en-US" dirty="0" smtClean="0">
                <a:latin typeface="+mj-lt"/>
              </a:rPr>
            </a:br>
            <a:r>
              <a:rPr lang="en-US" dirty="0" smtClean="0">
                <a:latin typeface="+mj-lt"/>
              </a:rPr>
              <a:t>(onsite) </a:t>
            </a:r>
            <a:endParaRPr lang="en-US" dirty="0">
              <a:latin typeface="+mj-lt"/>
            </a:endParaRPr>
          </a:p>
        </p:txBody>
      </p:sp>
      <p:pic>
        <p:nvPicPr>
          <p:cNvPr id="9218" name="Picture 2" descr="gxoTwf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990" y="219456"/>
            <a:ext cx="4451927" cy="587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97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6858000" y="2895600"/>
            <a:ext cx="1600200" cy="923330"/>
          </a:xfrm>
          <a:prstGeom prst="rect">
            <a:avLst/>
          </a:prstGeom>
          <a:noFill/>
        </p:spPr>
        <p:txBody>
          <a:bodyPr wrap="square" rtlCol="0">
            <a:spAutoFit/>
          </a:bodyPr>
          <a:lstStyle/>
          <a:p>
            <a:pPr algn="ctr"/>
            <a:r>
              <a:rPr lang="en-US" dirty="0" smtClean="0">
                <a:latin typeface="+mj-lt"/>
              </a:rPr>
              <a:t>Sequence Diagram</a:t>
            </a:r>
            <a:br>
              <a:rPr lang="en-US" dirty="0" smtClean="0">
                <a:latin typeface="+mj-lt"/>
              </a:rPr>
            </a:br>
            <a:r>
              <a:rPr lang="en-US" dirty="0" smtClean="0">
                <a:latin typeface="+mj-lt"/>
              </a:rPr>
              <a:t>(online) </a:t>
            </a:r>
            <a:endParaRPr lang="en-US" dirty="0">
              <a:latin typeface="+mj-lt"/>
            </a:endParaRPr>
          </a:p>
        </p:txBody>
      </p:sp>
      <p:pic>
        <p:nvPicPr>
          <p:cNvPr id="10242" name="Picture 2" descr="H0wSe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0"/>
            <a:ext cx="449322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977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3" name="TextBox 2"/>
          <p:cNvSpPr txBox="1"/>
          <p:nvPr/>
        </p:nvSpPr>
        <p:spPr>
          <a:xfrm>
            <a:off x="2209800" y="6324600"/>
            <a:ext cx="5638800" cy="369332"/>
          </a:xfrm>
          <a:prstGeom prst="rect">
            <a:avLst/>
          </a:prstGeom>
          <a:noFill/>
        </p:spPr>
        <p:txBody>
          <a:bodyPr wrap="square" rtlCol="0">
            <a:spAutoFit/>
          </a:bodyPr>
          <a:lstStyle/>
          <a:p>
            <a:pPr algn="ctr"/>
            <a:r>
              <a:rPr lang="en-US" dirty="0" smtClean="0">
                <a:latin typeface="+mj-lt"/>
              </a:rPr>
              <a:t>Sequence </a:t>
            </a:r>
            <a:r>
              <a:rPr lang="en-US" dirty="0" smtClean="0">
                <a:latin typeface="+mj-lt"/>
              </a:rPr>
              <a:t>Diagram (onsite)</a:t>
            </a:r>
            <a:endParaRPr lang="en-US" dirty="0">
              <a:latin typeface="+mj-lt"/>
            </a:endParaRPr>
          </a:p>
        </p:txBody>
      </p:sp>
      <p:pic>
        <p:nvPicPr>
          <p:cNvPr id="11266" name="Picture 2" descr="g7c8TU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65" y="685800"/>
            <a:ext cx="855207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442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81000" y="2209800"/>
            <a:ext cx="8458200" cy="3581400"/>
          </a:xfrm>
        </p:spPr>
        <p:txBody>
          <a:bodyPr>
            <a:normAutofit/>
          </a:bodyPr>
          <a:lstStyle/>
          <a:p>
            <a:pPr algn="ctr"/>
            <a:r>
              <a:rPr lang="en-US" sz="2400" i="0" dirty="0" smtClean="0"/>
              <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endParaRPr lang="en-US" dirty="0"/>
          </a:p>
        </p:txBody>
      </p:sp>
      <p:sp>
        <p:nvSpPr>
          <p:cNvPr id="8" name="Text Placeholder 4"/>
          <p:cNvSpPr>
            <a:spLocks noGrp="1"/>
          </p:cNvSpPr>
          <p:nvPr>
            <p:ph type="body" idx="1"/>
          </p:nvPr>
        </p:nvSpPr>
        <p:spPr>
          <a:xfrm>
            <a:off x="104236" y="6172200"/>
            <a:ext cx="8734964" cy="762000"/>
          </a:xfrm>
        </p:spPr>
        <p:txBody>
          <a:bodyPr>
            <a:noAutofit/>
          </a:bodyPr>
          <a:lstStyle/>
          <a:p>
            <a:pPr algn="ctr"/>
            <a:r>
              <a:rPr lang="en-US" sz="2400" i="0" dirty="0" smtClean="0">
                <a:latin typeface="+mj-lt"/>
              </a:rPr>
              <a:t>GAP ANALYSIS</a:t>
            </a:r>
            <a:endParaRPr lang="en-US" sz="2400"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38187835"/>
              </p:ext>
            </p:extLst>
          </p:nvPr>
        </p:nvGraphicFramePr>
        <p:xfrm>
          <a:off x="237586" y="152400"/>
          <a:ext cx="8449214" cy="5791200"/>
        </p:xfrm>
        <a:graphic>
          <a:graphicData uri="http://schemas.openxmlformats.org/drawingml/2006/table">
            <a:tbl>
              <a:tblPr firstRow="1" firstCol="1" bandRow="1">
                <a:tableStyleId>{073A0DAA-6AF3-43AB-8588-CEC1D06C72B9}</a:tableStyleId>
              </a:tblPr>
              <a:tblGrid>
                <a:gridCol w="2815802">
                  <a:extLst>
                    <a:ext uri="{9D8B030D-6E8A-4147-A177-3AD203B41FA5}">
                      <a16:colId xmlns:a16="http://schemas.microsoft.com/office/drawing/2014/main" val="20000"/>
                    </a:ext>
                  </a:extLst>
                </a:gridCol>
                <a:gridCol w="2816706">
                  <a:extLst>
                    <a:ext uri="{9D8B030D-6E8A-4147-A177-3AD203B41FA5}">
                      <a16:colId xmlns:a16="http://schemas.microsoft.com/office/drawing/2014/main" val="20001"/>
                    </a:ext>
                  </a:extLst>
                </a:gridCol>
                <a:gridCol w="2816706">
                  <a:extLst>
                    <a:ext uri="{9D8B030D-6E8A-4147-A177-3AD203B41FA5}">
                      <a16:colId xmlns:a16="http://schemas.microsoft.com/office/drawing/2014/main" val="20002"/>
                    </a:ext>
                  </a:extLst>
                </a:gridCol>
              </a:tblGrid>
              <a:tr h="278695">
                <a:tc>
                  <a:txBody>
                    <a:bodyPr/>
                    <a:lstStyle/>
                    <a:p>
                      <a:pPr marL="0" marR="0" algn="ctr">
                        <a:lnSpc>
                          <a:spcPct val="115000"/>
                        </a:lnSpc>
                        <a:spcBef>
                          <a:spcPts val="0"/>
                        </a:spcBef>
                        <a:spcAft>
                          <a:spcPts val="1000"/>
                        </a:spcAft>
                      </a:pPr>
                      <a:r>
                        <a:rPr lang="en-US" sz="1200" dirty="0">
                          <a:effectLst/>
                        </a:rPr>
                        <a:t>User Requirements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200" dirty="0">
                          <a:effectLst/>
                        </a:rPr>
                        <a:t>Current Process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200" dirty="0">
                          <a:effectLst/>
                        </a:rPr>
                        <a:t>Proposed Changes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0"/>
                  </a:ext>
                </a:extLst>
              </a:tr>
              <a:tr h="1387894">
                <a:tc>
                  <a:txBody>
                    <a:bodyPr/>
                    <a:lstStyle/>
                    <a:p>
                      <a:pPr marL="0" marR="0">
                        <a:lnSpc>
                          <a:spcPct val="115000"/>
                        </a:lnSpc>
                        <a:spcBef>
                          <a:spcPts val="0"/>
                        </a:spcBef>
                        <a:spcAft>
                          <a:spcPts val="1000"/>
                        </a:spcAft>
                      </a:pPr>
                      <a:r>
                        <a:rPr lang="en-US" sz="1200" dirty="0">
                          <a:effectLst/>
                        </a:rPr>
                        <a:t>The system addresses/prevents the mistakes that occur from doing manual work processes.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dirty="0">
                          <a:effectLst/>
                        </a:rPr>
                        <a:t>All processes in the Asmara Spa is manual. In line with this, a lot of errors could occur. (e.g. lost appointments, wrong dates written on appointments)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The system will automate the process of booking a reservation and include an online reservation system for potential customers who are looking to book a reservation to the Asmara Spa via the internet.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1"/>
                  </a:ext>
                </a:extLst>
              </a:tr>
              <a:tr h="920702">
                <a:tc>
                  <a:txBody>
                    <a:bodyPr/>
                    <a:lstStyle/>
                    <a:p>
                      <a:pPr marL="0" marR="0">
                        <a:lnSpc>
                          <a:spcPct val="115000"/>
                        </a:lnSpc>
                        <a:spcBef>
                          <a:spcPts val="0"/>
                        </a:spcBef>
                        <a:spcAft>
                          <a:spcPts val="1000"/>
                        </a:spcAft>
                      </a:pPr>
                      <a:r>
                        <a:rPr lang="en-US" sz="1200" dirty="0">
                          <a:effectLst/>
                        </a:rPr>
                        <a:t>To make the booking process more accessible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The booking process is a bit inconvenient because one way to make an appointment is through a third party website and none on their hotel website.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A web based system for customers who’d want to book a reservation but isn’t a guest checked-in at the hotel that will serve as an alternative.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2"/>
                  </a:ext>
                </a:extLst>
              </a:tr>
              <a:tr h="920702">
                <a:tc>
                  <a:txBody>
                    <a:bodyPr/>
                    <a:lstStyle/>
                    <a:p>
                      <a:pPr marL="0" marR="0">
                        <a:lnSpc>
                          <a:spcPct val="115000"/>
                        </a:lnSpc>
                        <a:spcBef>
                          <a:spcPts val="0"/>
                        </a:spcBef>
                        <a:spcAft>
                          <a:spcPts val="1000"/>
                        </a:spcAft>
                      </a:pPr>
                      <a:r>
                        <a:rPr lang="en-US" sz="1200" dirty="0">
                          <a:effectLst/>
                        </a:rPr>
                        <a:t>To reduce the amount of time and resources needed in the booking process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dirty="0">
                          <a:effectLst/>
                        </a:rPr>
                        <a:t>In a manual work process, with errors occurring , a lot of time could be wasted fixing mistakes and it would require several people to do a certain task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The system aims to automate work processes so that less time and people are needed to complete a task.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3"/>
                  </a:ext>
                </a:extLst>
              </a:tr>
              <a:tr h="895313">
                <a:tc>
                  <a:txBody>
                    <a:bodyPr/>
                    <a:lstStyle/>
                    <a:p>
                      <a:pPr marL="0" marR="0">
                        <a:lnSpc>
                          <a:spcPct val="115000"/>
                        </a:lnSpc>
                        <a:spcBef>
                          <a:spcPts val="0"/>
                        </a:spcBef>
                        <a:spcAft>
                          <a:spcPts val="1000"/>
                        </a:spcAft>
                      </a:pPr>
                      <a:r>
                        <a:rPr lang="en-US" sz="1200" b="1" dirty="0">
                          <a:effectLst/>
                          <a:latin typeface="+mn-lt"/>
                          <a:ea typeface="Calibri" panose="020F0502020204030204" pitchFamily="34" charset="0"/>
                          <a:cs typeface="Times New Roman" panose="02020603050405020304" pitchFamily="18" charset="0"/>
                        </a:rPr>
                        <a:t>To convert the spa’s work environment into a paperless office</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b="0" dirty="0">
                          <a:effectLst/>
                          <a:latin typeface="+mn-lt"/>
                          <a:ea typeface="Calibri" panose="020F0502020204030204" pitchFamily="34" charset="0"/>
                          <a:cs typeface="Times New Roman" panose="02020603050405020304" pitchFamily="18" charset="0"/>
                        </a:rPr>
                        <a:t>Since every booking is manually done, it is assumed that they are currently logged into a log book or slips are compiled into a folder.</a:t>
                      </a:r>
                      <a:endParaRPr lang="en-US" sz="11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b="0" dirty="0">
                          <a:effectLst/>
                          <a:latin typeface="+mn-lt"/>
                          <a:ea typeface="Calibri" panose="020F0502020204030204" pitchFamily="34" charset="0"/>
                          <a:cs typeface="Times New Roman" panose="02020603050405020304" pitchFamily="18" charset="0"/>
                        </a:rPr>
                        <a:t>With the use of the system, the use of paper will gradually lessen.</a:t>
                      </a:r>
                      <a:endParaRPr lang="en-US" sz="1100" b="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387894">
                <a:tc>
                  <a:txBody>
                    <a:bodyPr/>
                    <a:lstStyle/>
                    <a:p>
                      <a:pPr marL="0" marR="0">
                        <a:lnSpc>
                          <a:spcPct val="115000"/>
                        </a:lnSpc>
                        <a:spcBef>
                          <a:spcPts val="0"/>
                        </a:spcBef>
                        <a:spcAft>
                          <a:spcPts val="1000"/>
                        </a:spcAft>
                      </a:pPr>
                      <a:r>
                        <a:rPr lang="en-US" sz="1200" dirty="0">
                          <a:effectLst/>
                        </a:rPr>
                        <a:t>To generate a report that would show spa trends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a:effectLst/>
                        </a:rPr>
                        <a:t>To see what trends, the spa has to review their list of reservations/bookings and manually tally the data enlisted in it.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nSpc>
                          <a:spcPct val="115000"/>
                        </a:lnSpc>
                        <a:spcBef>
                          <a:spcPts val="0"/>
                        </a:spcBef>
                        <a:spcAft>
                          <a:spcPts val="1000"/>
                        </a:spcAft>
                      </a:pPr>
                      <a:r>
                        <a:rPr lang="en-US" sz="1200" dirty="0">
                          <a:effectLst/>
                        </a:rPr>
                        <a:t>The system will generate a report based from the data collected in the system’s database server, which will show how many reservations they had for the day, what is the most popular service, and what are the peak hours and days.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7958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1178194"/>
            <a:ext cx="4686299" cy="4393322"/>
          </a:xfrm>
        </p:spPr>
        <p:txBody>
          <a:bodyPr>
            <a:normAutofit/>
          </a:bodyPr>
          <a:lstStyle/>
          <a:p>
            <a:r>
              <a:rPr lang="en-US" dirty="0" smtClean="0"/>
              <a:t>Provide client a reservation system that will automate processes.</a:t>
            </a:r>
            <a:endParaRPr lang="en-US" dirty="0"/>
          </a:p>
          <a:p>
            <a:r>
              <a:rPr lang="en-US" dirty="0" smtClean="0"/>
              <a:t>Prevent errors that result from manual work</a:t>
            </a:r>
          </a:p>
          <a:p>
            <a:endParaRPr lang="en-US" dirty="0"/>
          </a:p>
          <a:p>
            <a:r>
              <a:rPr lang="en-US" dirty="0" smtClean="0"/>
              <a:t>The reservation system:</a:t>
            </a:r>
          </a:p>
          <a:p>
            <a:pPr lvl="1"/>
            <a:r>
              <a:rPr lang="en-US" dirty="0" smtClean="0"/>
              <a:t>Shows availability of services and schedules</a:t>
            </a:r>
          </a:p>
          <a:p>
            <a:pPr lvl="1"/>
            <a:r>
              <a:rPr lang="en-US" dirty="0" smtClean="0"/>
              <a:t>Utilizes a web interface for customers who want to book online</a:t>
            </a:r>
          </a:p>
        </p:txBody>
      </p:sp>
      <p:sp>
        <p:nvSpPr>
          <p:cNvPr id="7" name="Title 2"/>
          <p:cNvSpPr>
            <a:spLocks noGrp="1"/>
          </p:cNvSpPr>
          <p:nvPr>
            <p:ph type="title"/>
          </p:nvPr>
        </p:nvSpPr>
        <p:spPr>
          <a:xfrm>
            <a:off x="304800" y="559678"/>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Purpose and Description</a:t>
            </a:r>
            <a:endParaRPr lang="en-US" dirty="0"/>
          </a:p>
        </p:txBody>
      </p:sp>
    </p:spTree>
    <p:extLst>
      <p:ext uri="{BB962C8B-B14F-4D97-AF65-F5344CB8AC3E}">
        <p14:creationId xmlns:p14="http://schemas.microsoft.com/office/powerpoint/2010/main" val="1087893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152400"/>
            <a:ext cx="4686299" cy="6477000"/>
          </a:xfrm>
        </p:spPr>
        <p:txBody>
          <a:bodyPr>
            <a:normAutofit lnSpcReduction="10000"/>
          </a:bodyPr>
          <a:lstStyle/>
          <a:p>
            <a:r>
              <a:rPr lang="en-US" b="1" dirty="0" smtClean="0"/>
              <a:t>General Objective: </a:t>
            </a:r>
            <a:r>
              <a:rPr lang="en-US" dirty="0"/>
              <a:t>To create and implement an efficient reservation system </a:t>
            </a:r>
            <a:r>
              <a:rPr lang="en-US" dirty="0" smtClean="0"/>
              <a:t>that will automate work </a:t>
            </a:r>
            <a:r>
              <a:rPr lang="en-US" dirty="0"/>
              <a:t>processes. </a:t>
            </a:r>
            <a:endParaRPr lang="en-US" dirty="0" smtClean="0"/>
          </a:p>
          <a:p>
            <a:r>
              <a:rPr lang="en-US" b="1" dirty="0" smtClean="0"/>
              <a:t>Specific Objectives:</a:t>
            </a:r>
          </a:p>
          <a:p>
            <a:pPr lvl="1"/>
            <a:r>
              <a:rPr lang="en-US" dirty="0"/>
              <a:t>To address the mistakes that occur from doing manual work processes</a:t>
            </a:r>
            <a:r>
              <a:rPr lang="en-US" dirty="0" smtClean="0"/>
              <a:t>.</a:t>
            </a:r>
          </a:p>
          <a:p>
            <a:pPr lvl="1"/>
            <a:r>
              <a:rPr lang="en-US" dirty="0" smtClean="0"/>
              <a:t>Make booking more accessible through online booking</a:t>
            </a:r>
            <a:endParaRPr lang="en-US" dirty="0"/>
          </a:p>
          <a:p>
            <a:pPr lvl="1"/>
            <a:r>
              <a:rPr lang="en-US" dirty="0"/>
              <a:t>To reduce the amount of time </a:t>
            </a:r>
            <a:r>
              <a:rPr lang="en-US" dirty="0" smtClean="0"/>
              <a:t> it takes to </a:t>
            </a:r>
            <a:r>
              <a:rPr lang="en-US" dirty="0"/>
              <a:t>takes to make a </a:t>
            </a:r>
            <a:r>
              <a:rPr lang="en-US" dirty="0" smtClean="0"/>
              <a:t>booking </a:t>
            </a:r>
            <a:r>
              <a:rPr lang="en-PH" dirty="0" smtClean="0"/>
              <a:t>by </a:t>
            </a:r>
            <a:r>
              <a:rPr lang="en-PH" dirty="0"/>
              <a:t>30% - 40</a:t>
            </a:r>
            <a:r>
              <a:rPr lang="en-PH" dirty="0" smtClean="0"/>
              <a:t>%.</a:t>
            </a:r>
          </a:p>
          <a:p>
            <a:pPr lvl="1"/>
            <a:r>
              <a:rPr lang="en-US" dirty="0"/>
              <a:t>To convert the spa’s work environment into a paperless office. </a:t>
            </a:r>
            <a:endParaRPr lang="en-US" dirty="0" smtClean="0"/>
          </a:p>
          <a:p>
            <a:pPr lvl="1"/>
            <a:r>
              <a:rPr lang="en-US" dirty="0" smtClean="0"/>
              <a:t>To </a:t>
            </a:r>
            <a:r>
              <a:rPr lang="en-US" dirty="0"/>
              <a:t>generate a report that would show spa trends that shows how many bookings are made per day, what is the most demanded service, </a:t>
            </a:r>
            <a:br>
              <a:rPr lang="en-US" dirty="0"/>
            </a:br>
            <a:r>
              <a:rPr lang="en-US" dirty="0"/>
              <a:t>and what are the peak hours and days.</a:t>
            </a:r>
          </a:p>
          <a:p>
            <a:pPr lvl="1"/>
            <a:endParaRPr lang="en-US" b="1" dirty="0"/>
          </a:p>
        </p:txBody>
      </p:sp>
      <p:sp>
        <p:nvSpPr>
          <p:cNvPr id="7" name="Title 2"/>
          <p:cNvSpPr>
            <a:spLocks noGrp="1"/>
          </p:cNvSpPr>
          <p:nvPr>
            <p:ph type="title"/>
          </p:nvPr>
        </p:nvSpPr>
        <p:spPr>
          <a:xfrm>
            <a:off x="304800" y="6858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dirty="0"/>
              <a:t/>
            </a:r>
            <a:br>
              <a:rPr lang="en-US" dirty="0"/>
            </a:br>
            <a:r>
              <a:rPr lang="en-US" dirty="0" smtClean="0"/>
              <a:t>Objectives</a:t>
            </a:r>
            <a:endParaRPr lang="en-US" dirty="0"/>
          </a:p>
        </p:txBody>
      </p:sp>
    </p:spTree>
    <p:extLst>
      <p:ext uri="{BB962C8B-B14F-4D97-AF65-F5344CB8AC3E}">
        <p14:creationId xmlns:p14="http://schemas.microsoft.com/office/powerpoint/2010/main" val="490222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685800"/>
            <a:ext cx="4686299" cy="5791200"/>
          </a:xfrm>
        </p:spPr>
        <p:txBody>
          <a:bodyPr>
            <a:normAutofit lnSpcReduction="10000"/>
          </a:bodyPr>
          <a:lstStyle/>
          <a:p>
            <a:r>
              <a:rPr lang="en-US" sz="1800" dirty="0"/>
              <a:t>The proposed system will be handling reservation requests from </a:t>
            </a:r>
            <a:r>
              <a:rPr lang="en-US" sz="1800" dirty="0" smtClean="0"/>
              <a:t>walk-in customers and </a:t>
            </a:r>
            <a:r>
              <a:rPr lang="en-US" sz="1800" dirty="0"/>
              <a:t>online </a:t>
            </a:r>
            <a:r>
              <a:rPr lang="en-US" sz="1800" dirty="0" smtClean="0"/>
              <a:t>submissions. </a:t>
            </a:r>
            <a:r>
              <a:rPr lang="en-US" sz="1800" dirty="0"/>
              <a:t>whether they may be checked-in at the </a:t>
            </a:r>
            <a:r>
              <a:rPr lang="en-US" sz="1800" dirty="0" err="1"/>
              <a:t>Taal</a:t>
            </a:r>
            <a:r>
              <a:rPr lang="en-US" sz="1800" dirty="0"/>
              <a:t> Vista Hotel or not.</a:t>
            </a:r>
            <a:endParaRPr lang="en-US" sz="1800" dirty="0" smtClean="0"/>
          </a:p>
          <a:p>
            <a:r>
              <a:rPr lang="en-US" sz="1800" dirty="0"/>
              <a:t>The proposed system automatically assigns each customers’ reservation to the spa’s treatment rooms based on the reservation’s time slot </a:t>
            </a:r>
            <a:r>
              <a:rPr lang="en-US" sz="1800" dirty="0" smtClean="0"/>
              <a:t>chosen</a:t>
            </a:r>
            <a:r>
              <a:rPr lang="en-US" sz="1800" dirty="0" smtClean="0"/>
              <a:t>. </a:t>
            </a:r>
          </a:p>
          <a:p>
            <a:r>
              <a:rPr lang="en-US" sz="1800" dirty="0" smtClean="0"/>
              <a:t>Handles the automation of assigning staff members to their reservations, but still manually inform them of the reservation they were assigned to.</a:t>
            </a:r>
          </a:p>
          <a:p>
            <a:r>
              <a:rPr lang="en-US" sz="1800" dirty="0" smtClean="0"/>
              <a:t>The system will inform each customer of how much their reservation costs and keeps track of the status of their balance. Transactions will have to be made at the spa itself, not at the hotel whether they are checked in or not.</a:t>
            </a:r>
            <a:endParaRPr lang="en-US" sz="1800" dirty="0"/>
          </a:p>
        </p:txBody>
      </p:sp>
      <p:sp>
        <p:nvSpPr>
          <p:cNvPr id="6" name="Title 2"/>
          <p:cNvSpPr>
            <a:spLocks noGrp="1"/>
          </p:cNvSpPr>
          <p:nvPr>
            <p:ph type="title"/>
          </p:nvPr>
        </p:nvSpPr>
        <p:spPr>
          <a:xfrm>
            <a:off x="304800" y="6858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Scope and Limitations</a:t>
            </a:r>
            <a:endParaRPr lang="en-US" dirty="0"/>
          </a:p>
        </p:txBody>
      </p:sp>
    </p:spTree>
    <p:extLst>
      <p:ext uri="{BB962C8B-B14F-4D97-AF65-F5344CB8AC3E}">
        <p14:creationId xmlns:p14="http://schemas.microsoft.com/office/powerpoint/2010/main" val="263074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3800" y="1524000"/>
            <a:ext cx="4686299" cy="3581400"/>
          </a:xfrm>
        </p:spPr>
        <p:txBody>
          <a:bodyPr>
            <a:normAutofit/>
          </a:bodyPr>
          <a:lstStyle/>
          <a:p>
            <a:pPr lvl="0"/>
            <a:r>
              <a:rPr lang="en-US" sz="1800" dirty="0"/>
              <a:t>For the payment option to be fully functional, the client may have to pay a certain fee to enable it.</a:t>
            </a:r>
          </a:p>
          <a:p>
            <a:pPr lvl="0"/>
            <a:r>
              <a:rPr lang="en-US" sz="1800" dirty="0"/>
              <a:t>An SMS feature is supposed to be added to the system to notify users when their booking time is near. Unfortunately, this feature also requires a certain fee for it to be enabled.</a:t>
            </a:r>
          </a:p>
          <a:p>
            <a:pPr lvl="0"/>
            <a:r>
              <a:rPr lang="en-US" sz="1800" dirty="0"/>
              <a:t>Monitoring of the spa assistants’ attendance is not included in the features of this system</a:t>
            </a:r>
            <a:r>
              <a:rPr lang="en-US" sz="1800" dirty="0" smtClean="0"/>
              <a:t>.</a:t>
            </a:r>
            <a:endParaRPr lang="en-US" sz="1800" dirty="0"/>
          </a:p>
        </p:txBody>
      </p:sp>
      <p:sp>
        <p:nvSpPr>
          <p:cNvPr id="6" name="Title 2"/>
          <p:cNvSpPr>
            <a:spLocks noGrp="1"/>
          </p:cNvSpPr>
          <p:nvPr>
            <p:ph type="title"/>
          </p:nvPr>
        </p:nvSpPr>
        <p:spPr>
          <a:xfrm>
            <a:off x="304800" y="685800"/>
            <a:ext cx="287543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dirty="0"/>
              <a:t/>
            </a:r>
            <a:br>
              <a:rPr lang="en-US" dirty="0"/>
            </a:br>
            <a:r>
              <a:rPr lang="en-US" dirty="0" smtClean="0"/>
              <a:t>Scope and Limitations</a:t>
            </a:r>
            <a:endParaRPr lang="en-US" dirty="0"/>
          </a:p>
        </p:txBody>
      </p:sp>
    </p:spTree>
    <p:extLst>
      <p:ext uri="{BB962C8B-B14F-4D97-AF65-F5344CB8AC3E}">
        <p14:creationId xmlns:p14="http://schemas.microsoft.com/office/powerpoint/2010/main" val="3728957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104646"/>
            <a:ext cx="4686299" cy="4114800"/>
          </a:xfrm>
        </p:spPr>
        <p:txBody>
          <a:bodyPr>
            <a:normAutofit/>
          </a:bodyPr>
          <a:lstStyle/>
          <a:p>
            <a:pPr lvl="1">
              <a:buFont typeface="Arial" panose="020B0604020202020204" pitchFamily="34" charset="0"/>
              <a:buChar char="•"/>
            </a:pPr>
            <a:r>
              <a:rPr lang="en-US" dirty="0"/>
              <a:t>The pricing for the services offered by the spa is dependent on the service’s duration itself.</a:t>
            </a:r>
          </a:p>
          <a:p>
            <a:pPr lvl="1">
              <a:buFont typeface="Arial" panose="020B0604020202020204" pitchFamily="34" charset="0"/>
              <a:buChar char="•"/>
            </a:pPr>
            <a:r>
              <a:rPr lang="en-US" dirty="0"/>
              <a:t>The spa’s attendants are well-rounded and has their fixed schedule to provide any requested services by the customers.</a:t>
            </a:r>
          </a:p>
          <a:p>
            <a:pPr lvl="1">
              <a:buFont typeface="Arial" panose="020B0604020202020204" pitchFamily="34" charset="0"/>
              <a:buChar char="•"/>
            </a:pPr>
            <a:r>
              <a:rPr lang="en-US" dirty="0"/>
              <a:t>The spa’s receptionist and the marketing department head are the administrators of the system. Both of them will have access to the bookings.</a:t>
            </a:r>
          </a:p>
          <a:p>
            <a:pPr lvl="1">
              <a:buFont typeface="Arial" panose="020B0604020202020204" pitchFamily="34" charset="0"/>
              <a:buChar char="•"/>
            </a:pPr>
            <a:endParaRPr lang="en-US" dirty="0"/>
          </a:p>
        </p:txBody>
      </p:sp>
      <p:sp>
        <p:nvSpPr>
          <p:cNvPr id="6" name="Title 2"/>
          <p:cNvSpPr>
            <a:spLocks noGrp="1"/>
          </p:cNvSpPr>
          <p:nvPr>
            <p:ph type="title"/>
          </p:nvPr>
        </p:nvSpPr>
        <p:spPr>
          <a:xfrm>
            <a:off x="304800" y="685800"/>
            <a:ext cx="3048000" cy="4952492"/>
          </a:xfrm>
        </p:spPr>
        <p:txBody>
          <a:bodyPr/>
          <a:lstStyle/>
          <a:p>
            <a:pPr algn="ctr"/>
            <a:r>
              <a:rPr lang="en-US" sz="2400" i="0" dirty="0" smtClean="0"/>
              <a:t>INTRODUCTION</a:t>
            </a:r>
            <a:br>
              <a:rPr lang="en-US" sz="2400" i="0" dirty="0" smtClean="0"/>
            </a:br>
            <a:r>
              <a:rPr lang="en-US" sz="2400" i="0" dirty="0" smtClean="0"/>
              <a:t/>
            </a:r>
            <a:br>
              <a:rPr lang="en-US" sz="2400" i="0" dirty="0" smtClean="0"/>
            </a:br>
            <a:r>
              <a:rPr lang="en-US" sz="2400" i="0" dirty="0"/>
              <a:t/>
            </a:r>
            <a:br>
              <a:rPr lang="en-US" sz="2400" i="0" dirty="0"/>
            </a:br>
            <a:r>
              <a:rPr lang="en-US" sz="2400" i="0" dirty="0" smtClean="0"/>
              <a:t/>
            </a:r>
            <a:br>
              <a:rPr lang="en-US" sz="2400" i="0" dirty="0" smtClean="0"/>
            </a:br>
            <a:r>
              <a:rPr lang="en-US" sz="2400" i="0" dirty="0" smtClean="0"/>
              <a:t/>
            </a:r>
            <a:br>
              <a:rPr lang="en-US" sz="2400" i="0" dirty="0" smtClean="0"/>
            </a:br>
            <a:r>
              <a:rPr lang="en-US" dirty="0"/>
              <a:t/>
            </a:r>
            <a:br>
              <a:rPr lang="en-US" dirty="0"/>
            </a:br>
            <a:r>
              <a:rPr lang="en-US" dirty="0" smtClean="0"/>
              <a:t>Assumptions</a:t>
            </a:r>
            <a:endParaRPr lang="en-US" dirty="0"/>
          </a:p>
        </p:txBody>
      </p:sp>
    </p:spTree>
    <p:extLst>
      <p:ext uri="{BB962C8B-B14F-4D97-AF65-F5344CB8AC3E}">
        <p14:creationId xmlns:p14="http://schemas.microsoft.com/office/powerpoint/2010/main" val="2576217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8536" y="152400"/>
            <a:ext cx="8915400" cy="533400"/>
          </a:xfrm>
        </p:spPr>
        <p:txBody>
          <a:bodyPr>
            <a:normAutofit fontScale="90000"/>
          </a:bodyPr>
          <a:lstStyle/>
          <a:p>
            <a:pPr algn="ctr"/>
            <a:r>
              <a:rPr lang="en-US" sz="2400" i="0" dirty="0" smtClean="0"/>
              <a:t>REVIEW OF RELATED LITERATURE</a:t>
            </a:r>
            <a:br>
              <a:rPr lang="en-US" sz="2400" i="0" dirty="0" smtClean="0"/>
            </a:br>
            <a:r>
              <a:rPr lang="en-US" sz="2400" i="0" dirty="0" smtClean="0"/>
              <a:t>/SYSTEMS</a:t>
            </a:r>
            <a:endParaRPr lang="en-US" sz="2400" i="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9718133"/>
              </p:ext>
            </p:extLst>
          </p:nvPr>
        </p:nvGraphicFramePr>
        <p:xfrm>
          <a:off x="218535" y="888121"/>
          <a:ext cx="8163464" cy="5207878"/>
        </p:xfrm>
        <a:graphic>
          <a:graphicData uri="http://schemas.openxmlformats.org/drawingml/2006/table">
            <a:tbl>
              <a:tblPr firstRow="1" firstCol="1" bandRow="1">
                <a:tableStyleId>{073A0DAA-6AF3-43AB-8588-CEC1D06C72B9}</a:tableStyleId>
              </a:tblPr>
              <a:tblGrid>
                <a:gridCol w="2048402">
                  <a:extLst>
                    <a:ext uri="{9D8B030D-6E8A-4147-A177-3AD203B41FA5}">
                      <a16:colId xmlns:a16="http://schemas.microsoft.com/office/drawing/2014/main" val="20000"/>
                    </a:ext>
                  </a:extLst>
                </a:gridCol>
                <a:gridCol w="2036605">
                  <a:extLst>
                    <a:ext uri="{9D8B030D-6E8A-4147-A177-3AD203B41FA5}">
                      <a16:colId xmlns:a16="http://schemas.microsoft.com/office/drawing/2014/main" val="20001"/>
                    </a:ext>
                  </a:extLst>
                </a:gridCol>
                <a:gridCol w="2037917">
                  <a:extLst>
                    <a:ext uri="{9D8B030D-6E8A-4147-A177-3AD203B41FA5}">
                      <a16:colId xmlns:a16="http://schemas.microsoft.com/office/drawing/2014/main" val="20002"/>
                    </a:ext>
                  </a:extLst>
                </a:gridCol>
                <a:gridCol w="2040540">
                  <a:extLst>
                    <a:ext uri="{9D8B030D-6E8A-4147-A177-3AD203B41FA5}">
                      <a16:colId xmlns:a16="http://schemas.microsoft.com/office/drawing/2014/main" val="20003"/>
                    </a:ext>
                  </a:extLst>
                </a:gridCol>
              </a:tblGrid>
              <a:tr h="887268">
                <a:tc>
                  <a:txBody>
                    <a:bodyPr/>
                    <a:lstStyle/>
                    <a:p>
                      <a:pPr marL="0" marR="0" algn="ctr">
                        <a:lnSpc>
                          <a:spcPct val="115000"/>
                        </a:lnSpc>
                        <a:spcBef>
                          <a:spcPts val="0"/>
                        </a:spcBef>
                        <a:spcAft>
                          <a:spcPts val="12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20"/>
                        </a:spcAft>
                      </a:pPr>
                      <a:r>
                        <a:rPr lang="en-US" sz="1500" dirty="0">
                          <a:effectLst/>
                        </a:rPr>
                        <a:t>Online Booking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500"/>
                        </a:spcAft>
                      </a:pPr>
                      <a:r>
                        <a:rPr lang="en-US" sz="1500" dirty="0">
                          <a:effectLst/>
                        </a:rPr>
                        <a:t>Customer Database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20"/>
                        </a:spcAft>
                      </a:pPr>
                      <a:r>
                        <a:rPr lang="en-US" sz="1500">
                          <a:effectLst/>
                        </a:rPr>
                        <a:t>Generates Reports and Analytics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0"/>
                  </a:ext>
                </a:extLst>
              </a:tr>
              <a:tr h="1183024">
                <a:tc>
                  <a:txBody>
                    <a:bodyPr/>
                    <a:lstStyle/>
                    <a:p>
                      <a:pPr marL="0" marR="0" algn="ctr">
                        <a:lnSpc>
                          <a:spcPct val="115000"/>
                        </a:lnSpc>
                        <a:spcBef>
                          <a:spcPts val="0"/>
                        </a:spcBef>
                        <a:spcAft>
                          <a:spcPts val="120"/>
                        </a:spcAft>
                      </a:pPr>
                      <a:r>
                        <a:rPr lang="en-US" sz="1500">
                          <a:effectLst/>
                        </a:rPr>
                        <a:t>Zensoft Spa &amp; Salon Management System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1"/>
                  </a:ext>
                </a:extLst>
              </a:tr>
              <a:tr h="385768">
                <a:tc>
                  <a:txBody>
                    <a:bodyPr/>
                    <a:lstStyle/>
                    <a:p>
                      <a:pPr marL="0" marR="0" algn="ctr">
                        <a:lnSpc>
                          <a:spcPct val="115000"/>
                        </a:lnSpc>
                        <a:spcBef>
                          <a:spcPts val="0"/>
                        </a:spcBef>
                        <a:spcAft>
                          <a:spcPts val="120"/>
                        </a:spcAft>
                      </a:pPr>
                      <a:r>
                        <a:rPr lang="en-US" sz="1500">
                          <a:effectLst/>
                        </a:rPr>
                        <a:t>Agilysis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2"/>
                  </a:ext>
                </a:extLst>
              </a:tr>
              <a:tr h="591513">
                <a:tc>
                  <a:txBody>
                    <a:bodyPr/>
                    <a:lstStyle/>
                    <a:p>
                      <a:pPr marL="0" marR="0" algn="ctr">
                        <a:lnSpc>
                          <a:spcPct val="115000"/>
                        </a:lnSpc>
                        <a:spcBef>
                          <a:spcPts val="0"/>
                        </a:spcBef>
                        <a:spcAft>
                          <a:spcPts val="120"/>
                        </a:spcAft>
                      </a:pPr>
                      <a:r>
                        <a:rPr lang="en-US" sz="1500">
                          <a:effectLst/>
                        </a:rPr>
                        <a:t>Envision Spa System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3"/>
                  </a:ext>
                </a:extLst>
              </a:tr>
              <a:tr h="591513">
                <a:tc>
                  <a:txBody>
                    <a:bodyPr/>
                    <a:lstStyle/>
                    <a:p>
                      <a:pPr marL="0" marR="0" algn="ctr">
                        <a:lnSpc>
                          <a:spcPct val="115000"/>
                        </a:lnSpc>
                        <a:spcBef>
                          <a:spcPts val="0"/>
                        </a:spcBef>
                        <a:spcAft>
                          <a:spcPts val="120"/>
                        </a:spcAft>
                      </a:pPr>
                      <a:r>
                        <a:rPr lang="en-US" sz="1500">
                          <a:effectLst/>
                        </a:rPr>
                        <a:t>Mindbody Spa System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4"/>
                  </a:ext>
                </a:extLst>
              </a:tr>
              <a:tr h="385768">
                <a:tc>
                  <a:txBody>
                    <a:bodyPr/>
                    <a:lstStyle/>
                    <a:p>
                      <a:pPr marL="0" marR="0" algn="ctr">
                        <a:lnSpc>
                          <a:spcPct val="115000"/>
                        </a:lnSpc>
                        <a:spcBef>
                          <a:spcPts val="0"/>
                        </a:spcBef>
                        <a:spcAft>
                          <a:spcPts val="120"/>
                        </a:spcAft>
                      </a:pPr>
                      <a:r>
                        <a:rPr lang="en-US" sz="1500">
                          <a:effectLst/>
                        </a:rPr>
                        <a:t>Salonlite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5"/>
                  </a:ext>
                </a:extLst>
              </a:tr>
              <a:tr h="1183024">
                <a:tc>
                  <a:txBody>
                    <a:bodyPr/>
                    <a:lstStyle/>
                    <a:p>
                      <a:pPr marL="0" marR="0" algn="ctr">
                        <a:lnSpc>
                          <a:spcPct val="115000"/>
                        </a:lnSpc>
                        <a:spcBef>
                          <a:spcPts val="0"/>
                        </a:spcBef>
                        <a:spcAft>
                          <a:spcPts val="120"/>
                        </a:spcAft>
                      </a:pPr>
                      <a:r>
                        <a:rPr lang="en-US" sz="1500">
                          <a:effectLst/>
                        </a:rPr>
                        <a:t>Springer-Miller Systems: SpaSoft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50000"/>
                        </a:lnSpc>
                        <a:spcBef>
                          <a:spcPts val="0"/>
                        </a:spcBef>
                        <a:spcAft>
                          <a:spcPts val="120"/>
                        </a:spcAft>
                      </a:pPr>
                      <a:r>
                        <a:rPr lang="en-US" sz="1500">
                          <a:effectLst/>
                          <a:sym typeface="Wingdings" panose="05000000000000000000" pitchFamily="2" charset="2"/>
                        </a:rPr>
                        <a: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tc>
                  <a:txBody>
                    <a:bodyPr/>
                    <a:lstStyle/>
                    <a:p>
                      <a:pPr marL="0" marR="0" algn="ctr">
                        <a:lnSpc>
                          <a:spcPct val="115000"/>
                        </a:lnSpc>
                        <a:spcBef>
                          <a:spcPts val="0"/>
                        </a:spcBef>
                        <a:spcAft>
                          <a:spcPts val="1000"/>
                        </a:spcAft>
                      </a:pPr>
                      <a:r>
                        <a:rPr lang="en-US" sz="1500" dirty="0">
                          <a:effectLst/>
                          <a:sym typeface="Wingdings" panose="05000000000000000000" pitchFamily="2" charset="2"/>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131" marR="54131" marT="0" marB="0" anchor="ctr"/>
                </a:tc>
                <a:extLst>
                  <a:ext uri="{0D108BD9-81ED-4DB2-BD59-A6C34878D82A}">
                    <a16:rowId xmlns:a16="http://schemas.microsoft.com/office/drawing/2014/main" val="10006"/>
                  </a:ext>
                </a:extLst>
              </a:tr>
            </a:tbl>
          </a:graphicData>
        </a:graphic>
      </p:graphicFrame>
      <p:sp>
        <p:nvSpPr>
          <p:cNvPr id="6" name="Title 4"/>
          <p:cNvSpPr txBox="1">
            <a:spLocks/>
          </p:cNvSpPr>
          <p:nvPr/>
        </p:nvSpPr>
        <p:spPr>
          <a:xfrm>
            <a:off x="218535" y="6298320"/>
            <a:ext cx="8915400" cy="533400"/>
          </a:xfrm>
          <a:prstGeom prst="rect">
            <a:avLst/>
          </a:prstGeom>
        </p:spPr>
        <p:txBody>
          <a:bodyPr vert="horz" lIns="91440" tIns="45720" rIns="91440" bIns="45720" rtlCol="0" anchor="t">
            <a:normAutofit fontScale="97500"/>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ctr"/>
            <a:r>
              <a:rPr lang="en-US" sz="2400" i="0" dirty="0" smtClean="0"/>
              <a:t>Features to be Adapted from Related Systems</a:t>
            </a:r>
            <a:endParaRPr lang="en-US" sz="2400" i="0" dirty="0"/>
          </a:p>
        </p:txBody>
      </p:sp>
    </p:spTree>
    <p:extLst>
      <p:ext uri="{BB962C8B-B14F-4D97-AF65-F5344CB8AC3E}">
        <p14:creationId xmlns:p14="http://schemas.microsoft.com/office/powerpoint/2010/main" val="3789468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609600"/>
            <a:ext cx="5151012" cy="5486400"/>
          </a:xfrm>
        </p:spPr>
        <p:txBody>
          <a:bodyPr>
            <a:noAutofit/>
          </a:bodyPr>
          <a:lstStyle/>
          <a:p>
            <a:pPr marL="0" indent="0">
              <a:buNone/>
            </a:pPr>
            <a:endParaRPr lang="en-US" sz="1600" dirty="0"/>
          </a:p>
          <a:p>
            <a:pPr lvl="0"/>
            <a:r>
              <a:rPr lang="en-US" sz="1800" b="1" dirty="0" smtClean="0"/>
              <a:t>Customer Database</a:t>
            </a:r>
            <a:r>
              <a:rPr lang="en-US" sz="1800" b="1" dirty="0"/>
              <a:t>	</a:t>
            </a:r>
            <a:endParaRPr lang="en-US" sz="1800" dirty="0"/>
          </a:p>
          <a:p>
            <a:pPr lvl="1"/>
            <a:r>
              <a:rPr lang="en-US" dirty="0" smtClean="0"/>
              <a:t>Storing of guest profiles, identifying new and returning customers.</a:t>
            </a:r>
            <a:r>
              <a:rPr lang="en-US" dirty="0" smtClean="0">
                <a:solidFill>
                  <a:schemeClr val="tx1"/>
                </a:solidFill>
              </a:rPr>
              <a:t>.</a:t>
            </a:r>
            <a:endParaRPr lang="en-US" dirty="0"/>
          </a:p>
          <a:p>
            <a:pPr lvl="0"/>
            <a:r>
              <a:rPr lang="en-US" sz="1800" b="1" dirty="0"/>
              <a:t>Online Booking </a:t>
            </a:r>
            <a:endParaRPr lang="en-US" sz="1800" dirty="0"/>
          </a:p>
          <a:p>
            <a:pPr lvl="1"/>
            <a:r>
              <a:rPr lang="en-US" dirty="0"/>
              <a:t>The system is constantly running 24/7 for it to be able to still accept reservations during off-hours. In case of power interruptions, the back-up plan is for the spa to revert to the manual process.</a:t>
            </a:r>
          </a:p>
          <a:p>
            <a:pPr lvl="0"/>
            <a:r>
              <a:rPr lang="en-US" sz="1800" b="1" dirty="0" smtClean="0"/>
              <a:t>Reports</a:t>
            </a:r>
            <a:endParaRPr lang="en-US" sz="1800" dirty="0"/>
          </a:p>
          <a:p>
            <a:pPr lvl="1"/>
            <a:r>
              <a:rPr lang="en-US" dirty="0"/>
              <a:t>Daily reports which shows the trends on that certain day</a:t>
            </a:r>
            <a:r>
              <a:rPr lang="en-US" dirty="0" smtClean="0"/>
              <a:t>.</a:t>
            </a:r>
            <a:endParaRPr lang="en-US" dirty="0"/>
          </a:p>
        </p:txBody>
      </p:sp>
      <p:sp>
        <p:nvSpPr>
          <p:cNvPr id="4" name="Title 4"/>
          <p:cNvSpPr txBox="1">
            <a:spLocks/>
          </p:cNvSpPr>
          <p:nvPr/>
        </p:nvSpPr>
        <p:spPr>
          <a:xfrm>
            <a:off x="152400" y="381000"/>
            <a:ext cx="3131713" cy="5715000"/>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ctr"/>
            <a:r>
              <a:rPr lang="en-US" sz="2000" i="0" dirty="0" smtClean="0"/>
              <a:t>REVIEW OF RELATED LITERATURE</a:t>
            </a:r>
            <a:br>
              <a:rPr lang="en-US" sz="2000" i="0" dirty="0" smtClean="0"/>
            </a:br>
            <a:r>
              <a:rPr lang="en-US" sz="2000" i="0" dirty="0" smtClean="0"/>
              <a:t>/SYSTEMS</a:t>
            </a:r>
            <a:br>
              <a:rPr lang="en-US" sz="2000" i="0" dirty="0" smtClean="0"/>
            </a:br>
            <a:r>
              <a:rPr lang="en-US" sz="2400" i="0" dirty="0" smtClean="0"/>
              <a:t/>
            </a:r>
            <a:br>
              <a:rPr lang="en-US" sz="2400" i="0" dirty="0" smtClean="0"/>
            </a:br>
            <a:r>
              <a:rPr lang="en-US" sz="2400" i="0" dirty="0" smtClean="0"/>
              <a:t/>
            </a:r>
            <a:br>
              <a:rPr lang="en-US" sz="2400" i="0" dirty="0" smtClean="0"/>
            </a:br>
            <a:r>
              <a:rPr lang="en-US" sz="2400" i="0" dirty="0" smtClean="0"/>
              <a:t/>
            </a:r>
            <a:br>
              <a:rPr lang="en-US" sz="2400" i="0" dirty="0" smtClean="0"/>
            </a:br>
            <a:r>
              <a:rPr lang="en-US" sz="3400" dirty="0" smtClean="0"/>
              <a:t>Features of the Proposed Syste</a:t>
            </a:r>
            <a:r>
              <a:rPr lang="en-US" sz="3400" dirty="0"/>
              <a:t>m</a:t>
            </a:r>
            <a:endParaRPr lang="en-US" sz="3400" i="0" dirty="0"/>
          </a:p>
        </p:txBody>
      </p:sp>
    </p:spTree>
    <p:extLst>
      <p:ext uri="{BB962C8B-B14F-4D97-AF65-F5344CB8AC3E}">
        <p14:creationId xmlns:p14="http://schemas.microsoft.com/office/powerpoint/2010/main" val="2809997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1683</TotalTime>
  <Words>1003</Words>
  <Application>Microsoft Office PowerPoint</Application>
  <PresentationFormat>On-screen Show (4:3)</PresentationFormat>
  <Paragraphs>144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Schoolbook</vt:lpstr>
      <vt:lpstr>Corbel</vt:lpstr>
      <vt:lpstr>Times New Roman</vt:lpstr>
      <vt:lpstr>Wingdings</vt:lpstr>
      <vt:lpstr>Headlines</vt:lpstr>
      <vt:lpstr>Hotel Spa RESERVATION System</vt:lpstr>
      <vt:lpstr>INTRODUCTION     Project Context</vt:lpstr>
      <vt:lpstr>INTRODUCTION     Purpose and Description</vt:lpstr>
      <vt:lpstr>INTRODUCTION      Objectives</vt:lpstr>
      <vt:lpstr>INTRODUCTION     Scope and Limitations</vt:lpstr>
      <vt:lpstr>INTRODUCTION     Scope and Limitations</vt:lpstr>
      <vt:lpstr>INTRODUCTION      Assumptions</vt:lpstr>
      <vt:lpstr>REVIEW OF RELATED LITERATURE /SYSTEMS</vt:lpstr>
      <vt:lpstr>PowerPoint Presentation</vt:lpstr>
      <vt:lpstr>TECHNICAL BACKGROUND     Programming Language</vt:lpstr>
      <vt:lpstr>TECHNICAL BACKGROUND     Resource Requirements</vt:lpstr>
      <vt:lpstr>     </vt:lpstr>
      <vt:lpstr>     </vt:lpstr>
      <vt:lpstr>     </vt:lpstr>
      <vt:lpstr>THE EXISTING SYSTEM     Problem  Areas</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and Catering System</dc:title>
  <dc:creator>BONGAT</dc:creator>
  <cp:lastModifiedBy>Justin Reiner Santiago</cp:lastModifiedBy>
  <cp:revision>95</cp:revision>
  <dcterms:created xsi:type="dcterms:W3CDTF">2017-03-26T12:20:01Z</dcterms:created>
  <dcterms:modified xsi:type="dcterms:W3CDTF">2017-12-17T23:43:53Z</dcterms:modified>
</cp:coreProperties>
</file>