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60" r:id="rId5"/>
    <p:sldId id="261" r:id="rId6"/>
    <p:sldId id="338" r:id="rId7"/>
    <p:sldId id="337" r:id="rId8"/>
    <p:sldId id="267" r:id="rId9"/>
    <p:sldId id="315" r:id="rId10"/>
    <p:sldId id="316" r:id="rId11"/>
    <p:sldId id="317" r:id="rId12"/>
    <p:sldId id="271" r:id="rId13"/>
    <p:sldId id="282" r:id="rId14"/>
    <p:sldId id="283" r:id="rId15"/>
    <p:sldId id="319" r:id="rId16"/>
    <p:sldId id="289" r:id="rId17"/>
    <p:sldId id="290" r:id="rId18"/>
    <p:sldId id="291" r:id="rId19"/>
    <p:sldId id="292" r:id="rId20"/>
    <p:sldId id="272" r:id="rId21"/>
    <p:sldId id="324" r:id="rId22"/>
    <p:sldId id="325" r:id="rId23"/>
    <p:sldId id="296" r:id="rId24"/>
    <p:sldId id="297" r:id="rId25"/>
    <p:sldId id="320" r:id="rId26"/>
    <p:sldId id="276" r:id="rId27"/>
    <p:sldId id="321" r:id="rId28"/>
    <p:sldId id="327" r:id="rId29"/>
    <p:sldId id="326" r:id="rId30"/>
    <p:sldId id="298" r:id="rId31"/>
    <p:sldId id="322" r:id="rId32"/>
    <p:sldId id="328" r:id="rId33"/>
    <p:sldId id="305" r:id="rId34"/>
    <p:sldId id="329" r:id="rId35"/>
    <p:sldId id="330" r:id="rId36"/>
    <p:sldId id="331" r:id="rId37"/>
    <p:sldId id="332" r:id="rId38"/>
    <p:sldId id="334" r:id="rId39"/>
    <p:sldId id="333" r:id="rId40"/>
    <p:sldId id="335" r:id="rId41"/>
    <p:sldId id="336" r:id="rId42"/>
    <p:sldId id="323"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56" d="100"/>
          <a:sy n="56" d="100"/>
        </p:scale>
        <p:origin x="72" y="4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3" name="Freeform 6" title="Page Number Shape"/>
          <p:cNvSpPr/>
          <p:nvPr/>
        </p:nvSpPr>
        <p:spPr bwMode="auto">
          <a:xfrm>
            <a:off x="8736012"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816685" y="1143294"/>
            <a:ext cx="5275772" cy="4268965"/>
          </a:xfrm>
        </p:spPr>
        <p:txBody>
          <a:bodyPr anchor="t">
            <a:normAutofit/>
          </a:bodyPr>
          <a:lstStyle>
            <a:lvl1pPr algn="l">
              <a:lnSpc>
                <a:spcPct val="85000"/>
              </a:lnSpc>
              <a:defRPr sz="58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16685" y="5537926"/>
            <a:ext cx="5275772" cy="706355"/>
          </a:xfrm>
        </p:spPr>
        <p:txBody>
          <a:bodyPr>
            <a:normAutofit/>
          </a:bodyPr>
          <a:lstStyle>
            <a:lvl1pPr marL="0" indent="0" algn="l">
              <a:lnSpc>
                <a:spcPct val="114000"/>
              </a:lnSpc>
              <a:spcBef>
                <a:spcPts val="0"/>
              </a:spcBef>
              <a:buNone/>
              <a:defRPr sz="1800" b="0" i="1"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16685" y="6314441"/>
            <a:ext cx="1197467" cy="365125"/>
          </a:xfrm>
        </p:spPr>
        <p:txBody>
          <a:bodyPr/>
          <a:lstStyle>
            <a:lvl1pPr algn="l">
              <a:defRPr sz="900">
                <a:solidFill>
                  <a:schemeClr val="tx2"/>
                </a:solidFill>
              </a:defRPr>
            </a:lvl1pPr>
          </a:lstStyle>
          <a:p>
            <a:fld id="{CD42E3B0-7626-468E-BDCF-BF49D23C21D2}" type="datetimeFigureOut">
              <a:rPr lang="en-US" smtClean="0"/>
              <a:t>12/17/2017</a:t>
            </a:fld>
            <a:endParaRPr lang="en-US"/>
          </a:p>
        </p:txBody>
      </p:sp>
      <p:sp>
        <p:nvSpPr>
          <p:cNvPr id="5" name="Footer Placeholder 4"/>
          <p:cNvSpPr>
            <a:spLocks noGrp="1"/>
          </p:cNvSpPr>
          <p:nvPr>
            <p:ph type="ftr" sz="quarter" idx="11"/>
          </p:nvPr>
        </p:nvSpPr>
        <p:spPr>
          <a:xfrm>
            <a:off x="2250444" y="6314441"/>
            <a:ext cx="3842012"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8736012" y="1416217"/>
            <a:ext cx="407987" cy="365125"/>
          </a:xfrm>
        </p:spPr>
        <p:txBody>
          <a:bodyPr/>
          <a:lstStyle>
            <a:lvl1pPr algn="r">
              <a:defRPr>
                <a:solidFill>
                  <a:schemeClr val="accent6">
                    <a:lumMod val="50000"/>
                  </a:schemeClr>
                </a:solidFill>
              </a:defRPr>
            </a:lvl1pPr>
          </a:lstStyle>
          <a:p>
            <a:fld id="{A59AB133-2A6E-43DE-8B93-93756837A5F6}" type="slidenum">
              <a:rPr lang="en-US" smtClean="0"/>
              <a:t>‹#›</a:t>
            </a:fld>
            <a:endParaRPr lang="en-US"/>
          </a:p>
        </p:txBody>
      </p:sp>
      <p:cxnSp>
        <p:nvCxnSpPr>
          <p:cNvPr id="9" name="Straight Connector 8"/>
          <p:cNvCxnSpPr/>
          <p:nvPr/>
        </p:nvCxnSpPr>
        <p:spPr>
          <a:xfrm>
            <a:off x="580391" y="1257300"/>
            <a:ext cx="0" cy="560070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80391"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97599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86200" y="640080"/>
            <a:ext cx="4686299"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42E3B0-7626-468E-BDCF-BF49D23C21D2}" type="datetimeFigureOut">
              <a:rPr lang="en-US" smtClean="0"/>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AB133-2A6E-43DE-8B93-93756837A5F6}" type="slidenum">
              <a:rPr lang="en-US" smtClean="0"/>
              <a:t>‹#›</a:t>
            </a:fld>
            <a:endParaRPr lang="en-US"/>
          </a:p>
        </p:txBody>
      </p:sp>
    </p:spTree>
    <p:extLst>
      <p:ext uri="{BB962C8B-B14F-4D97-AF65-F5344CB8AC3E}">
        <p14:creationId xmlns:p14="http://schemas.microsoft.com/office/powerpoint/2010/main" val="16779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Freeform 6" title="Page Number Shape"/>
          <p:cNvSpPr/>
          <p:nvPr/>
        </p:nvSpPr>
        <p:spPr bwMode="auto">
          <a:xfrm>
            <a:off x="8736012"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Vertical Title 1"/>
          <p:cNvSpPr>
            <a:spLocks noGrp="1"/>
          </p:cNvSpPr>
          <p:nvPr>
            <p:ph type="title" orient="vert"/>
          </p:nvPr>
        </p:nvSpPr>
        <p:spPr>
          <a:xfrm>
            <a:off x="5993074" y="642931"/>
            <a:ext cx="1835003"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642933"/>
            <a:ext cx="5303009"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902140" y="5927132"/>
            <a:ext cx="2861142" cy="365125"/>
          </a:xfrm>
        </p:spPr>
        <p:txBody>
          <a:bodyPr/>
          <a:lstStyle/>
          <a:p>
            <a:fld id="{CD42E3B0-7626-468E-BDCF-BF49D23C21D2}" type="datetimeFigureOut">
              <a:rPr lang="en-US" smtClean="0"/>
              <a:t>12/17/2017</a:t>
            </a:fld>
            <a:endParaRPr lang="en-US"/>
          </a:p>
        </p:txBody>
      </p:sp>
      <p:sp>
        <p:nvSpPr>
          <p:cNvPr id="5" name="Footer Placeholder 4"/>
          <p:cNvSpPr>
            <a:spLocks noGrp="1"/>
          </p:cNvSpPr>
          <p:nvPr>
            <p:ph type="ftr" sz="quarter" idx="11"/>
          </p:nvPr>
        </p:nvSpPr>
        <p:spPr>
          <a:xfrm>
            <a:off x="4902140" y="6315950"/>
            <a:ext cx="2861142" cy="365125"/>
          </a:xfrm>
        </p:spPr>
        <p:txBody>
          <a:bodyPr/>
          <a:lstStyle/>
          <a:p>
            <a:endParaRPr lang="en-US"/>
          </a:p>
        </p:txBody>
      </p:sp>
      <p:sp>
        <p:nvSpPr>
          <p:cNvPr id="6" name="Slide Number Placeholder 5"/>
          <p:cNvSpPr>
            <a:spLocks noGrp="1"/>
          </p:cNvSpPr>
          <p:nvPr>
            <p:ph type="sldNum" sz="quarter" idx="12"/>
          </p:nvPr>
        </p:nvSpPr>
        <p:spPr>
          <a:xfrm>
            <a:off x="8736012" y="5607593"/>
            <a:ext cx="407987" cy="365125"/>
          </a:xfrm>
        </p:spPr>
        <p:txBody>
          <a:bodyPr/>
          <a:lstStyle/>
          <a:p>
            <a:fld id="{A59AB133-2A6E-43DE-8B93-93756837A5F6}" type="slidenum">
              <a:rPr lang="en-US" smtClean="0"/>
              <a:t>‹#›</a:t>
            </a:fld>
            <a:endParaRPr lang="en-US"/>
          </a:p>
        </p:txBody>
      </p:sp>
      <p:cxnSp>
        <p:nvCxnSpPr>
          <p:cNvPr id="13" name="Straight Connector 12"/>
          <p:cNvCxnSpPr/>
          <p:nvPr/>
        </p:nvCxnSpPr>
        <p:spPr>
          <a:xfrm>
            <a:off x="1" y="6199730"/>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 y="6199730"/>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792724"/>
      </p:ext>
    </p:extLst>
  </p:cSld>
  <p:clrMapOvr>
    <a:masterClrMapping/>
  </p:clrMapOvr>
  <p:extLst mod="1">
    <p:ext uri="{DCECCB84-F9BA-43D5-87BE-67443E8EF086}">
      <p15:sldGuideLst xmlns:p15="http://schemas.microsoft.com/office/powerpoint/2012/main">
        <p15:guide id="1" pos="6456">
          <p15:clr>
            <a:srgbClr val="FBAE40"/>
          </p15:clr>
        </p15:guide>
        <p15:guide id="2" pos="484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42E3B0-7626-468E-BDCF-BF49D23C21D2}" type="datetimeFigureOut">
              <a:rPr lang="en-US" smtClean="0"/>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AB133-2A6E-43DE-8B93-93756837A5F6}" type="slidenum">
              <a:rPr lang="en-US" smtClean="0"/>
              <a:t>‹#›</a:t>
            </a:fld>
            <a:endParaRPr lang="en-US"/>
          </a:p>
        </p:txBody>
      </p:sp>
    </p:spTree>
    <p:extLst>
      <p:ext uri="{BB962C8B-B14F-4D97-AF65-F5344CB8AC3E}">
        <p14:creationId xmlns:p14="http://schemas.microsoft.com/office/powerpoint/2010/main" val="374749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12" name="Freeform 11" title="Page Number Shape"/>
          <p:cNvSpPr/>
          <p:nvPr/>
        </p:nvSpPr>
        <p:spPr bwMode="auto">
          <a:xfrm>
            <a:off x="8736012"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460755" y="2571723"/>
            <a:ext cx="6222491" cy="3286153"/>
          </a:xfrm>
        </p:spPr>
        <p:txBody>
          <a:bodyPr anchor="t">
            <a:normAutofit/>
          </a:bodyPr>
          <a:lstStyle>
            <a:lvl1pPr>
              <a:lnSpc>
                <a:spcPct val="85000"/>
              </a:lnSpc>
              <a:defRPr sz="58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460755" y="1393748"/>
            <a:ext cx="6301072" cy="819150"/>
          </a:xfrm>
        </p:spPr>
        <p:txBody>
          <a:bodyPr anchor="ctr">
            <a:normAutofit/>
          </a:bodyPr>
          <a:lstStyle>
            <a:lvl1pPr marL="0" indent="0" algn="r">
              <a:lnSpc>
                <a:spcPct val="113000"/>
              </a:lnSpc>
              <a:spcBef>
                <a:spcPts val="0"/>
              </a:spcBef>
              <a:buNone/>
              <a:defRPr sz="1800" b="0" i="1" baseline="0">
                <a:solidFill>
                  <a:schemeClr val="tx1">
                    <a:lumMod val="85000"/>
                    <a:lumOff val="1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57216" y="6314440"/>
            <a:ext cx="1197467" cy="365125"/>
          </a:xfrm>
        </p:spPr>
        <p:txBody>
          <a:bodyPr/>
          <a:lstStyle>
            <a:lvl1pPr>
              <a:defRPr sz="900">
                <a:solidFill>
                  <a:schemeClr val="tx1">
                    <a:lumMod val="85000"/>
                    <a:lumOff val="15000"/>
                  </a:schemeClr>
                </a:solidFill>
              </a:defRPr>
            </a:lvl1pPr>
          </a:lstStyle>
          <a:p>
            <a:fld id="{CD42E3B0-7626-468E-BDCF-BF49D23C21D2}" type="datetimeFigureOut">
              <a:rPr lang="en-US" smtClean="0"/>
              <a:t>12/17/2017</a:t>
            </a:fld>
            <a:endParaRPr lang="en-US"/>
          </a:p>
        </p:txBody>
      </p:sp>
      <p:sp>
        <p:nvSpPr>
          <p:cNvPr id="5" name="Footer Placeholder 4"/>
          <p:cNvSpPr>
            <a:spLocks noGrp="1"/>
          </p:cNvSpPr>
          <p:nvPr>
            <p:ph type="ftr" sz="quarter" idx="11"/>
          </p:nvPr>
        </p:nvSpPr>
        <p:spPr>
          <a:xfrm>
            <a:off x="1460755" y="6314441"/>
            <a:ext cx="4860170"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736012" y="1620761"/>
            <a:ext cx="407987" cy="365125"/>
          </a:xfrm>
        </p:spPr>
        <p:txBody>
          <a:bodyPr/>
          <a:lstStyle>
            <a:lvl1pPr>
              <a:defRPr>
                <a:solidFill>
                  <a:schemeClr val="bg2"/>
                </a:solidFill>
              </a:defRPr>
            </a:lvl1pPr>
          </a:lstStyle>
          <a:p>
            <a:fld id="{A59AB133-2A6E-43DE-8B93-93756837A5F6}" type="slidenum">
              <a:rPr lang="en-US" smtClean="0"/>
              <a:t>‹#›</a:t>
            </a:fld>
            <a:endParaRPr lang="en-US"/>
          </a:p>
        </p:txBody>
      </p:sp>
      <p:cxnSp>
        <p:nvCxnSpPr>
          <p:cNvPr id="10" name="Straight Connector 9"/>
          <p:cNvCxnSpPr/>
          <p:nvPr/>
        </p:nvCxnSpPr>
        <p:spPr>
          <a:xfrm flipH="1">
            <a:off x="1" y="6178167"/>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 y="6178167"/>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131100"/>
      </p:ext>
    </p:extLst>
  </p:cSld>
  <p:clrMapOvr>
    <a:masterClrMapping/>
  </p:clrMapOvr>
  <p:extLst mod="1">
    <p:ext uri="{DCECCB84-F9BA-43D5-87BE-67443E8EF086}">
      <p15:sldGuideLst xmlns:p15="http://schemas.microsoft.com/office/powerpoint/2012/main">
        <p15:guide id="1" pos="6456">
          <p15:clr>
            <a:srgbClr val="FBAE40"/>
          </p15:clr>
        </p15:guide>
        <p15:guide id="2" pos="484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86200" y="540628"/>
            <a:ext cx="46863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86200" y="3712467"/>
            <a:ext cx="46863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D42E3B0-7626-468E-BDCF-BF49D23C21D2}" type="datetimeFigureOut">
              <a:rPr lang="en-US" smtClean="0"/>
              <a:t>12/17/2017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AB133-2A6E-43DE-8B93-93756837A5F6}" type="slidenum">
              <a:rPr lang="en-US" smtClean="0"/>
              <a:t>‹#›</a:t>
            </a:fld>
            <a:endParaRPr lang="en-US"/>
          </a:p>
        </p:txBody>
      </p:sp>
    </p:spTree>
    <p:extLst>
      <p:ext uri="{BB962C8B-B14F-4D97-AF65-F5344CB8AC3E}">
        <p14:creationId xmlns:p14="http://schemas.microsoft.com/office/powerpoint/2010/main" val="2653864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1500" y="557784"/>
            <a:ext cx="2873502"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86200" y="558065"/>
            <a:ext cx="4690872" cy="913212"/>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86200" y="1526122"/>
            <a:ext cx="4690872" cy="1751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86200" y="3700828"/>
            <a:ext cx="4690872" cy="913759"/>
          </a:xfrm>
        </p:spPr>
        <p:txBody>
          <a:bodyPr anchor="b">
            <a:normAutofit/>
          </a:bodyPr>
          <a:lstStyle>
            <a:lvl1pPr marL="0" indent="0">
              <a:buNone/>
              <a:defRPr sz="24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886200" y="4669432"/>
            <a:ext cx="4690872" cy="1752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42E3B0-7626-468E-BDCF-BF49D23C21D2}" type="datetimeFigureOut">
              <a:rPr lang="en-US" smtClean="0"/>
              <a:t>12/17/2017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9AB133-2A6E-43DE-8B93-93756837A5F6}" type="slidenum">
              <a:rPr lang="en-US" smtClean="0"/>
              <a:t>‹#›</a:t>
            </a:fld>
            <a:endParaRPr lang="en-US"/>
          </a:p>
        </p:txBody>
      </p:sp>
    </p:spTree>
    <p:extLst>
      <p:ext uri="{BB962C8B-B14F-4D97-AF65-F5344CB8AC3E}">
        <p14:creationId xmlns:p14="http://schemas.microsoft.com/office/powerpoint/2010/main" val="174893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D42E3B0-7626-468E-BDCF-BF49D23C21D2}" type="datetimeFigureOut">
              <a:rPr lang="en-US" smtClean="0"/>
              <a:t>12/17/2017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9AB133-2A6E-43DE-8B93-93756837A5F6}" type="slidenum">
              <a:rPr lang="en-US" smtClean="0"/>
              <a:t>‹#›</a:t>
            </a:fld>
            <a:endParaRPr lang="en-US"/>
          </a:p>
        </p:txBody>
      </p:sp>
    </p:spTree>
    <p:extLst>
      <p:ext uri="{BB962C8B-B14F-4D97-AF65-F5344CB8AC3E}">
        <p14:creationId xmlns:p14="http://schemas.microsoft.com/office/powerpoint/2010/main" val="328466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2E3B0-7626-468E-BDCF-BF49D23C21D2}" type="datetimeFigureOut">
              <a:rPr lang="en-US" smtClean="0"/>
              <a:t>12/17/2017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9AB133-2A6E-43DE-8B93-93756837A5F6}" type="slidenum">
              <a:rPr lang="en-US" smtClean="0"/>
              <a:t>‹#›</a:t>
            </a:fld>
            <a:endParaRPr lang="en-US"/>
          </a:p>
        </p:txBody>
      </p:sp>
    </p:spTree>
    <p:extLst>
      <p:ext uri="{BB962C8B-B14F-4D97-AF65-F5344CB8AC3E}">
        <p14:creationId xmlns:p14="http://schemas.microsoft.com/office/powerpoint/2010/main" val="3710390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 y="555479"/>
            <a:ext cx="2879082" cy="1921022"/>
          </a:xfrm>
        </p:spPr>
        <p:txBody>
          <a:bodyPr anchor="t">
            <a:noAutofit/>
          </a:bodyPr>
          <a:lstStyle>
            <a:lvl1pPr>
              <a:lnSpc>
                <a:spcPct val="93000"/>
              </a:lnSpc>
              <a:defRPr sz="3000"/>
            </a:lvl1pPr>
          </a:lstStyle>
          <a:p>
            <a:r>
              <a:rPr lang="en-US" smtClean="0"/>
              <a:t>Click to edit Master title style</a:t>
            </a:r>
            <a:endParaRPr lang="en-US" dirty="0"/>
          </a:p>
        </p:txBody>
      </p:sp>
      <p:sp>
        <p:nvSpPr>
          <p:cNvPr id="3" name="Content Placeholder 2"/>
          <p:cNvSpPr>
            <a:spLocks noGrp="1"/>
          </p:cNvSpPr>
          <p:nvPr>
            <p:ph idx="1"/>
          </p:nvPr>
        </p:nvSpPr>
        <p:spPr>
          <a:xfrm>
            <a:off x="3886200" y="564147"/>
            <a:ext cx="46863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 y="2621513"/>
            <a:ext cx="2879082" cy="3239537"/>
          </a:xfrm>
        </p:spPr>
        <p:txBody>
          <a:bodyPr>
            <a:normAutofit/>
          </a:bodyPr>
          <a:lstStyle>
            <a:lvl1pPr marL="0" indent="0" algn="r">
              <a:lnSpc>
                <a:spcPct val="125000"/>
              </a:lnSpc>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42E3B0-7626-468E-BDCF-BF49D23C21D2}" type="datetimeFigureOut">
              <a:rPr lang="en-US" smtClean="0"/>
              <a:t>12/17/2017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AB133-2A6E-43DE-8B93-93756837A5F6}" type="slidenum">
              <a:rPr lang="en-US" smtClean="0"/>
              <a:t>‹#›</a:t>
            </a:fld>
            <a:endParaRPr lang="en-US"/>
          </a:p>
        </p:txBody>
      </p:sp>
    </p:spTree>
    <p:extLst>
      <p:ext uri="{BB962C8B-B14F-4D97-AF65-F5344CB8AC3E}">
        <p14:creationId xmlns:p14="http://schemas.microsoft.com/office/powerpoint/2010/main" val="2568362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1" y="557262"/>
            <a:ext cx="2882528" cy="1919239"/>
          </a:xfrm>
        </p:spPr>
        <p:txBody>
          <a:bodyPr anchor="t">
            <a:noAutofit/>
          </a:bodyPr>
          <a:lstStyle>
            <a:lvl1pPr>
              <a:lnSpc>
                <a:spcPct val="93000"/>
              </a:lnSpc>
              <a:defRPr sz="3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943350" y="1"/>
            <a:ext cx="4629150"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71501" y="2621512"/>
            <a:ext cx="2882528" cy="3236976"/>
          </a:xfrm>
        </p:spPr>
        <p:txBody>
          <a:bodyPr>
            <a:normAutofit/>
          </a:bodyPr>
          <a:lstStyle>
            <a:lvl1pPr marL="0" indent="0" algn="r">
              <a:lnSpc>
                <a:spcPct val="125000"/>
              </a:lnSpc>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42E3B0-7626-468E-BDCF-BF49D23C21D2}" type="datetimeFigureOut">
              <a:rPr lang="en-US" smtClean="0"/>
              <a:t>12/17/2017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AB133-2A6E-43DE-8B93-93756837A5F6}" type="slidenum">
              <a:rPr lang="en-US" smtClean="0"/>
              <a:t>‹#›</a:t>
            </a:fld>
            <a:endParaRPr lang="en-US"/>
          </a:p>
        </p:txBody>
      </p:sp>
    </p:spTree>
    <p:extLst>
      <p:ext uri="{BB962C8B-B14F-4D97-AF65-F5344CB8AC3E}">
        <p14:creationId xmlns:p14="http://schemas.microsoft.com/office/powerpoint/2010/main" val="480225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title="Page Number Shape"/>
          <p:cNvSpPr/>
          <p:nvPr/>
        </p:nvSpPr>
        <p:spPr bwMode="auto">
          <a:xfrm>
            <a:off x="8736012"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571500" y="559678"/>
            <a:ext cx="2875430"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886200" y="569066"/>
            <a:ext cx="4686299"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1501" y="5930061"/>
            <a:ext cx="2861142" cy="365125"/>
          </a:xfrm>
          <a:prstGeom prst="rect">
            <a:avLst/>
          </a:prstGeom>
        </p:spPr>
        <p:txBody>
          <a:bodyPr vert="horz" lIns="91440" tIns="45720" rIns="91440" bIns="45720" rtlCol="0" anchor="t"/>
          <a:lstStyle>
            <a:lvl1pPr algn="r">
              <a:defRPr sz="750" b="0" i="1" baseline="0">
                <a:solidFill>
                  <a:schemeClr val="tx1">
                    <a:lumMod val="85000"/>
                    <a:lumOff val="15000"/>
                  </a:schemeClr>
                </a:solidFill>
                <a:latin typeface="+mj-lt"/>
              </a:defRPr>
            </a:lvl1pPr>
          </a:lstStyle>
          <a:p>
            <a:fld id="{CD42E3B0-7626-468E-BDCF-BF49D23C21D2}" type="datetimeFigureOut">
              <a:rPr lang="en-US" smtClean="0"/>
              <a:t>12/17/2017</a:t>
            </a:fld>
            <a:endParaRPr lang="en-US"/>
          </a:p>
        </p:txBody>
      </p:sp>
      <p:sp>
        <p:nvSpPr>
          <p:cNvPr id="5" name="Footer Placeholder 4"/>
          <p:cNvSpPr>
            <a:spLocks noGrp="1"/>
          </p:cNvSpPr>
          <p:nvPr>
            <p:ph type="ftr" sz="quarter" idx="3"/>
          </p:nvPr>
        </p:nvSpPr>
        <p:spPr>
          <a:xfrm>
            <a:off x="571501" y="6314441"/>
            <a:ext cx="2861142" cy="365125"/>
          </a:xfrm>
          <a:prstGeom prst="rect">
            <a:avLst/>
          </a:prstGeom>
        </p:spPr>
        <p:txBody>
          <a:bodyPr vert="horz" lIns="91440" tIns="45720" rIns="91440" bIns="45720" rtlCol="0" anchor="t"/>
          <a:lstStyle>
            <a:lvl1pPr algn="r">
              <a:defRPr sz="11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8736012" y="5607593"/>
            <a:ext cx="407987" cy="365125"/>
          </a:xfrm>
          <a:prstGeom prst="rect">
            <a:avLst/>
          </a:prstGeom>
        </p:spPr>
        <p:txBody>
          <a:bodyPr vert="horz" lIns="91440" tIns="45720" rIns="91440" bIns="45720" rtlCol="0" anchor="ctr"/>
          <a:lstStyle>
            <a:lvl1pPr algn="r">
              <a:defRPr sz="1100" b="0" i="1" baseline="0">
                <a:solidFill>
                  <a:schemeClr val="bg2"/>
                </a:solidFill>
                <a:latin typeface="+mj-lt"/>
              </a:defRPr>
            </a:lvl1pPr>
          </a:lstStyle>
          <a:p>
            <a:fld id="{A59AB133-2A6E-43DE-8B93-93756837A5F6}" type="slidenum">
              <a:rPr lang="en-US" smtClean="0"/>
              <a:t>‹#›</a:t>
            </a:fld>
            <a:endParaRPr lang="en-US"/>
          </a:p>
        </p:txBody>
      </p:sp>
      <p:cxnSp>
        <p:nvCxnSpPr>
          <p:cNvPr id="10" name="Straight Connector 9"/>
          <p:cNvCxnSpPr/>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57737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p:titleStyle>
    <p:bodyStyle>
      <a:lvl1pPr marL="283464" indent="-283464" algn="l" defTabSz="6858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6858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6858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6858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6858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685800" rtl="0" eaLnBrk="1" latinLnBrk="0" hangingPunct="1">
        <a:lnSpc>
          <a:spcPct val="112000"/>
        </a:lnSpc>
        <a:spcBef>
          <a:spcPts val="975"/>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pos="7200">
          <p15:clr>
            <a:srgbClr val="F26B43"/>
          </p15:clr>
        </p15:guide>
        <p15:guide id="4" pos="3264">
          <p15:clr>
            <a:srgbClr val="F26B43"/>
          </p15:clr>
        </p15:guide>
        <p15:guide id="5" pos="2124">
          <p15:clr>
            <a:srgbClr val="F26B43"/>
          </p15:clr>
        </p15:guide>
        <p15:guide id="6" pos="360">
          <p15:clr>
            <a:srgbClr val="F26B43"/>
          </p15:clr>
        </p15:guide>
        <p15:guide id="7" orient="horz" pos="432">
          <p15:clr>
            <a:srgbClr val="F26B43"/>
          </p15:clr>
        </p15:guide>
        <p15:guide id="8" pos="5400">
          <p15:clr>
            <a:srgbClr val="F26B43"/>
          </p15:clr>
        </p15:guide>
        <p15:guide id="9" pos="24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95400"/>
            <a:ext cx="6480544" cy="2590800"/>
          </a:xfrm>
        </p:spPr>
        <p:txBody>
          <a:bodyPr>
            <a:normAutofit/>
          </a:bodyPr>
          <a:lstStyle/>
          <a:p>
            <a:pPr algn="ctr"/>
            <a:r>
              <a:rPr lang="en-US" sz="5400" dirty="0" smtClean="0"/>
              <a:t>Hotel Spa RESERVATION System</a:t>
            </a:r>
            <a:endParaRPr lang="en-US" sz="5400" dirty="0"/>
          </a:p>
        </p:txBody>
      </p:sp>
      <p:sp>
        <p:nvSpPr>
          <p:cNvPr id="3" name="Subtitle 2"/>
          <p:cNvSpPr>
            <a:spLocks noGrp="1"/>
          </p:cNvSpPr>
          <p:nvPr>
            <p:ph type="subTitle" idx="1"/>
          </p:nvPr>
        </p:nvSpPr>
        <p:spPr>
          <a:xfrm>
            <a:off x="816685" y="4419600"/>
            <a:ext cx="5275772" cy="1824681"/>
          </a:xfrm>
        </p:spPr>
        <p:txBody>
          <a:bodyPr>
            <a:normAutofit fontScale="92500" lnSpcReduction="20000"/>
          </a:bodyPr>
          <a:lstStyle/>
          <a:p>
            <a:r>
              <a:rPr lang="en-US" b="1" dirty="0" smtClean="0"/>
              <a:t>Presented by:</a:t>
            </a:r>
          </a:p>
          <a:p>
            <a:r>
              <a:rPr lang="en-US" dirty="0"/>
              <a:t>	</a:t>
            </a:r>
            <a:r>
              <a:rPr lang="en-US" dirty="0" smtClean="0"/>
              <a:t>Andres, </a:t>
            </a:r>
            <a:r>
              <a:rPr lang="en-US" dirty="0" err="1" smtClean="0"/>
              <a:t>Giomar</a:t>
            </a:r>
            <a:r>
              <a:rPr lang="en-US" dirty="0"/>
              <a:t> </a:t>
            </a:r>
            <a:r>
              <a:rPr lang="en-US" dirty="0" smtClean="0"/>
              <a:t>T.</a:t>
            </a:r>
            <a:br>
              <a:rPr lang="en-US" dirty="0" smtClean="0"/>
            </a:br>
            <a:r>
              <a:rPr lang="en-US" dirty="0" smtClean="0"/>
              <a:t>	</a:t>
            </a:r>
            <a:r>
              <a:rPr lang="en-US" dirty="0" err="1" smtClean="0"/>
              <a:t>Bongat</a:t>
            </a:r>
            <a:r>
              <a:rPr lang="en-US" dirty="0" smtClean="0"/>
              <a:t>, Gene Carlo A.</a:t>
            </a:r>
            <a:br>
              <a:rPr lang="en-US" dirty="0" smtClean="0"/>
            </a:br>
            <a:r>
              <a:rPr lang="en-US" dirty="0" smtClean="0"/>
              <a:t>	</a:t>
            </a:r>
            <a:r>
              <a:rPr lang="en-US" dirty="0" err="1" smtClean="0"/>
              <a:t>Garinga</a:t>
            </a:r>
            <a:r>
              <a:rPr lang="en-US" dirty="0" smtClean="0"/>
              <a:t>, Antonio Salvador S.</a:t>
            </a:r>
            <a:br>
              <a:rPr lang="en-US" dirty="0" smtClean="0"/>
            </a:br>
            <a:r>
              <a:rPr lang="en-US" dirty="0" smtClean="0"/>
              <a:t>	</a:t>
            </a:r>
            <a:r>
              <a:rPr lang="en-US" dirty="0" err="1" smtClean="0"/>
              <a:t>Mandac</a:t>
            </a:r>
            <a:r>
              <a:rPr lang="en-US" dirty="0" smtClean="0"/>
              <a:t>, Edward Joseph R.</a:t>
            </a:r>
            <a:br>
              <a:rPr lang="en-US" dirty="0" smtClean="0"/>
            </a:br>
            <a:r>
              <a:rPr lang="en-US" dirty="0" smtClean="0"/>
              <a:t>	</a:t>
            </a:r>
            <a:r>
              <a:rPr lang="en-US" dirty="0" err="1" smtClean="0"/>
              <a:t>Ngceen</a:t>
            </a:r>
            <a:r>
              <a:rPr lang="en-US" dirty="0" smtClean="0"/>
              <a:t>, Gabriel Angelo A. </a:t>
            </a:r>
            <a:br>
              <a:rPr lang="en-US" dirty="0" smtClean="0"/>
            </a:br>
            <a:r>
              <a:rPr lang="en-US" dirty="0" smtClean="0"/>
              <a:t>	</a:t>
            </a:r>
            <a:r>
              <a:rPr lang="en-US" dirty="0" err="1" smtClean="0"/>
              <a:t>Orosco</a:t>
            </a:r>
            <a:r>
              <a:rPr lang="en-US" dirty="0" smtClean="0"/>
              <a:t>, Caryl Johanan C.</a:t>
            </a:r>
          </a:p>
          <a:p>
            <a:endParaRPr lang="en-US" dirty="0"/>
          </a:p>
        </p:txBody>
      </p:sp>
    </p:spTree>
    <p:extLst>
      <p:ext uri="{BB962C8B-B14F-4D97-AF65-F5344CB8AC3E}">
        <p14:creationId xmlns:p14="http://schemas.microsoft.com/office/powerpoint/2010/main" val="36563004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0" y="1447800"/>
            <a:ext cx="4914899" cy="4038600"/>
          </a:xfrm>
        </p:spPr>
        <p:txBody>
          <a:bodyPr>
            <a:noAutofit/>
          </a:bodyPr>
          <a:lstStyle/>
          <a:p>
            <a:r>
              <a:rPr lang="en-US" dirty="0"/>
              <a:t>The program is built purely in the platform </a:t>
            </a:r>
            <a:r>
              <a:rPr lang="en-US" dirty="0" smtClean="0"/>
              <a:t>WordPress</a:t>
            </a:r>
            <a:r>
              <a:rPr lang="en-US" dirty="0"/>
              <a:t>, a free and open-source content management system (CMS), based on PHP and MySQL. </a:t>
            </a:r>
            <a:r>
              <a:rPr lang="en-US" dirty="0" smtClean="0"/>
              <a:t/>
            </a:r>
            <a:br>
              <a:rPr lang="en-US" dirty="0" smtClean="0"/>
            </a:br>
            <a:endParaRPr lang="en-US" dirty="0"/>
          </a:p>
          <a:p>
            <a:pPr lvl="2"/>
            <a:r>
              <a:rPr lang="en-US" sz="2000" b="1" dirty="0"/>
              <a:t>PHP - </a:t>
            </a:r>
            <a:r>
              <a:rPr lang="en-US" sz="2000" dirty="0"/>
              <a:t>is a server-side scripting language designed primarily for web development but also used as a general-purpose programming language.</a:t>
            </a:r>
          </a:p>
          <a:p>
            <a:pPr marL="0" indent="0">
              <a:buNone/>
            </a:pPr>
            <a:endParaRPr lang="en-US" dirty="0"/>
          </a:p>
        </p:txBody>
      </p:sp>
      <p:sp>
        <p:nvSpPr>
          <p:cNvPr id="5" name="Title 4"/>
          <p:cNvSpPr>
            <a:spLocks noGrp="1"/>
          </p:cNvSpPr>
          <p:nvPr>
            <p:ph type="title"/>
          </p:nvPr>
        </p:nvSpPr>
        <p:spPr>
          <a:xfrm>
            <a:off x="152400" y="762254"/>
            <a:ext cx="3429000" cy="4952492"/>
          </a:xfrm>
        </p:spPr>
        <p:txBody>
          <a:bodyPr>
            <a:normAutofit/>
          </a:bodyPr>
          <a:lstStyle/>
          <a:p>
            <a:pPr algn="ctr"/>
            <a:r>
              <a:rPr lang="en-US" sz="2400" i="0" dirty="0" smtClean="0"/>
              <a:t>TECHNICAL BACKGROUND</a:t>
            </a:r>
            <a:br>
              <a:rPr lang="en-US" sz="2400" i="0" dirty="0" smtClean="0"/>
            </a:br>
            <a:r>
              <a:rPr lang="en-US" sz="2400" i="0" dirty="0"/>
              <a:t/>
            </a:r>
            <a:br>
              <a:rPr lang="en-US" sz="2400" i="0" dirty="0"/>
            </a:br>
            <a:r>
              <a:rPr lang="en-US" sz="2400" i="0" dirty="0" smtClean="0"/>
              <a:t/>
            </a:r>
            <a:br>
              <a:rPr lang="en-US" sz="2400" i="0" dirty="0" smtClean="0"/>
            </a:br>
            <a:r>
              <a:rPr lang="en-US" sz="2400" i="0" dirty="0" smtClean="0"/>
              <a:t/>
            </a:r>
            <a:br>
              <a:rPr lang="en-US" sz="2400" i="0" dirty="0" smtClean="0"/>
            </a:br>
            <a:r>
              <a:rPr lang="en-US" sz="2400" i="0" dirty="0" smtClean="0"/>
              <a:t/>
            </a:r>
            <a:br>
              <a:rPr lang="en-US" sz="2400" i="0" dirty="0" smtClean="0"/>
            </a:br>
            <a:r>
              <a:rPr lang="en-US" sz="3400" dirty="0" smtClean="0"/>
              <a:t>Programming Language</a:t>
            </a:r>
            <a:endParaRPr lang="en-US" sz="3400" i="0" dirty="0"/>
          </a:p>
        </p:txBody>
      </p:sp>
    </p:spTree>
    <p:extLst>
      <p:ext uri="{BB962C8B-B14F-4D97-AF65-F5344CB8AC3E}">
        <p14:creationId xmlns:p14="http://schemas.microsoft.com/office/powerpoint/2010/main" val="22685455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381000"/>
            <a:ext cx="5219699" cy="6096000"/>
          </a:xfrm>
        </p:spPr>
        <p:txBody>
          <a:bodyPr>
            <a:noAutofit/>
          </a:bodyPr>
          <a:lstStyle/>
          <a:p>
            <a:r>
              <a:rPr lang="fil-PH" sz="1800" b="1" dirty="0" smtClean="0"/>
              <a:t>Hardware Requirements</a:t>
            </a:r>
            <a:endParaRPr lang="en-US" sz="1800" dirty="0"/>
          </a:p>
          <a:p>
            <a:pPr lvl="2"/>
            <a:r>
              <a:rPr lang="en-US" b="1" dirty="0"/>
              <a:t>CPU – </a:t>
            </a:r>
            <a:r>
              <a:rPr lang="en-US" dirty="0"/>
              <a:t>Intel Pentium Core 2 Duo</a:t>
            </a:r>
          </a:p>
          <a:p>
            <a:pPr lvl="2"/>
            <a:r>
              <a:rPr lang="en-US" b="1" dirty="0"/>
              <a:t>Disk Space </a:t>
            </a:r>
            <a:r>
              <a:rPr lang="en-US" dirty="0"/>
              <a:t>– 1 GB</a:t>
            </a:r>
          </a:p>
          <a:p>
            <a:pPr lvl="2"/>
            <a:r>
              <a:rPr lang="en-US" b="1" dirty="0"/>
              <a:t>RAM – </a:t>
            </a:r>
            <a:r>
              <a:rPr lang="en-US" dirty="0"/>
              <a:t>1 </a:t>
            </a:r>
            <a:r>
              <a:rPr lang="en-US" dirty="0" smtClean="0"/>
              <a:t>GB</a:t>
            </a:r>
          </a:p>
          <a:p>
            <a:pPr marL="859536" lvl="2" indent="0">
              <a:buNone/>
            </a:pPr>
            <a:r>
              <a:rPr lang="fil-PH" b="1" dirty="0"/>
              <a:t> </a:t>
            </a:r>
            <a:endParaRPr lang="en-US" dirty="0"/>
          </a:p>
          <a:p>
            <a:r>
              <a:rPr lang="fil-PH" sz="1800" b="1" dirty="0"/>
              <a:t>Software Requirements</a:t>
            </a:r>
            <a:endParaRPr lang="en-US" sz="1800" dirty="0"/>
          </a:p>
          <a:p>
            <a:pPr lvl="2"/>
            <a:r>
              <a:rPr lang="en-US" b="1" dirty="0"/>
              <a:t>Web Service</a:t>
            </a:r>
            <a:r>
              <a:rPr lang="en-US" dirty="0"/>
              <a:t> – Nginx Server or Apache Server</a:t>
            </a:r>
          </a:p>
          <a:p>
            <a:pPr lvl="2"/>
            <a:r>
              <a:rPr lang="en-US" b="1" dirty="0"/>
              <a:t>Database Server -  </a:t>
            </a:r>
            <a:r>
              <a:rPr lang="en-US" dirty="0"/>
              <a:t>MySQL</a:t>
            </a:r>
          </a:p>
          <a:p>
            <a:pPr lvl="2"/>
            <a:r>
              <a:rPr lang="en-US" b="1" dirty="0"/>
              <a:t>Browser – </a:t>
            </a:r>
            <a:r>
              <a:rPr lang="en-US" dirty="0"/>
              <a:t>Internet Explorer, Microsoft Edge, Mozilla Firefox, Google Chrome or Safari</a:t>
            </a:r>
          </a:p>
          <a:p>
            <a:pPr lvl="2"/>
            <a:r>
              <a:rPr lang="en-US" b="1" dirty="0"/>
              <a:t>Operating System –</a:t>
            </a:r>
            <a:r>
              <a:rPr lang="en-US" dirty="0"/>
              <a:t> Windows, Linux or MAC </a:t>
            </a:r>
            <a:r>
              <a:rPr lang="en-US" dirty="0" smtClean="0"/>
              <a:t>OSX</a:t>
            </a:r>
          </a:p>
          <a:p>
            <a:pPr lvl="2"/>
            <a:endParaRPr lang="en-US" dirty="0"/>
          </a:p>
          <a:p>
            <a:r>
              <a:rPr lang="fil-PH" sz="1800" b="1" dirty="0" smtClean="0"/>
              <a:t>Human </a:t>
            </a:r>
            <a:r>
              <a:rPr lang="fil-PH" sz="1800" b="1" dirty="0"/>
              <a:t>Resource Requirements</a:t>
            </a:r>
            <a:endParaRPr lang="en-US" sz="1800" dirty="0"/>
          </a:p>
          <a:p>
            <a:pPr lvl="2"/>
            <a:r>
              <a:rPr lang="en-US" b="1" dirty="0"/>
              <a:t>Receptionist</a:t>
            </a:r>
            <a:r>
              <a:rPr lang="en-US" dirty="0"/>
              <a:t> - will be the one to use the system in the front desk</a:t>
            </a:r>
            <a:r>
              <a:rPr lang="en-US" dirty="0" smtClean="0"/>
              <a:t>.</a:t>
            </a:r>
            <a:endParaRPr lang="en-US" sz="1400" dirty="0"/>
          </a:p>
        </p:txBody>
      </p:sp>
      <p:sp>
        <p:nvSpPr>
          <p:cNvPr id="5" name="Title 4"/>
          <p:cNvSpPr>
            <a:spLocks noGrp="1"/>
          </p:cNvSpPr>
          <p:nvPr>
            <p:ph type="title"/>
          </p:nvPr>
        </p:nvSpPr>
        <p:spPr>
          <a:xfrm>
            <a:off x="0" y="533400"/>
            <a:ext cx="3429000" cy="4952492"/>
          </a:xfrm>
        </p:spPr>
        <p:txBody>
          <a:bodyPr>
            <a:normAutofit/>
          </a:bodyPr>
          <a:lstStyle/>
          <a:p>
            <a:pPr algn="ctr"/>
            <a:r>
              <a:rPr lang="en-US" sz="2400" i="0" dirty="0" smtClean="0"/>
              <a:t>TECHNICAL BACKGROUND</a:t>
            </a:r>
            <a:br>
              <a:rPr lang="en-US" sz="2400" i="0" dirty="0" smtClean="0"/>
            </a:br>
            <a:r>
              <a:rPr lang="en-US" sz="2400" i="0" dirty="0"/>
              <a:t/>
            </a:r>
            <a:br>
              <a:rPr lang="en-US" sz="2400" i="0" dirty="0"/>
            </a:br>
            <a:r>
              <a:rPr lang="en-US" sz="2400" i="0" dirty="0" smtClean="0"/>
              <a:t/>
            </a:r>
            <a:br>
              <a:rPr lang="en-US" sz="2400" i="0" dirty="0" smtClean="0"/>
            </a:br>
            <a:r>
              <a:rPr lang="en-US" sz="2400" i="0" dirty="0" smtClean="0"/>
              <a:t/>
            </a:r>
            <a:br>
              <a:rPr lang="en-US" sz="2400" i="0" dirty="0" smtClean="0"/>
            </a:br>
            <a:r>
              <a:rPr lang="en-US" sz="2400" i="0" dirty="0" smtClean="0"/>
              <a:t/>
            </a:r>
            <a:br>
              <a:rPr lang="en-US" sz="2400" i="0" dirty="0" smtClean="0"/>
            </a:br>
            <a:r>
              <a:rPr lang="en-US" sz="3400" dirty="0" smtClean="0"/>
              <a:t>Resource Requirements</a:t>
            </a:r>
            <a:endParaRPr lang="en-US" sz="3400" i="0" dirty="0"/>
          </a:p>
        </p:txBody>
      </p:sp>
    </p:spTree>
    <p:extLst>
      <p:ext uri="{BB962C8B-B14F-4D97-AF65-F5344CB8AC3E}">
        <p14:creationId xmlns:p14="http://schemas.microsoft.com/office/powerpoint/2010/main" val="3918560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2137913" y="226140"/>
            <a:ext cx="5410200" cy="369332"/>
          </a:xfrm>
          <a:prstGeom prst="rect">
            <a:avLst/>
          </a:prstGeom>
          <a:noFill/>
        </p:spPr>
        <p:txBody>
          <a:bodyPr wrap="square" rtlCol="0">
            <a:spAutoFit/>
          </a:bodyPr>
          <a:lstStyle/>
          <a:p>
            <a:pPr algn="ctr"/>
            <a:r>
              <a:rPr lang="en-US" dirty="0" smtClean="0">
                <a:latin typeface="+mj-lt"/>
              </a:rPr>
              <a:t>Data Flow Diagram for the Existing System</a:t>
            </a:r>
            <a:endParaRPr lang="en-US" dirty="0">
              <a:latin typeface="+mj-lt"/>
            </a:endParaRPr>
          </a:p>
        </p:txBody>
      </p:sp>
      <p:sp>
        <p:nvSpPr>
          <p:cNvPr id="9" name="TextBox 8"/>
          <p:cNvSpPr txBox="1"/>
          <p:nvPr/>
        </p:nvSpPr>
        <p:spPr>
          <a:xfrm>
            <a:off x="2140788" y="6248400"/>
            <a:ext cx="5410200" cy="369332"/>
          </a:xfrm>
          <a:prstGeom prst="rect">
            <a:avLst/>
          </a:prstGeom>
          <a:noFill/>
        </p:spPr>
        <p:txBody>
          <a:bodyPr wrap="square" rtlCol="0">
            <a:spAutoFit/>
          </a:bodyPr>
          <a:lstStyle/>
          <a:p>
            <a:pPr algn="ctr"/>
            <a:r>
              <a:rPr lang="en-US" dirty="0" smtClean="0">
                <a:latin typeface="+mj-lt"/>
              </a:rPr>
              <a:t>Context Diagram</a:t>
            </a:r>
            <a:endParaRPr lang="en-US" dirty="0">
              <a:latin typeface="+mj-lt"/>
            </a:endParaRPr>
          </a:p>
        </p:txBody>
      </p:sp>
      <p:pic>
        <p:nvPicPr>
          <p:cNvPr id="6" name="Picture 5" descr="C:\Users\student\Pictures\sysadd\exist_con.jpg"/>
          <p:cNvPicPr/>
          <p:nvPr/>
        </p:nvPicPr>
        <p:blipFill>
          <a:blip r:embed="rId2">
            <a:extLst>
              <a:ext uri="{28A0092B-C50C-407E-A947-70E740481C1C}">
                <a14:useLocalDpi xmlns:a14="http://schemas.microsoft.com/office/drawing/2010/main" val="0"/>
              </a:ext>
            </a:extLst>
          </a:blip>
          <a:srcRect/>
          <a:stretch>
            <a:fillRect/>
          </a:stretch>
        </p:blipFill>
        <p:spPr bwMode="auto">
          <a:xfrm>
            <a:off x="1219200" y="838200"/>
            <a:ext cx="7162800" cy="4836876"/>
          </a:xfrm>
          <a:prstGeom prst="rect">
            <a:avLst/>
          </a:prstGeom>
          <a:noFill/>
          <a:ln>
            <a:noFill/>
          </a:ln>
        </p:spPr>
      </p:pic>
    </p:spTree>
    <p:extLst>
      <p:ext uri="{BB962C8B-B14F-4D97-AF65-F5344CB8AC3E}">
        <p14:creationId xmlns:p14="http://schemas.microsoft.com/office/powerpoint/2010/main" val="2442127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9" name="TextBox 8"/>
          <p:cNvSpPr txBox="1"/>
          <p:nvPr/>
        </p:nvSpPr>
        <p:spPr>
          <a:xfrm>
            <a:off x="2133600" y="6248400"/>
            <a:ext cx="5410200" cy="369332"/>
          </a:xfrm>
          <a:prstGeom prst="rect">
            <a:avLst/>
          </a:prstGeom>
          <a:noFill/>
        </p:spPr>
        <p:txBody>
          <a:bodyPr wrap="square" rtlCol="0">
            <a:spAutoFit/>
          </a:bodyPr>
          <a:lstStyle/>
          <a:p>
            <a:pPr algn="ctr"/>
            <a:r>
              <a:rPr lang="en-US" dirty="0" smtClean="0">
                <a:latin typeface="+mj-lt"/>
              </a:rPr>
              <a:t>Level 0</a:t>
            </a:r>
            <a:endParaRPr lang="en-US" dirty="0">
              <a:latin typeface="+mj-lt"/>
            </a:endParaRPr>
          </a:p>
        </p:txBody>
      </p:sp>
      <p:pic>
        <p:nvPicPr>
          <p:cNvPr id="8" name="Picture 7" descr="C:\Users\student\Pictures\sysadd\exist_lvl0.jpg"/>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06675"/>
            <a:ext cx="7086600" cy="5581650"/>
          </a:xfrm>
          <a:prstGeom prst="rect">
            <a:avLst/>
          </a:prstGeom>
          <a:noFill/>
          <a:ln>
            <a:noFill/>
          </a:ln>
        </p:spPr>
      </p:pic>
    </p:spTree>
    <p:extLst>
      <p:ext uri="{BB962C8B-B14F-4D97-AF65-F5344CB8AC3E}">
        <p14:creationId xmlns:p14="http://schemas.microsoft.com/office/powerpoint/2010/main" val="32096896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9" name="TextBox 8"/>
          <p:cNvSpPr txBox="1"/>
          <p:nvPr/>
        </p:nvSpPr>
        <p:spPr>
          <a:xfrm>
            <a:off x="2133600" y="6248400"/>
            <a:ext cx="5410200" cy="369332"/>
          </a:xfrm>
          <a:prstGeom prst="rect">
            <a:avLst/>
          </a:prstGeom>
          <a:noFill/>
        </p:spPr>
        <p:txBody>
          <a:bodyPr wrap="square" rtlCol="0">
            <a:spAutoFit/>
          </a:bodyPr>
          <a:lstStyle/>
          <a:p>
            <a:pPr algn="ctr"/>
            <a:r>
              <a:rPr lang="en-US" dirty="0" smtClean="0">
                <a:latin typeface="+mj-lt"/>
              </a:rPr>
              <a:t>Level 1 DFD for Process #3</a:t>
            </a:r>
            <a:endParaRPr lang="en-US" dirty="0">
              <a:latin typeface="+mj-lt"/>
            </a:endParaRPr>
          </a:p>
        </p:txBody>
      </p:sp>
      <p:pic>
        <p:nvPicPr>
          <p:cNvPr id="6" name="Picture 5" descr="C:\Users\student\Pictures\sysadd\exist_lvl1pro3.jpg"/>
          <p:cNvPicPr/>
          <p:nvPr/>
        </p:nvPicPr>
        <p:blipFill>
          <a:blip r:embed="rId2">
            <a:extLst>
              <a:ext uri="{28A0092B-C50C-407E-A947-70E740481C1C}">
                <a14:useLocalDpi xmlns:a14="http://schemas.microsoft.com/office/drawing/2010/main" val="0"/>
              </a:ext>
            </a:extLst>
          </a:blip>
          <a:srcRect/>
          <a:stretch>
            <a:fillRect/>
          </a:stretch>
        </p:blipFill>
        <p:spPr bwMode="auto">
          <a:xfrm>
            <a:off x="723900" y="498805"/>
            <a:ext cx="7772400" cy="5283769"/>
          </a:xfrm>
          <a:prstGeom prst="rect">
            <a:avLst/>
          </a:prstGeom>
          <a:noFill/>
          <a:ln>
            <a:noFill/>
          </a:ln>
        </p:spPr>
      </p:pic>
    </p:spTree>
    <p:extLst>
      <p:ext uri="{BB962C8B-B14F-4D97-AF65-F5344CB8AC3E}">
        <p14:creationId xmlns:p14="http://schemas.microsoft.com/office/powerpoint/2010/main" val="3160667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6317" y="1980946"/>
            <a:ext cx="5219699" cy="2057400"/>
          </a:xfrm>
        </p:spPr>
        <p:txBody>
          <a:bodyPr>
            <a:noAutofit/>
          </a:bodyPr>
          <a:lstStyle/>
          <a:p>
            <a:pPr marL="0" indent="0">
              <a:buNone/>
            </a:pPr>
            <a:r>
              <a:rPr lang="fil-PH" sz="1800" dirty="0" smtClean="0"/>
              <a:t>	The </a:t>
            </a:r>
            <a:r>
              <a:rPr lang="fil-PH" sz="1800" dirty="0"/>
              <a:t>problem of the existing system includes manual work and overlapping of appointments. Manual work may take more time to process the services that the customer wants. Booking appointments of the existing system may overlap and cause errors.</a:t>
            </a:r>
            <a:endParaRPr lang="en-US" sz="1800" dirty="0"/>
          </a:p>
          <a:p>
            <a:endParaRPr lang="en-US" sz="1800" dirty="0"/>
          </a:p>
        </p:txBody>
      </p:sp>
      <p:sp>
        <p:nvSpPr>
          <p:cNvPr id="6" name="Title 4"/>
          <p:cNvSpPr>
            <a:spLocks noGrp="1"/>
          </p:cNvSpPr>
          <p:nvPr>
            <p:ph type="title"/>
          </p:nvPr>
        </p:nvSpPr>
        <p:spPr>
          <a:xfrm>
            <a:off x="0" y="533400"/>
            <a:ext cx="3429000" cy="4952492"/>
          </a:xfrm>
        </p:spPr>
        <p:txBody>
          <a:bodyPr>
            <a:normAutofit/>
          </a:bodyPr>
          <a:lstStyle/>
          <a:p>
            <a:pPr algn="ctr"/>
            <a:r>
              <a:rPr lang="en-US" sz="2400" i="0" dirty="0" smtClean="0"/>
              <a:t>THE EXISTING SYSTEM</a:t>
            </a:r>
            <a:br>
              <a:rPr lang="en-US" sz="2400" i="0" dirty="0" smtClean="0"/>
            </a:br>
            <a:r>
              <a:rPr lang="en-US" sz="2400" i="0" dirty="0"/>
              <a:t/>
            </a:r>
            <a:br>
              <a:rPr lang="en-US" sz="2400" i="0" dirty="0"/>
            </a:br>
            <a:r>
              <a:rPr lang="en-US" sz="2400" i="0" dirty="0" smtClean="0"/>
              <a:t/>
            </a:r>
            <a:br>
              <a:rPr lang="en-US" sz="2400" i="0" dirty="0" smtClean="0"/>
            </a:br>
            <a:r>
              <a:rPr lang="en-US" sz="2400" i="0" dirty="0" smtClean="0"/>
              <a:t/>
            </a:r>
            <a:br>
              <a:rPr lang="en-US" sz="2400" i="0" dirty="0" smtClean="0"/>
            </a:br>
            <a:r>
              <a:rPr lang="en-US" sz="2400" i="0" dirty="0" smtClean="0"/>
              <a:t/>
            </a:r>
            <a:br>
              <a:rPr lang="en-US" sz="2400" i="0" dirty="0" smtClean="0"/>
            </a:br>
            <a:r>
              <a:rPr lang="en-US" sz="3600" dirty="0" smtClean="0"/>
              <a:t>Problem </a:t>
            </a:r>
            <a:br>
              <a:rPr lang="en-US" sz="3600" dirty="0" smtClean="0"/>
            </a:br>
            <a:r>
              <a:rPr lang="en-US" sz="3600" dirty="0" smtClean="0"/>
              <a:t>Areas</a:t>
            </a:r>
            <a:endParaRPr lang="en-US" sz="3400" i="0" dirty="0"/>
          </a:p>
        </p:txBody>
      </p:sp>
    </p:spTree>
    <p:extLst>
      <p:ext uri="{BB962C8B-B14F-4D97-AF65-F5344CB8AC3E}">
        <p14:creationId xmlns:p14="http://schemas.microsoft.com/office/powerpoint/2010/main" val="1260286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2019300" y="268110"/>
            <a:ext cx="5638800" cy="369332"/>
          </a:xfrm>
          <a:prstGeom prst="rect">
            <a:avLst/>
          </a:prstGeom>
          <a:noFill/>
        </p:spPr>
        <p:txBody>
          <a:bodyPr wrap="square" rtlCol="0">
            <a:spAutoFit/>
          </a:bodyPr>
          <a:lstStyle/>
          <a:p>
            <a:pPr algn="ctr"/>
            <a:r>
              <a:rPr lang="en-US" dirty="0" smtClean="0">
                <a:latin typeface="+mj-lt"/>
              </a:rPr>
              <a:t>Data Flow Diagram for the Proposed System</a:t>
            </a:r>
            <a:endParaRPr lang="en-US" dirty="0">
              <a:latin typeface="+mj-lt"/>
            </a:endParaRPr>
          </a:p>
        </p:txBody>
      </p:sp>
      <p:sp>
        <p:nvSpPr>
          <p:cNvPr id="9" name="TextBox 8"/>
          <p:cNvSpPr txBox="1"/>
          <p:nvPr/>
        </p:nvSpPr>
        <p:spPr>
          <a:xfrm>
            <a:off x="2133600" y="6412468"/>
            <a:ext cx="5410200" cy="369332"/>
          </a:xfrm>
          <a:prstGeom prst="rect">
            <a:avLst/>
          </a:prstGeom>
          <a:noFill/>
        </p:spPr>
        <p:txBody>
          <a:bodyPr wrap="square" rtlCol="0">
            <a:spAutoFit/>
          </a:bodyPr>
          <a:lstStyle/>
          <a:p>
            <a:pPr algn="ctr"/>
            <a:r>
              <a:rPr lang="en-US" dirty="0" smtClean="0">
                <a:latin typeface="+mj-lt"/>
              </a:rPr>
              <a:t>Context Diagram</a:t>
            </a:r>
            <a:endParaRPr lang="en-US" dirty="0">
              <a:latin typeface="+mj-lt"/>
            </a:endParaRPr>
          </a:p>
        </p:txBody>
      </p:sp>
      <p:pic>
        <p:nvPicPr>
          <p:cNvPr id="6" name="Picture 5" descr="C:\Users\Caryl Johanan\Desktop\School\3RD YEAR\2nd Term\CSPROJ_MT_DIAG\CONTEXT.jpg"/>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8610600" cy="3933825"/>
          </a:xfrm>
          <a:prstGeom prst="rect">
            <a:avLst/>
          </a:prstGeom>
          <a:noFill/>
          <a:ln>
            <a:noFill/>
          </a:ln>
        </p:spPr>
      </p:pic>
    </p:spTree>
    <p:extLst>
      <p:ext uri="{BB962C8B-B14F-4D97-AF65-F5344CB8AC3E}">
        <p14:creationId xmlns:p14="http://schemas.microsoft.com/office/powerpoint/2010/main" val="137878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9" name="TextBox 8"/>
          <p:cNvSpPr txBox="1"/>
          <p:nvPr/>
        </p:nvSpPr>
        <p:spPr>
          <a:xfrm>
            <a:off x="2133600" y="6336268"/>
            <a:ext cx="5410200" cy="369332"/>
          </a:xfrm>
          <a:prstGeom prst="rect">
            <a:avLst/>
          </a:prstGeom>
          <a:noFill/>
        </p:spPr>
        <p:txBody>
          <a:bodyPr wrap="square" rtlCol="0">
            <a:spAutoFit/>
          </a:bodyPr>
          <a:lstStyle/>
          <a:p>
            <a:pPr algn="ctr"/>
            <a:r>
              <a:rPr lang="en-US" dirty="0" smtClean="0">
                <a:latin typeface="+mj-lt"/>
              </a:rPr>
              <a:t>Level 0 DFD</a:t>
            </a:r>
            <a:endParaRPr lang="en-US" dirty="0">
              <a:latin typeface="+mj-lt"/>
            </a:endParaRPr>
          </a:p>
        </p:txBody>
      </p:sp>
      <p:pic>
        <p:nvPicPr>
          <p:cNvPr id="5" name="Picture 4" descr="C:\Users\Caryl Johanan\Desktop\School\3RD YEAR\2nd Term\CSPROJ_MT_DIAG\LEVEL 0.jpg"/>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8600"/>
            <a:ext cx="8001000" cy="5791200"/>
          </a:xfrm>
          <a:prstGeom prst="rect">
            <a:avLst/>
          </a:prstGeom>
          <a:noFill/>
          <a:ln>
            <a:noFill/>
          </a:ln>
        </p:spPr>
      </p:pic>
    </p:spTree>
    <p:extLst>
      <p:ext uri="{BB962C8B-B14F-4D97-AF65-F5344CB8AC3E}">
        <p14:creationId xmlns:p14="http://schemas.microsoft.com/office/powerpoint/2010/main" val="4079630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9" name="TextBox 8"/>
          <p:cNvSpPr txBox="1"/>
          <p:nvPr/>
        </p:nvSpPr>
        <p:spPr>
          <a:xfrm>
            <a:off x="2133600" y="6324600"/>
            <a:ext cx="5410200" cy="369332"/>
          </a:xfrm>
          <a:prstGeom prst="rect">
            <a:avLst/>
          </a:prstGeom>
          <a:noFill/>
        </p:spPr>
        <p:txBody>
          <a:bodyPr wrap="square" rtlCol="0">
            <a:spAutoFit/>
          </a:bodyPr>
          <a:lstStyle/>
          <a:p>
            <a:pPr algn="ctr"/>
            <a:r>
              <a:rPr lang="en-US" dirty="0" smtClean="0">
                <a:latin typeface="+mj-lt"/>
              </a:rPr>
              <a:t>Level 1 DFD for Process 1</a:t>
            </a:r>
            <a:endParaRPr lang="en-US" dirty="0">
              <a:latin typeface="+mj-lt"/>
            </a:endParaRPr>
          </a:p>
        </p:txBody>
      </p:sp>
      <p:pic>
        <p:nvPicPr>
          <p:cNvPr id="6" name="Picture 5" descr="C:\Users\Caryl Johanan\Desktop\School\3RD YEAR\2nd Term\CSPROJ_MT_DIAG\LEVEL 1 DFD FOR PROCESS 1.jpg"/>
          <p:cNvPicPr/>
          <p:nvPr/>
        </p:nvPicPr>
        <p:blipFill>
          <a:blip r:embed="rId2">
            <a:extLst>
              <a:ext uri="{28A0092B-C50C-407E-A947-70E740481C1C}">
                <a14:useLocalDpi xmlns:a14="http://schemas.microsoft.com/office/drawing/2010/main" val="0"/>
              </a:ext>
            </a:extLst>
          </a:blip>
          <a:srcRect/>
          <a:stretch>
            <a:fillRect/>
          </a:stretch>
        </p:blipFill>
        <p:spPr bwMode="auto">
          <a:xfrm>
            <a:off x="533400" y="533400"/>
            <a:ext cx="8153400" cy="4917123"/>
          </a:xfrm>
          <a:prstGeom prst="rect">
            <a:avLst/>
          </a:prstGeom>
          <a:noFill/>
          <a:ln>
            <a:noFill/>
          </a:ln>
        </p:spPr>
      </p:pic>
    </p:spTree>
    <p:extLst>
      <p:ext uri="{BB962C8B-B14F-4D97-AF65-F5344CB8AC3E}">
        <p14:creationId xmlns:p14="http://schemas.microsoft.com/office/powerpoint/2010/main" val="990517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9" name="TextBox 8"/>
          <p:cNvSpPr txBox="1"/>
          <p:nvPr/>
        </p:nvSpPr>
        <p:spPr>
          <a:xfrm>
            <a:off x="2133600" y="6248400"/>
            <a:ext cx="5410200" cy="369332"/>
          </a:xfrm>
          <a:prstGeom prst="rect">
            <a:avLst/>
          </a:prstGeom>
          <a:noFill/>
        </p:spPr>
        <p:txBody>
          <a:bodyPr wrap="square" rtlCol="0">
            <a:spAutoFit/>
          </a:bodyPr>
          <a:lstStyle/>
          <a:p>
            <a:pPr algn="ctr"/>
            <a:r>
              <a:rPr lang="en-US" dirty="0" smtClean="0">
                <a:latin typeface="+mj-lt"/>
              </a:rPr>
              <a:t>Level 1 DFD for Process 2</a:t>
            </a:r>
            <a:endParaRPr lang="en-US" dirty="0">
              <a:latin typeface="+mj-lt"/>
            </a:endParaRPr>
          </a:p>
        </p:txBody>
      </p:sp>
      <p:pic>
        <p:nvPicPr>
          <p:cNvPr id="5" name="Picture 4" descr="C:\Users\Caryl Johanan\Desktop\School\3RD YEAR\2nd Term\CSPROJ_MT_DIAG\LEVEL 1 DFD FOR PROCESS 2.jpg"/>
          <p:cNvPicPr/>
          <p:nvPr/>
        </p:nvPicPr>
        <p:blipFill>
          <a:blip r:embed="rId2">
            <a:extLst>
              <a:ext uri="{28A0092B-C50C-407E-A947-70E740481C1C}">
                <a14:useLocalDpi xmlns:a14="http://schemas.microsoft.com/office/drawing/2010/main" val="0"/>
              </a:ext>
            </a:extLst>
          </a:blip>
          <a:srcRect/>
          <a:stretch>
            <a:fillRect/>
          </a:stretch>
        </p:blipFill>
        <p:spPr bwMode="auto">
          <a:xfrm>
            <a:off x="228600" y="625613"/>
            <a:ext cx="8763000" cy="4860787"/>
          </a:xfrm>
          <a:prstGeom prst="rect">
            <a:avLst/>
          </a:prstGeom>
          <a:noFill/>
          <a:ln>
            <a:noFill/>
          </a:ln>
        </p:spPr>
      </p:pic>
    </p:spTree>
    <p:extLst>
      <p:ext uri="{BB962C8B-B14F-4D97-AF65-F5344CB8AC3E}">
        <p14:creationId xmlns:p14="http://schemas.microsoft.com/office/powerpoint/2010/main" val="4017245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609600"/>
            <a:ext cx="2875430" cy="4952492"/>
          </a:xfrm>
        </p:spPr>
        <p:txBody>
          <a:bodyPr/>
          <a:lstStyle/>
          <a:p>
            <a:pPr algn="ctr"/>
            <a:r>
              <a:rPr lang="en-US" sz="2400" i="0" dirty="0" smtClean="0"/>
              <a:t>INTRODUCTION</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r>
              <a:rPr lang="en-US" dirty="0" smtClean="0"/>
              <a:t>Project </a:t>
            </a:r>
            <a:r>
              <a:rPr lang="en-US" dirty="0" smtClean="0"/>
              <a:t>Context</a:t>
            </a:r>
            <a:endParaRPr lang="en-US" dirty="0"/>
          </a:p>
        </p:txBody>
      </p:sp>
      <p:sp>
        <p:nvSpPr>
          <p:cNvPr id="2" name="Content Placeholder 1"/>
          <p:cNvSpPr>
            <a:spLocks noGrp="1"/>
          </p:cNvSpPr>
          <p:nvPr>
            <p:ph idx="1"/>
          </p:nvPr>
        </p:nvSpPr>
        <p:spPr>
          <a:xfrm>
            <a:off x="3886200" y="1600200"/>
            <a:ext cx="4686299" cy="3352800"/>
          </a:xfrm>
        </p:spPr>
        <p:txBody>
          <a:bodyPr>
            <a:normAutofit/>
          </a:bodyPr>
          <a:lstStyle/>
          <a:p>
            <a:pPr marL="0" indent="0" algn="just">
              <a:buNone/>
            </a:pPr>
            <a:r>
              <a:rPr lang="en-US" dirty="0"/>
              <a:t>T</a:t>
            </a:r>
            <a:r>
              <a:rPr lang="en-US" dirty="0" smtClean="0"/>
              <a:t>he </a:t>
            </a:r>
            <a:r>
              <a:rPr lang="en-US" dirty="0"/>
              <a:t>Asmara Spa's booking </a:t>
            </a:r>
            <a:r>
              <a:rPr lang="en-US" dirty="0" smtClean="0"/>
              <a:t>process, is manually </a:t>
            </a:r>
            <a:r>
              <a:rPr lang="en-US" dirty="0"/>
              <a:t>performed. The researcher's task is to create a reservation system for the spa that will automate the process of booking a reservation and include an online reservation system for potential customers who are looking to avail the different services offered at the Asmara Spa via the internet.</a:t>
            </a:r>
          </a:p>
        </p:txBody>
      </p:sp>
    </p:spTree>
    <p:extLst>
      <p:ext uri="{BB962C8B-B14F-4D97-AF65-F5344CB8AC3E}">
        <p14:creationId xmlns:p14="http://schemas.microsoft.com/office/powerpoint/2010/main" val="4026034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10" name="TextBox 9"/>
          <p:cNvSpPr txBox="1"/>
          <p:nvPr/>
        </p:nvSpPr>
        <p:spPr>
          <a:xfrm>
            <a:off x="3200400" y="6324600"/>
            <a:ext cx="4008060" cy="369332"/>
          </a:xfrm>
          <a:prstGeom prst="rect">
            <a:avLst/>
          </a:prstGeom>
          <a:noFill/>
        </p:spPr>
        <p:txBody>
          <a:bodyPr wrap="square" rtlCol="0">
            <a:spAutoFit/>
          </a:bodyPr>
          <a:lstStyle/>
          <a:p>
            <a:pPr algn="ctr"/>
            <a:r>
              <a:rPr lang="en-US" dirty="0" smtClean="0">
                <a:latin typeface="+mj-lt"/>
              </a:rPr>
              <a:t>Entity Relationship</a:t>
            </a:r>
            <a:r>
              <a:rPr lang="en-US" dirty="0">
                <a:latin typeface="+mj-lt"/>
              </a:rPr>
              <a:t> </a:t>
            </a:r>
            <a:r>
              <a:rPr lang="en-US" dirty="0" smtClean="0">
                <a:latin typeface="+mj-lt"/>
              </a:rPr>
              <a:t>Diagram</a:t>
            </a:r>
            <a:endParaRPr lang="en-US" dirty="0">
              <a:latin typeface="+mj-lt"/>
            </a:endParaRPr>
          </a:p>
        </p:txBody>
      </p:sp>
      <p:pic>
        <p:nvPicPr>
          <p:cNvPr id="6" name="Picture 5" descr="C:\Users\Caryl Johanan\Downloads\ERD_Final.jpg"/>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9600"/>
            <a:ext cx="8758555" cy="4244658"/>
          </a:xfrm>
          <a:prstGeom prst="rect">
            <a:avLst/>
          </a:prstGeom>
          <a:noFill/>
          <a:ln>
            <a:noFill/>
          </a:ln>
        </p:spPr>
      </p:pic>
    </p:spTree>
    <p:extLst>
      <p:ext uri="{BB962C8B-B14F-4D97-AF65-F5344CB8AC3E}">
        <p14:creationId xmlns:p14="http://schemas.microsoft.com/office/powerpoint/2010/main" val="30871936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10" name="TextBox 9"/>
          <p:cNvSpPr txBox="1"/>
          <p:nvPr/>
        </p:nvSpPr>
        <p:spPr>
          <a:xfrm>
            <a:off x="3200400" y="6324600"/>
            <a:ext cx="4008060" cy="369332"/>
          </a:xfrm>
          <a:prstGeom prst="rect">
            <a:avLst/>
          </a:prstGeom>
          <a:noFill/>
        </p:spPr>
        <p:txBody>
          <a:bodyPr wrap="square" rtlCol="0">
            <a:spAutoFit/>
          </a:bodyPr>
          <a:lstStyle/>
          <a:p>
            <a:pPr algn="ctr"/>
            <a:r>
              <a:rPr lang="en-US" dirty="0" smtClean="0">
                <a:latin typeface="+mj-lt"/>
              </a:rPr>
              <a:t>Class Diagram</a:t>
            </a:r>
            <a:endParaRPr lang="en-US" dirty="0">
              <a:latin typeface="+mj-lt"/>
            </a:endParaRPr>
          </a:p>
        </p:txBody>
      </p:sp>
      <p:pic>
        <p:nvPicPr>
          <p:cNvPr id="5" name="Picture 4" descr="C:\Users\Caryl Johanan\Downloads\CLASS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305800" cy="3446780"/>
          </a:xfrm>
          <a:prstGeom prst="rect">
            <a:avLst/>
          </a:prstGeom>
          <a:noFill/>
          <a:ln>
            <a:noFill/>
          </a:ln>
        </p:spPr>
      </p:pic>
    </p:spTree>
    <p:extLst>
      <p:ext uri="{BB962C8B-B14F-4D97-AF65-F5344CB8AC3E}">
        <p14:creationId xmlns:p14="http://schemas.microsoft.com/office/powerpoint/2010/main" val="17397565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10" name="TextBox 9"/>
          <p:cNvSpPr txBox="1"/>
          <p:nvPr/>
        </p:nvSpPr>
        <p:spPr>
          <a:xfrm>
            <a:off x="3200400" y="6324600"/>
            <a:ext cx="4008060" cy="369332"/>
          </a:xfrm>
          <a:prstGeom prst="rect">
            <a:avLst/>
          </a:prstGeom>
          <a:noFill/>
        </p:spPr>
        <p:txBody>
          <a:bodyPr wrap="square" rtlCol="0">
            <a:spAutoFit/>
          </a:bodyPr>
          <a:lstStyle/>
          <a:p>
            <a:pPr algn="ctr"/>
            <a:r>
              <a:rPr lang="en-US" dirty="0" smtClean="0">
                <a:latin typeface="+mj-lt"/>
              </a:rPr>
              <a:t>Object Diagram</a:t>
            </a:r>
            <a:endParaRPr lang="en-US" dirty="0">
              <a:latin typeface="+mj-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9144000" cy="3935933"/>
          </a:xfrm>
          <a:prstGeom prst="rect">
            <a:avLst/>
          </a:prstGeom>
        </p:spPr>
      </p:pic>
    </p:spTree>
    <p:extLst>
      <p:ext uri="{BB962C8B-B14F-4D97-AF65-F5344CB8AC3E}">
        <p14:creationId xmlns:p14="http://schemas.microsoft.com/office/powerpoint/2010/main" val="10619669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1790700" y="6324600"/>
            <a:ext cx="5638800" cy="369332"/>
          </a:xfrm>
          <a:prstGeom prst="rect">
            <a:avLst/>
          </a:prstGeom>
          <a:noFill/>
        </p:spPr>
        <p:txBody>
          <a:bodyPr wrap="square" rtlCol="0">
            <a:spAutoFit/>
          </a:bodyPr>
          <a:lstStyle/>
          <a:p>
            <a:pPr algn="ctr"/>
            <a:r>
              <a:rPr lang="en-US" dirty="0" smtClean="0">
                <a:latin typeface="+mj-lt"/>
              </a:rPr>
              <a:t>Data Dictionary</a:t>
            </a:r>
            <a:endParaRPr lang="en-US" dirty="0">
              <a:latin typeface="+mj-lt"/>
            </a:endParaRPr>
          </a:p>
        </p:txBody>
      </p:sp>
      <p:pic>
        <p:nvPicPr>
          <p:cNvPr id="6" name="Picture 5" descr="C:\Users\Caryl Johanan\Desktop\School\3RD YEAR\2nd Term\CSPROJ_MT_DIAG\DATA DICTIONARY.png"/>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2400"/>
            <a:ext cx="7772400" cy="5867400"/>
          </a:xfrm>
          <a:prstGeom prst="rect">
            <a:avLst/>
          </a:prstGeom>
          <a:noFill/>
          <a:ln>
            <a:noFill/>
          </a:ln>
        </p:spPr>
      </p:pic>
    </p:spTree>
    <p:extLst>
      <p:ext uri="{BB962C8B-B14F-4D97-AF65-F5344CB8AC3E}">
        <p14:creationId xmlns:p14="http://schemas.microsoft.com/office/powerpoint/2010/main" val="2277213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2209800" y="6324600"/>
            <a:ext cx="5638800" cy="369332"/>
          </a:xfrm>
          <a:prstGeom prst="rect">
            <a:avLst/>
          </a:prstGeom>
          <a:noFill/>
        </p:spPr>
        <p:txBody>
          <a:bodyPr wrap="square" rtlCol="0">
            <a:spAutoFit/>
          </a:bodyPr>
          <a:lstStyle/>
          <a:p>
            <a:pPr algn="ctr"/>
            <a:r>
              <a:rPr lang="en-US" dirty="0" smtClean="0">
                <a:latin typeface="+mj-lt"/>
              </a:rPr>
              <a:t>Tables/Files Layout</a:t>
            </a:r>
            <a:endParaRPr lang="en-US" dirty="0">
              <a:latin typeface="+mj-lt"/>
            </a:endParaRPr>
          </a:p>
        </p:txBody>
      </p:sp>
      <p:pic>
        <p:nvPicPr>
          <p:cNvPr id="4" name="Picture 3" descr="C:\Users\Caryl Johanan\Downloads\cusssss.PNG"/>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4800599" cy="2409825"/>
          </a:xfrm>
          <a:prstGeom prst="rect">
            <a:avLst/>
          </a:prstGeom>
          <a:noFill/>
          <a:ln>
            <a:noFill/>
          </a:ln>
        </p:spPr>
      </p:pic>
      <p:pic>
        <p:nvPicPr>
          <p:cNvPr id="5" name="Picture 4" descr="C:\Users\Caryl Johanan\Downloads\services.PNG"/>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447800"/>
            <a:ext cx="4800600" cy="2414016"/>
          </a:xfrm>
          <a:prstGeom prst="rect">
            <a:avLst/>
          </a:prstGeom>
          <a:noFill/>
          <a:ln>
            <a:noFill/>
          </a:ln>
        </p:spPr>
      </p:pic>
      <p:pic>
        <p:nvPicPr>
          <p:cNvPr id="6" name="Picture 5" descr="C:\Users\Caryl Johanan\Downloads\employtyee.PNG"/>
          <p:cNvPicPr/>
          <p:nvPr/>
        </p:nvPicPr>
        <p:blipFill>
          <a:blip r:embed="rId4">
            <a:extLst>
              <a:ext uri="{28A0092B-C50C-407E-A947-70E740481C1C}">
                <a14:useLocalDpi xmlns:a14="http://schemas.microsoft.com/office/drawing/2010/main" val="0"/>
              </a:ext>
            </a:extLst>
          </a:blip>
          <a:srcRect/>
          <a:stretch>
            <a:fillRect/>
          </a:stretch>
        </p:blipFill>
        <p:spPr bwMode="auto">
          <a:xfrm>
            <a:off x="175402" y="3974621"/>
            <a:ext cx="5378571" cy="2073974"/>
          </a:xfrm>
          <a:prstGeom prst="rect">
            <a:avLst/>
          </a:prstGeom>
          <a:noFill/>
          <a:ln>
            <a:noFill/>
          </a:ln>
        </p:spPr>
      </p:pic>
    </p:spTree>
    <p:extLst>
      <p:ext uri="{BB962C8B-B14F-4D97-AF65-F5344CB8AC3E}">
        <p14:creationId xmlns:p14="http://schemas.microsoft.com/office/powerpoint/2010/main" val="10209970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09800" y="6324600"/>
            <a:ext cx="5638800" cy="369332"/>
          </a:xfrm>
          <a:prstGeom prst="rect">
            <a:avLst/>
          </a:prstGeom>
          <a:noFill/>
        </p:spPr>
        <p:txBody>
          <a:bodyPr wrap="square" rtlCol="0">
            <a:spAutoFit/>
          </a:bodyPr>
          <a:lstStyle/>
          <a:p>
            <a:pPr algn="ctr"/>
            <a:r>
              <a:rPr lang="en-US" dirty="0" smtClean="0">
                <a:latin typeface="+mj-lt"/>
              </a:rPr>
              <a:t>Screen Layout/Specification</a:t>
            </a:r>
            <a:endParaRPr lang="en-US" dirty="0">
              <a:latin typeface="+mj-lt"/>
            </a:endParaRPr>
          </a:p>
        </p:txBody>
      </p:sp>
      <p:pic>
        <p:nvPicPr>
          <p:cNvPr id="5" name="Picture 4" descr="C:\Users\student\Pictures\sysadd\SCREEN LAYPUT.jpg"/>
          <p:cNvPicPr/>
          <p:nvPr/>
        </p:nvPicPr>
        <p:blipFill rotWithShape="1">
          <a:blip r:embed="rId2" cstate="print">
            <a:extLst>
              <a:ext uri="{28A0092B-C50C-407E-A947-70E740481C1C}">
                <a14:useLocalDpi xmlns:a14="http://schemas.microsoft.com/office/drawing/2010/main" val="0"/>
              </a:ext>
            </a:extLst>
          </a:blip>
          <a:srcRect b="50633"/>
          <a:stretch/>
        </p:blipFill>
        <p:spPr bwMode="auto">
          <a:xfrm>
            <a:off x="228600" y="533400"/>
            <a:ext cx="4191000" cy="5029200"/>
          </a:xfrm>
          <a:prstGeom prst="rect">
            <a:avLst/>
          </a:prstGeom>
          <a:noFill/>
          <a:ln>
            <a:noFill/>
          </a:ln>
        </p:spPr>
      </p:pic>
      <p:pic>
        <p:nvPicPr>
          <p:cNvPr id="6" name="Picture 5" descr="C:\Users\student\Pictures\sysadd\SCREEN LAYPUT.jpg"/>
          <p:cNvPicPr/>
          <p:nvPr/>
        </p:nvPicPr>
        <p:blipFill rotWithShape="1">
          <a:blip r:embed="rId2" cstate="print">
            <a:extLst>
              <a:ext uri="{28A0092B-C50C-407E-A947-70E740481C1C}">
                <a14:useLocalDpi xmlns:a14="http://schemas.microsoft.com/office/drawing/2010/main" val="0"/>
              </a:ext>
            </a:extLst>
          </a:blip>
          <a:srcRect t="49568"/>
          <a:stretch/>
        </p:blipFill>
        <p:spPr bwMode="auto">
          <a:xfrm>
            <a:off x="4800600" y="545206"/>
            <a:ext cx="4114800" cy="5017394"/>
          </a:xfrm>
          <a:prstGeom prst="rect">
            <a:avLst/>
          </a:prstGeom>
          <a:noFill/>
          <a:ln>
            <a:noFill/>
          </a:ln>
        </p:spPr>
      </p:pic>
    </p:spTree>
    <p:extLst>
      <p:ext uri="{BB962C8B-B14F-4D97-AF65-F5344CB8AC3E}">
        <p14:creationId xmlns:p14="http://schemas.microsoft.com/office/powerpoint/2010/main" val="29050941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5" name="TextBox 4"/>
          <p:cNvSpPr txBox="1"/>
          <p:nvPr/>
        </p:nvSpPr>
        <p:spPr>
          <a:xfrm>
            <a:off x="1981200" y="6324600"/>
            <a:ext cx="5638800" cy="369332"/>
          </a:xfrm>
          <a:prstGeom prst="rect">
            <a:avLst/>
          </a:prstGeom>
          <a:noFill/>
        </p:spPr>
        <p:txBody>
          <a:bodyPr wrap="square" rtlCol="0">
            <a:spAutoFit/>
          </a:bodyPr>
          <a:lstStyle/>
          <a:p>
            <a:pPr algn="ctr"/>
            <a:r>
              <a:rPr lang="en-US" dirty="0" smtClean="0">
                <a:latin typeface="+mj-lt"/>
              </a:rPr>
              <a:t>Use Case Diagram</a:t>
            </a:r>
            <a:endParaRPr lang="en-US" dirty="0">
              <a:latin typeface="+mj-lt"/>
            </a:endParaRPr>
          </a:p>
        </p:txBody>
      </p:sp>
      <p:pic>
        <p:nvPicPr>
          <p:cNvPr id="6" name="Picture 5" descr="C:\Users\Caryl Johanan\Desktop\School\3RD YEAR\2nd Term\CSPROJ\CSPROJ_MT_DIAG\USE CASE.jpg"/>
          <p:cNvPicPr/>
          <p:nvPr/>
        </p:nvPicPr>
        <p:blipFill>
          <a:blip r:embed="rId2">
            <a:extLst>
              <a:ext uri="{28A0092B-C50C-407E-A947-70E740481C1C}">
                <a14:useLocalDpi xmlns:a14="http://schemas.microsoft.com/office/drawing/2010/main" val="0"/>
              </a:ext>
            </a:extLst>
          </a:blip>
          <a:srcRect/>
          <a:stretch>
            <a:fillRect/>
          </a:stretch>
        </p:blipFill>
        <p:spPr bwMode="auto">
          <a:xfrm>
            <a:off x="506083" y="635534"/>
            <a:ext cx="8208034" cy="5060315"/>
          </a:xfrm>
          <a:prstGeom prst="rect">
            <a:avLst/>
          </a:prstGeom>
          <a:noFill/>
          <a:ln>
            <a:noFill/>
          </a:ln>
        </p:spPr>
      </p:pic>
    </p:spTree>
    <p:extLst>
      <p:ext uri="{BB962C8B-B14F-4D97-AF65-F5344CB8AC3E}">
        <p14:creationId xmlns:p14="http://schemas.microsoft.com/office/powerpoint/2010/main" val="5312162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5" name="TextBox 4"/>
          <p:cNvSpPr txBox="1"/>
          <p:nvPr/>
        </p:nvSpPr>
        <p:spPr>
          <a:xfrm>
            <a:off x="1981200" y="6324600"/>
            <a:ext cx="5638800" cy="369332"/>
          </a:xfrm>
          <a:prstGeom prst="rect">
            <a:avLst/>
          </a:prstGeom>
          <a:noFill/>
        </p:spPr>
        <p:txBody>
          <a:bodyPr wrap="square" rtlCol="0">
            <a:spAutoFit/>
          </a:bodyPr>
          <a:lstStyle/>
          <a:p>
            <a:pPr algn="ctr"/>
            <a:r>
              <a:rPr lang="en-US" dirty="0" smtClean="0">
                <a:latin typeface="+mj-lt"/>
              </a:rPr>
              <a:t>Fully Dressed Use Case</a:t>
            </a:r>
            <a:endParaRPr lang="en-US" dirty="0">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1933595287"/>
              </p:ext>
            </p:extLst>
          </p:nvPr>
        </p:nvGraphicFramePr>
        <p:xfrm>
          <a:off x="1143000" y="685800"/>
          <a:ext cx="6934200" cy="4898301"/>
        </p:xfrm>
        <a:graphic>
          <a:graphicData uri="http://schemas.openxmlformats.org/drawingml/2006/table">
            <a:tbl>
              <a:tblPr firstRow="1" firstCol="1" bandRow="1">
                <a:tableStyleId>{073A0DAA-6AF3-43AB-8588-CEC1D06C72B9}</a:tableStyleId>
              </a:tblPr>
              <a:tblGrid>
                <a:gridCol w="3463627"/>
                <a:gridCol w="3470573"/>
              </a:tblGrid>
              <a:tr h="415511">
                <a:tc>
                  <a:txBody>
                    <a:bodyPr/>
                    <a:lstStyle/>
                    <a:p>
                      <a:pPr marL="0" marR="0" algn="just">
                        <a:lnSpc>
                          <a:spcPct val="150000"/>
                        </a:lnSpc>
                      </a:pPr>
                      <a:r>
                        <a:rPr lang="en-US" sz="1600" dirty="0">
                          <a:effectLst/>
                        </a:rPr>
                        <a:t>USE CASE</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329" marR="56329" marT="0" marB="0"/>
                </a:tc>
                <a:tc>
                  <a:txBody>
                    <a:bodyPr/>
                    <a:lstStyle/>
                    <a:p>
                      <a:pPr marL="0" marR="0"/>
                      <a:r>
                        <a:rPr lang="en-US" sz="1600">
                          <a:effectLst/>
                        </a:rPr>
                        <a:t>Reservation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29" marR="56329" marT="0" marB="0" anchor="ctr"/>
                </a:tc>
              </a:tr>
              <a:tr h="415511">
                <a:tc>
                  <a:txBody>
                    <a:bodyPr/>
                    <a:lstStyle/>
                    <a:p>
                      <a:pPr marL="0" marR="0" algn="just">
                        <a:lnSpc>
                          <a:spcPct val="150000"/>
                        </a:lnSpc>
                      </a:pPr>
                      <a:r>
                        <a:rPr lang="en-US" sz="1600" dirty="0">
                          <a:effectLst/>
                        </a:rPr>
                        <a:t>ACTOR</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329" marR="56329" marT="0" marB="0"/>
                </a:tc>
                <a:tc>
                  <a:txBody>
                    <a:bodyPr/>
                    <a:lstStyle/>
                    <a:p>
                      <a:pPr marL="0" marR="0"/>
                      <a:r>
                        <a:rPr lang="en-US" sz="1600">
                          <a:effectLst/>
                        </a:rPr>
                        <a:t>Customer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29" marR="56329" marT="0" marB="0" anchor="ctr"/>
                </a:tc>
              </a:tr>
              <a:tr h="415511">
                <a:tc>
                  <a:txBody>
                    <a:bodyPr/>
                    <a:lstStyle/>
                    <a:p>
                      <a:pPr marL="0" marR="0" algn="just">
                        <a:lnSpc>
                          <a:spcPct val="150000"/>
                        </a:lnSpc>
                      </a:pPr>
                      <a:r>
                        <a:rPr lang="en-US" sz="1600" dirty="0">
                          <a:effectLst/>
                        </a:rPr>
                        <a:t>DESCRIPTION</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329" marR="56329" marT="0" marB="0"/>
                </a:tc>
                <a:tc>
                  <a:txBody>
                    <a:bodyPr/>
                    <a:lstStyle/>
                    <a:p>
                      <a:pPr marL="0" marR="0"/>
                      <a:r>
                        <a:rPr lang="en-US" sz="1600">
                          <a:effectLst/>
                        </a:rPr>
                        <a:t>Process of customer reservation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29" marR="56329" marT="0" marB="0" anchor="ctr"/>
                </a:tc>
              </a:tr>
              <a:tr h="1931533">
                <a:tc>
                  <a:txBody>
                    <a:bodyPr/>
                    <a:lstStyle/>
                    <a:p>
                      <a:pPr marL="0" marR="0" algn="just">
                        <a:lnSpc>
                          <a:spcPct val="150000"/>
                        </a:lnSpc>
                      </a:pPr>
                      <a:r>
                        <a:rPr lang="en-US" sz="1600" dirty="0">
                          <a:effectLst/>
                        </a:rPr>
                        <a:t>SUCCESSFUL COMPLETION</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329" marR="56329" marT="0" marB="0"/>
                </a:tc>
                <a:tc>
                  <a:txBody>
                    <a:bodyPr/>
                    <a:lstStyle/>
                    <a:p>
                      <a:pPr marL="342900" marR="0" lvl="0" indent="-342900">
                        <a:buFont typeface="+mj-lt"/>
                        <a:buAutoNum type="arabicPeriod"/>
                      </a:pPr>
                      <a:r>
                        <a:rPr lang="en-US" sz="1600">
                          <a:effectLst/>
                        </a:rPr>
                        <a:t>Customer enters their preferred date.</a:t>
                      </a:r>
                    </a:p>
                    <a:p>
                      <a:pPr marL="342900" marR="0" lvl="0" indent="-342900">
                        <a:buFont typeface="+mj-lt"/>
                        <a:buAutoNum type="arabicPeriod"/>
                      </a:pPr>
                      <a:r>
                        <a:rPr lang="en-US" sz="1600">
                          <a:effectLst/>
                        </a:rPr>
                        <a:t>Customer enters their details</a:t>
                      </a:r>
                    </a:p>
                    <a:p>
                      <a:pPr marL="342900" marR="0" lvl="0" indent="-342900">
                        <a:buFont typeface="+mj-lt"/>
                        <a:buAutoNum type="arabicPeriod"/>
                      </a:pPr>
                      <a:r>
                        <a:rPr lang="en-US" sz="1600">
                          <a:effectLst/>
                        </a:rPr>
                        <a:t>Customer enters their reservation details</a:t>
                      </a:r>
                    </a:p>
                    <a:p>
                      <a:pPr marL="342900" marR="0" lvl="0" indent="-342900">
                        <a:buFont typeface="+mj-lt"/>
                        <a:buAutoNum type="arabicPeriod"/>
                      </a:pPr>
                      <a:r>
                        <a:rPr lang="en-US" sz="1600">
                          <a:effectLst/>
                        </a:rPr>
                        <a:t>Once the reservation details are processed, the customer will wait until their reservation schedule comes.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29" marR="56329" marT="0" marB="0" anchor="ctr"/>
                </a:tc>
              </a:tr>
              <a:tr h="554017">
                <a:tc>
                  <a:txBody>
                    <a:bodyPr/>
                    <a:lstStyle/>
                    <a:p>
                      <a:pPr marL="0" marR="0" algn="just">
                        <a:lnSpc>
                          <a:spcPct val="150000"/>
                        </a:lnSpc>
                      </a:pPr>
                      <a:r>
                        <a:rPr lang="en-US" sz="1600">
                          <a:effectLst/>
                        </a:rPr>
                        <a:t>ALTERNATIVE</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29" marR="56329" marT="0" marB="0"/>
                </a:tc>
                <a:tc>
                  <a:txBody>
                    <a:bodyPr/>
                    <a:lstStyle/>
                    <a:p>
                      <a:pPr marL="0" marR="0"/>
                      <a:r>
                        <a:rPr lang="en-US" sz="1600">
                          <a:effectLst/>
                        </a:rPr>
                        <a:t>1a. Customer is a walk-in guest and wants the service at the exact moment.</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29" marR="56329" marT="0" marB="0" anchor="ctr"/>
                </a:tc>
              </a:tr>
              <a:tr h="415511">
                <a:tc>
                  <a:txBody>
                    <a:bodyPr/>
                    <a:lstStyle/>
                    <a:p>
                      <a:pPr marL="0" marR="0" algn="just">
                        <a:lnSpc>
                          <a:spcPct val="150000"/>
                        </a:lnSpc>
                      </a:pPr>
                      <a:r>
                        <a:rPr lang="en-US" sz="1600">
                          <a:effectLst/>
                        </a:rPr>
                        <a:t>PRE-CONDITION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29" marR="56329" marT="0" marB="0"/>
                </a:tc>
                <a:tc>
                  <a:txBody>
                    <a:bodyPr/>
                    <a:lstStyle/>
                    <a:p>
                      <a:pPr marL="0" marR="0"/>
                      <a:r>
                        <a:rPr lang="en-US" sz="1600">
                          <a:effectLst/>
                        </a:rPr>
                        <a:t>Spa must be online</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29" marR="56329" marT="0" marB="0" anchor="ctr"/>
                </a:tc>
              </a:tr>
              <a:tr h="415511">
                <a:tc>
                  <a:txBody>
                    <a:bodyPr/>
                    <a:lstStyle/>
                    <a:p>
                      <a:pPr marL="0" marR="0" algn="just">
                        <a:lnSpc>
                          <a:spcPct val="150000"/>
                        </a:lnSpc>
                      </a:pPr>
                      <a:r>
                        <a:rPr lang="en-US" sz="1600">
                          <a:effectLst/>
                        </a:rPr>
                        <a:t>ASSUMPTIONS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29" marR="56329" marT="0" marB="0"/>
                </a:tc>
                <a:tc>
                  <a:txBody>
                    <a:bodyPr/>
                    <a:lstStyle/>
                    <a:p>
                      <a:pPr marL="0" marR="0"/>
                      <a:r>
                        <a:rPr lang="en-US" sz="1600" dirty="0">
                          <a:effectLst/>
                        </a:rPr>
                        <a:t>Reservation details were successfully sent.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329" marR="56329" marT="0" marB="0" anchor="ctr"/>
                </a:tc>
              </a:tr>
            </a:tbl>
          </a:graphicData>
        </a:graphic>
      </p:graphicFrame>
    </p:spTree>
    <p:extLst>
      <p:ext uri="{BB962C8B-B14F-4D97-AF65-F5344CB8AC3E}">
        <p14:creationId xmlns:p14="http://schemas.microsoft.com/office/powerpoint/2010/main" val="41248580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5" name="TextBox 4"/>
          <p:cNvSpPr txBox="1"/>
          <p:nvPr/>
        </p:nvSpPr>
        <p:spPr>
          <a:xfrm>
            <a:off x="1981200" y="6324600"/>
            <a:ext cx="5638800" cy="369332"/>
          </a:xfrm>
          <a:prstGeom prst="rect">
            <a:avLst/>
          </a:prstGeom>
          <a:noFill/>
        </p:spPr>
        <p:txBody>
          <a:bodyPr wrap="square" rtlCol="0">
            <a:spAutoFit/>
          </a:bodyPr>
          <a:lstStyle/>
          <a:p>
            <a:pPr algn="ctr"/>
            <a:r>
              <a:rPr lang="en-US" dirty="0" smtClean="0">
                <a:latin typeface="+mj-lt"/>
              </a:rPr>
              <a:t>Fully Dressed Use Case</a:t>
            </a:r>
            <a:endParaRPr lang="en-US" dirty="0">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4229213227"/>
              </p:ext>
            </p:extLst>
          </p:nvPr>
        </p:nvGraphicFramePr>
        <p:xfrm>
          <a:off x="1144524" y="685800"/>
          <a:ext cx="6931152" cy="4901186"/>
        </p:xfrm>
        <a:graphic>
          <a:graphicData uri="http://schemas.openxmlformats.org/drawingml/2006/table">
            <a:tbl>
              <a:tblPr firstRow="1" firstCol="1" bandRow="1">
                <a:tableStyleId>{073A0DAA-6AF3-43AB-8588-CEC1D06C72B9}</a:tableStyleId>
              </a:tblPr>
              <a:tblGrid>
                <a:gridCol w="3462103"/>
                <a:gridCol w="3469049"/>
              </a:tblGrid>
              <a:tr h="588142">
                <a:tc>
                  <a:txBody>
                    <a:bodyPr/>
                    <a:lstStyle/>
                    <a:p>
                      <a:pPr marL="0" marR="0" algn="just">
                        <a:lnSpc>
                          <a:spcPct val="150000"/>
                        </a:lnSpc>
                      </a:pPr>
                      <a:r>
                        <a:rPr lang="en-US" sz="1600" dirty="0">
                          <a:effectLst/>
                        </a:rPr>
                        <a:t>USE </a:t>
                      </a:r>
                      <a:r>
                        <a:rPr lang="en-US" sz="1600" dirty="0" smtClean="0">
                          <a:effectLst/>
                        </a:rPr>
                        <a:t>CASE</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355" marR="56355" marT="0" marB="0"/>
                </a:tc>
                <a:tc>
                  <a:txBody>
                    <a:bodyPr/>
                    <a:lstStyle/>
                    <a:p>
                      <a:pPr marL="0" marR="0"/>
                      <a:r>
                        <a:rPr lang="en-US" sz="1600">
                          <a:effectLst/>
                        </a:rPr>
                        <a:t>Spa Service</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55" marR="56355" marT="0" marB="0" anchor="ctr"/>
                </a:tc>
              </a:tr>
              <a:tr h="588142">
                <a:tc>
                  <a:txBody>
                    <a:bodyPr/>
                    <a:lstStyle/>
                    <a:p>
                      <a:pPr marL="0" marR="0" algn="just">
                        <a:lnSpc>
                          <a:spcPct val="150000"/>
                        </a:lnSpc>
                      </a:pPr>
                      <a:r>
                        <a:rPr lang="en-US" sz="1600" dirty="0">
                          <a:effectLst/>
                        </a:rPr>
                        <a:t>ACTOR</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355" marR="56355" marT="0" marB="0"/>
                </a:tc>
                <a:tc>
                  <a:txBody>
                    <a:bodyPr/>
                    <a:lstStyle/>
                    <a:p>
                      <a:pPr marL="0" marR="0"/>
                      <a:r>
                        <a:rPr lang="en-US" sz="1600">
                          <a:effectLst/>
                        </a:rPr>
                        <a:t>Spa Staff</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55" marR="56355" marT="0" marB="0" anchor="ctr"/>
                </a:tc>
              </a:tr>
              <a:tr h="588142">
                <a:tc>
                  <a:txBody>
                    <a:bodyPr/>
                    <a:lstStyle/>
                    <a:p>
                      <a:pPr marL="0" marR="0" algn="just">
                        <a:lnSpc>
                          <a:spcPct val="150000"/>
                        </a:lnSpc>
                      </a:pPr>
                      <a:r>
                        <a:rPr lang="en-US" sz="1600">
                          <a:effectLst/>
                        </a:rPr>
                        <a:t>DESCRIPTION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55" marR="56355" marT="0" marB="0"/>
                </a:tc>
                <a:tc>
                  <a:txBody>
                    <a:bodyPr/>
                    <a:lstStyle/>
                    <a:p>
                      <a:pPr marL="0" marR="0"/>
                      <a:r>
                        <a:rPr lang="en-US" sz="1600">
                          <a:effectLst/>
                        </a:rPr>
                        <a:t>How the staff are assigned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55" marR="56355" marT="0" marB="0" anchor="ctr"/>
                </a:tc>
              </a:tr>
              <a:tr h="1176286">
                <a:tc>
                  <a:txBody>
                    <a:bodyPr/>
                    <a:lstStyle/>
                    <a:p>
                      <a:pPr marL="0" marR="0" algn="just">
                        <a:lnSpc>
                          <a:spcPct val="150000"/>
                        </a:lnSpc>
                      </a:pPr>
                      <a:r>
                        <a:rPr lang="en-US" sz="1600">
                          <a:effectLst/>
                        </a:rPr>
                        <a:t>SUCCESSFUL COMPLETION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55" marR="56355" marT="0" marB="0"/>
                </a:tc>
                <a:tc>
                  <a:txBody>
                    <a:bodyPr/>
                    <a:lstStyle/>
                    <a:p>
                      <a:pPr marL="342900" marR="0" lvl="0" indent="-342900">
                        <a:buFont typeface="+mj-lt"/>
                        <a:buAutoNum type="arabicPeriod"/>
                      </a:pPr>
                      <a:r>
                        <a:rPr lang="en-US" sz="1600">
                          <a:effectLst/>
                        </a:rPr>
                        <a:t>The spa staff is assigned to a reservation</a:t>
                      </a:r>
                    </a:p>
                    <a:p>
                      <a:pPr marL="342900" marR="0" lvl="0" indent="-342900">
                        <a:buFont typeface="+mj-lt"/>
                        <a:buAutoNum type="arabicPeriod"/>
                      </a:pPr>
                      <a:r>
                        <a:rPr lang="en-US" sz="1600">
                          <a:effectLst/>
                        </a:rPr>
                        <a:t>The spa staff waits for the schedule of reservation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55" marR="56355" marT="0" marB="0" anchor="ctr"/>
                </a:tc>
              </a:tr>
              <a:tr h="588142">
                <a:tc>
                  <a:txBody>
                    <a:bodyPr/>
                    <a:lstStyle/>
                    <a:p>
                      <a:pPr marL="0" marR="0" algn="just">
                        <a:lnSpc>
                          <a:spcPct val="150000"/>
                        </a:lnSpc>
                      </a:pPr>
                      <a:r>
                        <a:rPr lang="en-US" sz="1600">
                          <a:effectLst/>
                        </a:rPr>
                        <a:t>ALTERNATIVE</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55" marR="56355" marT="0" marB="0"/>
                </a:tc>
                <a:tc>
                  <a:txBody>
                    <a:bodyPr/>
                    <a:lstStyle/>
                    <a:p>
                      <a:pPr marL="0" marR="0"/>
                      <a:r>
                        <a:rPr lang="en-US" sz="1600">
                          <a:effectLst/>
                        </a:rPr>
                        <a:t>1a. Spa staff handles the walk-in customer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55" marR="56355" marT="0" marB="0" anchor="ctr"/>
                </a:tc>
              </a:tr>
              <a:tr h="784190">
                <a:tc>
                  <a:txBody>
                    <a:bodyPr/>
                    <a:lstStyle/>
                    <a:p>
                      <a:pPr marL="0" marR="0" algn="just">
                        <a:lnSpc>
                          <a:spcPct val="150000"/>
                        </a:lnSpc>
                      </a:pPr>
                      <a:r>
                        <a:rPr lang="en-US" sz="1600">
                          <a:effectLst/>
                        </a:rPr>
                        <a:t>PRE-CONDITION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55" marR="56355" marT="0" marB="0"/>
                </a:tc>
                <a:tc>
                  <a:txBody>
                    <a:bodyPr/>
                    <a:lstStyle/>
                    <a:p>
                      <a:pPr marL="0" marR="0"/>
                      <a:r>
                        <a:rPr lang="en-US" sz="1600">
                          <a:effectLst/>
                        </a:rPr>
                        <a:t>Each spa staff is able to perform any type of service that the spa offers.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55" marR="56355" marT="0" marB="0" anchor="ctr"/>
                </a:tc>
              </a:tr>
              <a:tr h="588142">
                <a:tc>
                  <a:txBody>
                    <a:bodyPr/>
                    <a:lstStyle/>
                    <a:p>
                      <a:pPr marL="0" marR="0" algn="just">
                        <a:lnSpc>
                          <a:spcPct val="150000"/>
                        </a:lnSpc>
                      </a:pPr>
                      <a:r>
                        <a:rPr lang="en-US" sz="1600">
                          <a:effectLst/>
                        </a:rPr>
                        <a:t>ASSUMPTIONS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55" marR="56355" marT="0" marB="0"/>
                </a:tc>
                <a:tc>
                  <a:txBody>
                    <a:bodyPr/>
                    <a:lstStyle/>
                    <a:p>
                      <a:pPr marL="0" marR="0"/>
                      <a:r>
                        <a:rPr lang="en-US" sz="1600" dirty="0">
                          <a:effectLst/>
                        </a:rPr>
                        <a:t>Reservation details are successfully received.</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355" marR="56355" marT="0" marB="0" anchor="ctr"/>
                </a:tc>
              </a:tr>
            </a:tbl>
          </a:graphicData>
        </a:graphic>
      </p:graphicFrame>
    </p:spTree>
    <p:extLst>
      <p:ext uri="{BB962C8B-B14F-4D97-AF65-F5344CB8AC3E}">
        <p14:creationId xmlns:p14="http://schemas.microsoft.com/office/powerpoint/2010/main" val="21679687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5" name="TextBox 4"/>
          <p:cNvSpPr txBox="1"/>
          <p:nvPr/>
        </p:nvSpPr>
        <p:spPr>
          <a:xfrm>
            <a:off x="1981200" y="6324600"/>
            <a:ext cx="5638800" cy="369332"/>
          </a:xfrm>
          <a:prstGeom prst="rect">
            <a:avLst/>
          </a:prstGeom>
          <a:noFill/>
        </p:spPr>
        <p:txBody>
          <a:bodyPr wrap="square" rtlCol="0">
            <a:spAutoFit/>
          </a:bodyPr>
          <a:lstStyle/>
          <a:p>
            <a:pPr algn="ctr"/>
            <a:r>
              <a:rPr lang="en-US" dirty="0" smtClean="0">
                <a:latin typeface="+mj-lt"/>
              </a:rPr>
              <a:t>Fully Dressed Use Case</a:t>
            </a:r>
            <a:endParaRPr lang="en-US"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2092524714"/>
              </p:ext>
            </p:extLst>
          </p:nvPr>
        </p:nvGraphicFramePr>
        <p:xfrm>
          <a:off x="1144524" y="762000"/>
          <a:ext cx="6931152" cy="4901184"/>
        </p:xfrm>
        <a:graphic>
          <a:graphicData uri="http://schemas.openxmlformats.org/drawingml/2006/table">
            <a:tbl>
              <a:tblPr firstRow="1" firstCol="1" bandRow="1">
                <a:tableStyleId>{073A0DAA-6AF3-43AB-8588-CEC1D06C72B9}</a:tableStyleId>
              </a:tblPr>
              <a:tblGrid>
                <a:gridCol w="3465576"/>
                <a:gridCol w="3465576"/>
              </a:tblGrid>
              <a:tr h="532556">
                <a:tc>
                  <a:txBody>
                    <a:bodyPr/>
                    <a:lstStyle/>
                    <a:p>
                      <a:pPr marL="0" marR="0" algn="just">
                        <a:lnSpc>
                          <a:spcPct val="150000"/>
                        </a:lnSpc>
                      </a:pPr>
                      <a:r>
                        <a:rPr lang="en-US" sz="1600" dirty="0">
                          <a:effectLst/>
                        </a:rPr>
                        <a:t>USE CASE</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348" marR="56348" marT="0" marB="0"/>
                </a:tc>
                <a:tc>
                  <a:txBody>
                    <a:bodyPr/>
                    <a:lstStyle/>
                    <a:p>
                      <a:pPr marL="0" marR="0"/>
                      <a:r>
                        <a:rPr lang="en-US" sz="1600">
                          <a:effectLst/>
                        </a:rPr>
                        <a:t>Report Collection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48" marR="56348" marT="0" marB="0" anchor="ctr"/>
                </a:tc>
              </a:tr>
              <a:tr h="546078">
                <a:tc>
                  <a:txBody>
                    <a:bodyPr/>
                    <a:lstStyle/>
                    <a:p>
                      <a:pPr marL="0" marR="0" algn="just">
                        <a:lnSpc>
                          <a:spcPct val="150000"/>
                        </a:lnSpc>
                      </a:pPr>
                      <a:r>
                        <a:rPr lang="en-US" sz="1600" dirty="0">
                          <a:effectLst/>
                        </a:rPr>
                        <a:t>ACTOR</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348" marR="56348" marT="0" marB="0"/>
                </a:tc>
                <a:tc>
                  <a:txBody>
                    <a:bodyPr/>
                    <a:lstStyle/>
                    <a:p>
                      <a:pPr marL="0" marR="0"/>
                      <a:r>
                        <a:rPr lang="en-US" sz="1600">
                          <a:effectLst/>
                        </a:rPr>
                        <a:t>Marketing Department</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48" marR="56348" marT="0" marB="0" anchor="ctr"/>
                </a:tc>
              </a:tr>
              <a:tr h="546078">
                <a:tc>
                  <a:txBody>
                    <a:bodyPr/>
                    <a:lstStyle/>
                    <a:p>
                      <a:pPr marL="0" marR="0" algn="just">
                        <a:lnSpc>
                          <a:spcPct val="150000"/>
                        </a:lnSpc>
                      </a:pPr>
                      <a:r>
                        <a:rPr lang="en-US" sz="1600" dirty="0">
                          <a:effectLst/>
                        </a:rPr>
                        <a:t>DESCRIPTION</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348" marR="56348" marT="0" marB="0"/>
                </a:tc>
                <a:tc>
                  <a:txBody>
                    <a:bodyPr/>
                    <a:lstStyle/>
                    <a:p>
                      <a:pPr marL="0" marR="0"/>
                      <a:r>
                        <a:rPr lang="en-US" sz="1600">
                          <a:effectLst/>
                        </a:rPr>
                        <a:t>How reports are acquired</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48" marR="56348" marT="0" marB="0" anchor="ctr"/>
                </a:tc>
              </a:tr>
              <a:tr h="1456210">
                <a:tc>
                  <a:txBody>
                    <a:bodyPr/>
                    <a:lstStyle/>
                    <a:p>
                      <a:pPr marL="0" marR="0" algn="just">
                        <a:lnSpc>
                          <a:spcPct val="150000"/>
                        </a:lnSpc>
                      </a:pPr>
                      <a:r>
                        <a:rPr lang="en-US" sz="1600" dirty="0">
                          <a:effectLst/>
                        </a:rPr>
                        <a:t>SUCCESSFUL COMPLETION</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348" marR="56348" marT="0" marB="0"/>
                </a:tc>
                <a:tc>
                  <a:txBody>
                    <a:bodyPr/>
                    <a:lstStyle/>
                    <a:p>
                      <a:pPr marL="342900" marR="0" lvl="0" indent="-342900">
                        <a:buFont typeface="+mj-lt"/>
                        <a:buAutoNum type="arabicPeriod"/>
                      </a:pPr>
                      <a:r>
                        <a:rPr lang="en-US" sz="1600">
                          <a:effectLst/>
                        </a:rPr>
                        <a:t>Marketing head will wait for the daily report</a:t>
                      </a:r>
                    </a:p>
                    <a:p>
                      <a:pPr marL="342900" marR="0" lvl="0" indent="-342900">
                        <a:buFont typeface="+mj-lt"/>
                        <a:buAutoNum type="arabicPeriod"/>
                      </a:pPr>
                      <a:r>
                        <a:rPr lang="en-US" sz="1600">
                          <a:effectLst/>
                        </a:rPr>
                        <a:t>Changes in services will be made by the Marketing head if needed</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48" marR="56348" marT="0" marB="0" anchor="ctr"/>
                </a:tc>
              </a:tr>
              <a:tr h="546078">
                <a:tc>
                  <a:txBody>
                    <a:bodyPr/>
                    <a:lstStyle/>
                    <a:p>
                      <a:pPr marL="0" marR="0" algn="just">
                        <a:lnSpc>
                          <a:spcPct val="150000"/>
                        </a:lnSpc>
                      </a:pPr>
                      <a:r>
                        <a:rPr lang="en-US" sz="1600">
                          <a:effectLst/>
                        </a:rPr>
                        <a:t>ALTERNATIVE</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48" marR="56348" marT="0" marB="0"/>
                </a:tc>
                <a:tc>
                  <a:txBody>
                    <a:bodyPr/>
                    <a:lstStyle/>
                    <a:p>
                      <a:pPr marL="0" marR="0"/>
                      <a:r>
                        <a:rPr lang="en-US" sz="1600">
                          <a:effectLst/>
                        </a:rPr>
                        <a:t>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48" marR="56348" marT="0" marB="0" anchor="ctr"/>
                </a:tc>
              </a:tr>
              <a:tr h="546078">
                <a:tc>
                  <a:txBody>
                    <a:bodyPr/>
                    <a:lstStyle/>
                    <a:p>
                      <a:pPr marL="0" marR="0" algn="just">
                        <a:lnSpc>
                          <a:spcPct val="150000"/>
                        </a:lnSpc>
                      </a:pPr>
                      <a:r>
                        <a:rPr lang="en-US" sz="1600">
                          <a:effectLst/>
                        </a:rPr>
                        <a:t>PRE-CONDITION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48" marR="56348" marT="0" marB="0"/>
                </a:tc>
                <a:tc>
                  <a:txBody>
                    <a:bodyPr/>
                    <a:lstStyle/>
                    <a:p>
                      <a:pPr marL="0" marR="0"/>
                      <a:r>
                        <a:rPr lang="en-US" sz="1600">
                          <a:effectLst/>
                        </a:rPr>
                        <a:t>Marketing department has received the report</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48" marR="56348" marT="0" marB="0" anchor="ctr"/>
                </a:tc>
              </a:tr>
              <a:tr h="728106">
                <a:tc>
                  <a:txBody>
                    <a:bodyPr/>
                    <a:lstStyle/>
                    <a:p>
                      <a:pPr marL="0" marR="0" algn="just">
                        <a:lnSpc>
                          <a:spcPct val="150000"/>
                        </a:lnSpc>
                      </a:pPr>
                      <a:r>
                        <a:rPr lang="en-US" sz="1600">
                          <a:effectLst/>
                        </a:rPr>
                        <a:t>ASSUMPTIONS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48" marR="56348" marT="0" marB="0"/>
                </a:tc>
                <a:tc>
                  <a:txBody>
                    <a:bodyPr/>
                    <a:lstStyle/>
                    <a:p>
                      <a:pPr marL="0" marR="0"/>
                      <a:r>
                        <a:rPr lang="en-US" sz="1600" dirty="0">
                          <a:effectLst/>
                        </a:rPr>
                        <a:t>The Marketing head updates the services by the report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348" marR="56348" marT="0" marB="0" anchor="ctr"/>
                </a:tc>
              </a:tr>
            </a:tbl>
          </a:graphicData>
        </a:graphic>
      </p:graphicFrame>
    </p:spTree>
    <p:extLst>
      <p:ext uri="{BB962C8B-B14F-4D97-AF65-F5344CB8AC3E}">
        <p14:creationId xmlns:p14="http://schemas.microsoft.com/office/powerpoint/2010/main" val="4128461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3800" y="1178194"/>
            <a:ext cx="4686299" cy="4393322"/>
          </a:xfrm>
        </p:spPr>
        <p:txBody>
          <a:bodyPr>
            <a:normAutofit/>
          </a:bodyPr>
          <a:lstStyle/>
          <a:p>
            <a:r>
              <a:rPr lang="en-US" dirty="0" smtClean="0"/>
              <a:t>Provide client a reservation system that will automate processes.</a:t>
            </a:r>
            <a:endParaRPr lang="en-US" dirty="0"/>
          </a:p>
          <a:p>
            <a:r>
              <a:rPr lang="en-US" dirty="0" smtClean="0"/>
              <a:t>Prevent errors that result from manual work</a:t>
            </a:r>
          </a:p>
          <a:p>
            <a:endParaRPr lang="en-US" dirty="0"/>
          </a:p>
          <a:p>
            <a:r>
              <a:rPr lang="en-US" dirty="0" smtClean="0"/>
              <a:t>The reservation system:</a:t>
            </a:r>
          </a:p>
          <a:p>
            <a:pPr lvl="1"/>
            <a:r>
              <a:rPr lang="en-US" dirty="0" smtClean="0"/>
              <a:t>Shows availability of services and schedules</a:t>
            </a:r>
          </a:p>
          <a:p>
            <a:pPr lvl="1"/>
            <a:r>
              <a:rPr lang="en-US" dirty="0" smtClean="0"/>
              <a:t>Utilizes a web interface for customers who want to book online</a:t>
            </a:r>
          </a:p>
        </p:txBody>
      </p:sp>
      <p:sp>
        <p:nvSpPr>
          <p:cNvPr id="7" name="Title 2"/>
          <p:cNvSpPr>
            <a:spLocks noGrp="1"/>
          </p:cNvSpPr>
          <p:nvPr>
            <p:ph type="title"/>
          </p:nvPr>
        </p:nvSpPr>
        <p:spPr>
          <a:xfrm>
            <a:off x="304800" y="559678"/>
            <a:ext cx="2875430" cy="4952492"/>
          </a:xfrm>
        </p:spPr>
        <p:txBody>
          <a:bodyPr/>
          <a:lstStyle/>
          <a:p>
            <a:pPr algn="ctr"/>
            <a:r>
              <a:rPr lang="en-US" sz="2400" i="0" dirty="0" smtClean="0"/>
              <a:t>INTRODUCTION</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r>
              <a:rPr lang="en-US" dirty="0" smtClean="0"/>
              <a:t>Purpose and Description</a:t>
            </a:r>
            <a:endParaRPr lang="en-US" dirty="0"/>
          </a:p>
        </p:txBody>
      </p:sp>
    </p:spTree>
    <p:extLst>
      <p:ext uri="{BB962C8B-B14F-4D97-AF65-F5344CB8AC3E}">
        <p14:creationId xmlns:p14="http://schemas.microsoft.com/office/powerpoint/2010/main" val="10878934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6858000" y="2895600"/>
            <a:ext cx="1600200" cy="646331"/>
          </a:xfrm>
          <a:prstGeom prst="rect">
            <a:avLst/>
          </a:prstGeom>
          <a:noFill/>
        </p:spPr>
        <p:txBody>
          <a:bodyPr wrap="square" rtlCol="0">
            <a:spAutoFit/>
          </a:bodyPr>
          <a:lstStyle/>
          <a:p>
            <a:pPr algn="ctr"/>
            <a:r>
              <a:rPr lang="en-US" dirty="0" smtClean="0">
                <a:latin typeface="+mj-lt"/>
              </a:rPr>
              <a:t>Activity Diagram </a:t>
            </a:r>
            <a:endParaRPr lang="en-US" dirty="0">
              <a:latin typeface="+mj-lt"/>
            </a:endParaRPr>
          </a:p>
        </p:txBody>
      </p:sp>
      <p:pic>
        <p:nvPicPr>
          <p:cNvPr id="5" name="Picture 4" descr="C:\Users\Caryl Johanan\Downloads\activity_diagram_(9).jpg"/>
          <p:cNvPicPr/>
          <p:nvPr/>
        </p:nvPicPr>
        <p:blipFill rotWithShape="1">
          <a:blip r:embed="rId2" cstate="print">
            <a:extLst>
              <a:ext uri="{28A0092B-C50C-407E-A947-70E740481C1C}">
                <a14:useLocalDpi xmlns:a14="http://schemas.microsoft.com/office/drawing/2010/main" val="0"/>
              </a:ext>
            </a:extLst>
          </a:blip>
          <a:srcRect b="75038"/>
          <a:stretch/>
        </p:blipFill>
        <p:spPr bwMode="auto">
          <a:xfrm>
            <a:off x="914400" y="1143000"/>
            <a:ext cx="4989195" cy="42259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697575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6858000" y="2895600"/>
            <a:ext cx="1600200" cy="646331"/>
          </a:xfrm>
          <a:prstGeom prst="rect">
            <a:avLst/>
          </a:prstGeom>
          <a:noFill/>
        </p:spPr>
        <p:txBody>
          <a:bodyPr wrap="square" rtlCol="0">
            <a:spAutoFit/>
          </a:bodyPr>
          <a:lstStyle/>
          <a:p>
            <a:pPr algn="ctr"/>
            <a:r>
              <a:rPr lang="en-US" dirty="0" smtClean="0">
                <a:latin typeface="+mj-lt"/>
              </a:rPr>
              <a:t>Activity Diagram </a:t>
            </a:r>
            <a:endParaRPr lang="en-US" dirty="0">
              <a:latin typeface="+mj-lt"/>
            </a:endParaRPr>
          </a:p>
        </p:txBody>
      </p:sp>
      <p:pic>
        <p:nvPicPr>
          <p:cNvPr id="6" name="Picture 5" descr="C:\Users\Caryl Johanan\Downloads\activity_diagram_(9).jpg"/>
          <p:cNvPicPr/>
          <p:nvPr/>
        </p:nvPicPr>
        <p:blipFill rotWithShape="1">
          <a:blip r:embed="rId2" cstate="print">
            <a:extLst>
              <a:ext uri="{28A0092B-C50C-407E-A947-70E740481C1C}">
                <a14:useLocalDpi xmlns:a14="http://schemas.microsoft.com/office/drawing/2010/main" val="0"/>
              </a:ext>
            </a:extLst>
          </a:blip>
          <a:srcRect t="25112" b="28573"/>
          <a:stretch/>
        </p:blipFill>
        <p:spPr bwMode="auto">
          <a:xfrm>
            <a:off x="838200" y="23004"/>
            <a:ext cx="4724400" cy="683499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371976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6858000" y="2895600"/>
            <a:ext cx="1600200" cy="646331"/>
          </a:xfrm>
          <a:prstGeom prst="rect">
            <a:avLst/>
          </a:prstGeom>
          <a:noFill/>
        </p:spPr>
        <p:txBody>
          <a:bodyPr wrap="square" rtlCol="0">
            <a:spAutoFit/>
          </a:bodyPr>
          <a:lstStyle/>
          <a:p>
            <a:pPr algn="ctr"/>
            <a:r>
              <a:rPr lang="en-US" dirty="0" smtClean="0">
                <a:latin typeface="+mj-lt"/>
              </a:rPr>
              <a:t>Activity Diagram </a:t>
            </a:r>
            <a:endParaRPr lang="en-US" dirty="0">
              <a:latin typeface="+mj-lt"/>
            </a:endParaRPr>
          </a:p>
        </p:txBody>
      </p:sp>
      <p:pic>
        <p:nvPicPr>
          <p:cNvPr id="5" name="Picture 4" descr="C:\Users\Caryl Johanan\Downloads\activity_diagram_(9).jpg"/>
          <p:cNvPicPr/>
          <p:nvPr/>
        </p:nvPicPr>
        <p:blipFill rotWithShape="1">
          <a:blip r:embed="rId2" cstate="print">
            <a:extLst>
              <a:ext uri="{28A0092B-C50C-407E-A947-70E740481C1C}">
                <a14:useLocalDpi xmlns:a14="http://schemas.microsoft.com/office/drawing/2010/main" val="0"/>
              </a:ext>
            </a:extLst>
          </a:blip>
          <a:srcRect t="71276"/>
          <a:stretch/>
        </p:blipFill>
        <p:spPr bwMode="auto">
          <a:xfrm>
            <a:off x="990600" y="1045160"/>
            <a:ext cx="4460240" cy="43472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189779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2209800" y="6324600"/>
            <a:ext cx="5638800" cy="369332"/>
          </a:xfrm>
          <a:prstGeom prst="rect">
            <a:avLst/>
          </a:prstGeom>
          <a:noFill/>
        </p:spPr>
        <p:txBody>
          <a:bodyPr wrap="square" rtlCol="0">
            <a:spAutoFit/>
          </a:bodyPr>
          <a:lstStyle/>
          <a:p>
            <a:pPr algn="ctr"/>
            <a:r>
              <a:rPr lang="en-US" dirty="0" smtClean="0">
                <a:latin typeface="+mj-lt"/>
              </a:rPr>
              <a:t>Sequence Diagram</a:t>
            </a:r>
            <a:endParaRPr lang="en-US" dirty="0">
              <a:latin typeface="+mj-lt"/>
            </a:endParaRPr>
          </a:p>
        </p:txBody>
      </p:sp>
      <p:pic>
        <p:nvPicPr>
          <p:cNvPr id="5" name="Picture 4" descr="C:\Users\Caryl Johanan\Desktop\School\3RD YEAR\2nd Term\CSPROJ_MT_DIAG\SEQUENCE 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1295400" y="0"/>
            <a:ext cx="6553200" cy="6170762"/>
          </a:xfrm>
          <a:prstGeom prst="rect">
            <a:avLst/>
          </a:prstGeom>
          <a:noFill/>
          <a:ln>
            <a:noFill/>
          </a:ln>
        </p:spPr>
      </p:pic>
    </p:spTree>
    <p:extLst>
      <p:ext uri="{BB962C8B-B14F-4D97-AF65-F5344CB8AC3E}">
        <p14:creationId xmlns:p14="http://schemas.microsoft.com/office/powerpoint/2010/main" val="17774425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2209800" y="6324600"/>
            <a:ext cx="5638800" cy="369332"/>
          </a:xfrm>
          <a:prstGeom prst="rect">
            <a:avLst/>
          </a:prstGeom>
          <a:noFill/>
        </p:spPr>
        <p:txBody>
          <a:bodyPr wrap="square" rtlCol="0">
            <a:spAutoFit/>
          </a:bodyPr>
          <a:lstStyle/>
          <a:p>
            <a:pPr algn="ctr"/>
            <a:r>
              <a:rPr lang="en-US" dirty="0" smtClean="0">
                <a:latin typeface="+mj-lt"/>
              </a:rPr>
              <a:t>Interaction Overview Diagram</a:t>
            </a:r>
            <a:endParaRPr lang="en-US" dirty="0">
              <a:latin typeface="+mj-lt"/>
            </a:endParaRPr>
          </a:p>
        </p:txBody>
      </p:sp>
      <p:pic>
        <p:nvPicPr>
          <p:cNvPr id="6" name="Picture 5" descr="C:\Users\Caryl Johanan\Downloads\Interaction_Overview.jpg"/>
          <p:cNvPicPr/>
          <p:nvPr/>
        </p:nvPicPr>
        <p:blipFill>
          <a:blip r:embed="rId2">
            <a:extLst>
              <a:ext uri="{28A0092B-C50C-407E-A947-70E740481C1C}">
                <a14:useLocalDpi xmlns:a14="http://schemas.microsoft.com/office/drawing/2010/main" val="0"/>
              </a:ext>
            </a:extLst>
          </a:blip>
          <a:srcRect/>
          <a:stretch>
            <a:fillRect/>
          </a:stretch>
        </p:blipFill>
        <p:spPr bwMode="auto">
          <a:xfrm>
            <a:off x="393940" y="381000"/>
            <a:ext cx="8445260" cy="5467985"/>
          </a:xfrm>
          <a:prstGeom prst="rect">
            <a:avLst/>
          </a:prstGeom>
          <a:noFill/>
          <a:ln>
            <a:noFill/>
          </a:ln>
        </p:spPr>
      </p:pic>
    </p:spTree>
    <p:extLst>
      <p:ext uri="{BB962C8B-B14F-4D97-AF65-F5344CB8AC3E}">
        <p14:creationId xmlns:p14="http://schemas.microsoft.com/office/powerpoint/2010/main" val="28135752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2209800" y="6324600"/>
            <a:ext cx="5638800" cy="369332"/>
          </a:xfrm>
          <a:prstGeom prst="rect">
            <a:avLst/>
          </a:prstGeom>
          <a:noFill/>
        </p:spPr>
        <p:txBody>
          <a:bodyPr wrap="square" rtlCol="0">
            <a:spAutoFit/>
          </a:bodyPr>
          <a:lstStyle/>
          <a:p>
            <a:pPr algn="ctr"/>
            <a:r>
              <a:rPr lang="en-US" dirty="0" smtClean="0">
                <a:latin typeface="+mj-lt"/>
              </a:rPr>
              <a:t>State Machine Diagram</a:t>
            </a:r>
            <a:endParaRPr lang="en-US" dirty="0">
              <a:latin typeface="+mj-lt"/>
            </a:endParaRPr>
          </a:p>
        </p:txBody>
      </p:sp>
      <p:pic>
        <p:nvPicPr>
          <p:cNvPr id="5" name="Picture 4" descr="C:\Users\Caryl Johanan\Downloads\State_Machine.jpg"/>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8001000" cy="3667760"/>
          </a:xfrm>
          <a:prstGeom prst="rect">
            <a:avLst/>
          </a:prstGeom>
          <a:noFill/>
          <a:ln>
            <a:noFill/>
          </a:ln>
        </p:spPr>
      </p:pic>
    </p:spTree>
    <p:extLst>
      <p:ext uri="{BB962C8B-B14F-4D97-AF65-F5344CB8AC3E}">
        <p14:creationId xmlns:p14="http://schemas.microsoft.com/office/powerpoint/2010/main" val="26761723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2209800" y="6324600"/>
            <a:ext cx="5638800" cy="369332"/>
          </a:xfrm>
          <a:prstGeom prst="rect">
            <a:avLst/>
          </a:prstGeom>
          <a:noFill/>
        </p:spPr>
        <p:txBody>
          <a:bodyPr wrap="square" rtlCol="0">
            <a:spAutoFit/>
          </a:bodyPr>
          <a:lstStyle/>
          <a:p>
            <a:pPr algn="ctr"/>
            <a:r>
              <a:rPr lang="en-US" dirty="0" smtClean="0">
                <a:latin typeface="+mj-lt"/>
              </a:rPr>
              <a:t>Composite Structure Diagram</a:t>
            </a:r>
            <a:endParaRPr lang="en-US" dirty="0">
              <a:latin typeface="+mj-lt"/>
            </a:endParaRPr>
          </a:p>
        </p:txBody>
      </p:sp>
      <p:pic>
        <p:nvPicPr>
          <p:cNvPr id="6" name="Picture 5" descr="C:\Users\Caryl Johanan\Downloads\Composite_Structure_Diagram.jpg"/>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6324600" cy="6075872"/>
          </a:xfrm>
          <a:prstGeom prst="rect">
            <a:avLst/>
          </a:prstGeom>
          <a:noFill/>
          <a:ln>
            <a:noFill/>
          </a:ln>
        </p:spPr>
      </p:pic>
    </p:spTree>
    <p:extLst>
      <p:ext uri="{BB962C8B-B14F-4D97-AF65-F5344CB8AC3E}">
        <p14:creationId xmlns:p14="http://schemas.microsoft.com/office/powerpoint/2010/main" val="38862259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2209800" y="6324600"/>
            <a:ext cx="5638800" cy="369332"/>
          </a:xfrm>
          <a:prstGeom prst="rect">
            <a:avLst/>
          </a:prstGeom>
          <a:noFill/>
        </p:spPr>
        <p:txBody>
          <a:bodyPr wrap="square" rtlCol="0">
            <a:spAutoFit/>
          </a:bodyPr>
          <a:lstStyle/>
          <a:p>
            <a:pPr algn="ctr"/>
            <a:r>
              <a:rPr lang="en-US" dirty="0" smtClean="0">
                <a:latin typeface="+mj-lt"/>
              </a:rPr>
              <a:t>Component Diagram</a:t>
            </a:r>
            <a:endParaRPr lang="en-US" dirty="0">
              <a:latin typeface="+mj-lt"/>
            </a:endParaRPr>
          </a:p>
        </p:txBody>
      </p:sp>
      <p:pic>
        <p:nvPicPr>
          <p:cNvPr id="5" name="Picture 4" descr="C:\Users\Caryl Johanan\Downloads\Component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8639355" cy="3657600"/>
          </a:xfrm>
          <a:prstGeom prst="rect">
            <a:avLst/>
          </a:prstGeom>
          <a:noFill/>
          <a:ln>
            <a:noFill/>
          </a:ln>
        </p:spPr>
      </p:pic>
    </p:spTree>
    <p:extLst>
      <p:ext uri="{BB962C8B-B14F-4D97-AF65-F5344CB8AC3E}">
        <p14:creationId xmlns:p14="http://schemas.microsoft.com/office/powerpoint/2010/main" val="12393274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2209800" y="6324600"/>
            <a:ext cx="5638800" cy="369332"/>
          </a:xfrm>
          <a:prstGeom prst="rect">
            <a:avLst/>
          </a:prstGeom>
          <a:noFill/>
        </p:spPr>
        <p:txBody>
          <a:bodyPr wrap="square" rtlCol="0">
            <a:spAutoFit/>
          </a:bodyPr>
          <a:lstStyle/>
          <a:p>
            <a:pPr algn="ctr"/>
            <a:r>
              <a:rPr lang="en-US" dirty="0" smtClean="0">
                <a:latin typeface="+mj-lt"/>
              </a:rPr>
              <a:t>Package Diagram</a:t>
            </a:r>
            <a:endParaRPr lang="en-US" dirty="0">
              <a:latin typeface="+mj-lt"/>
            </a:endParaRPr>
          </a:p>
        </p:txBody>
      </p:sp>
      <p:pic>
        <p:nvPicPr>
          <p:cNvPr id="6" name="Picture 5" descr="C:\Users\Caryl Johanan\Downloads\Package_Diagram_Whole_(1) (1).jpg"/>
          <p:cNvPicPr/>
          <p:nvPr/>
        </p:nvPicPr>
        <p:blipFill>
          <a:blip r:embed="rId2">
            <a:extLst>
              <a:ext uri="{28A0092B-C50C-407E-A947-70E740481C1C}">
                <a14:useLocalDpi xmlns:a14="http://schemas.microsoft.com/office/drawing/2010/main" val="0"/>
              </a:ext>
            </a:extLst>
          </a:blip>
          <a:srcRect/>
          <a:stretch>
            <a:fillRect/>
          </a:stretch>
        </p:blipFill>
        <p:spPr bwMode="auto">
          <a:xfrm>
            <a:off x="24442" y="1447800"/>
            <a:ext cx="9119558" cy="3088005"/>
          </a:xfrm>
          <a:prstGeom prst="rect">
            <a:avLst/>
          </a:prstGeom>
          <a:noFill/>
          <a:ln>
            <a:noFill/>
          </a:ln>
        </p:spPr>
      </p:pic>
    </p:spTree>
    <p:extLst>
      <p:ext uri="{BB962C8B-B14F-4D97-AF65-F5344CB8AC3E}">
        <p14:creationId xmlns:p14="http://schemas.microsoft.com/office/powerpoint/2010/main" val="35394507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2209800" y="6324600"/>
            <a:ext cx="5638800" cy="369332"/>
          </a:xfrm>
          <a:prstGeom prst="rect">
            <a:avLst/>
          </a:prstGeom>
          <a:noFill/>
        </p:spPr>
        <p:txBody>
          <a:bodyPr wrap="square" rtlCol="0">
            <a:spAutoFit/>
          </a:bodyPr>
          <a:lstStyle/>
          <a:p>
            <a:pPr algn="ctr"/>
            <a:r>
              <a:rPr lang="en-US" dirty="0" smtClean="0">
                <a:latin typeface="+mj-lt"/>
              </a:rPr>
              <a:t>Timing Diagram</a:t>
            </a:r>
            <a:endParaRPr lang="en-US" dirty="0">
              <a:latin typeface="+mj-lt"/>
            </a:endParaRPr>
          </a:p>
        </p:txBody>
      </p:sp>
      <p:pic>
        <p:nvPicPr>
          <p:cNvPr id="8" name="Picture 7" descr="C:\Users\Caryl Johanan\Downloads\Untitled_Diagram_(2).jpg"/>
          <p:cNvPicPr/>
          <p:nvPr/>
        </p:nvPicPr>
        <p:blipFill>
          <a:blip r:embed="rId2">
            <a:extLst>
              <a:ext uri="{28A0092B-C50C-407E-A947-70E740481C1C}">
                <a14:useLocalDpi xmlns:a14="http://schemas.microsoft.com/office/drawing/2010/main" val="0"/>
              </a:ext>
            </a:extLst>
          </a:blip>
          <a:srcRect/>
          <a:stretch>
            <a:fillRect/>
          </a:stretch>
        </p:blipFill>
        <p:spPr bwMode="auto">
          <a:xfrm>
            <a:off x="2057400" y="0"/>
            <a:ext cx="5498465" cy="6162040"/>
          </a:xfrm>
          <a:prstGeom prst="rect">
            <a:avLst/>
          </a:prstGeom>
          <a:noFill/>
          <a:ln>
            <a:noFill/>
          </a:ln>
        </p:spPr>
      </p:pic>
    </p:spTree>
    <p:extLst>
      <p:ext uri="{BB962C8B-B14F-4D97-AF65-F5344CB8AC3E}">
        <p14:creationId xmlns:p14="http://schemas.microsoft.com/office/powerpoint/2010/main" val="1735267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5200" y="152400"/>
            <a:ext cx="4686299" cy="6477000"/>
          </a:xfrm>
        </p:spPr>
        <p:txBody>
          <a:bodyPr>
            <a:normAutofit/>
          </a:bodyPr>
          <a:lstStyle/>
          <a:p>
            <a:r>
              <a:rPr lang="en-US" b="1" dirty="0" smtClean="0"/>
              <a:t>General Objective: </a:t>
            </a:r>
            <a:r>
              <a:rPr lang="en-US" dirty="0"/>
              <a:t>To create and implement an efficient reservation system </a:t>
            </a:r>
            <a:r>
              <a:rPr lang="en-US" dirty="0" smtClean="0"/>
              <a:t>that will automate work </a:t>
            </a:r>
            <a:r>
              <a:rPr lang="en-US" dirty="0"/>
              <a:t>processes. </a:t>
            </a:r>
            <a:endParaRPr lang="en-US" dirty="0" smtClean="0"/>
          </a:p>
          <a:p>
            <a:r>
              <a:rPr lang="en-US" b="1" dirty="0" smtClean="0"/>
              <a:t>Specific </a:t>
            </a:r>
            <a:r>
              <a:rPr lang="en-US" b="1" dirty="0" smtClean="0"/>
              <a:t>Objectives:</a:t>
            </a:r>
          </a:p>
          <a:p>
            <a:pPr lvl="1"/>
            <a:r>
              <a:rPr lang="en-US" dirty="0"/>
              <a:t>To address the mistakes that occur from doing manual work processes</a:t>
            </a:r>
            <a:r>
              <a:rPr lang="en-US" dirty="0" smtClean="0"/>
              <a:t>.</a:t>
            </a:r>
          </a:p>
          <a:p>
            <a:pPr lvl="1"/>
            <a:r>
              <a:rPr lang="en-US" dirty="0" smtClean="0"/>
              <a:t>Make booking more accessible through online booking</a:t>
            </a:r>
            <a:endParaRPr lang="en-US" dirty="0"/>
          </a:p>
          <a:p>
            <a:pPr lvl="1"/>
            <a:r>
              <a:rPr lang="en-US" dirty="0"/>
              <a:t>To reduce the amount of time </a:t>
            </a:r>
            <a:r>
              <a:rPr lang="en-US" dirty="0" smtClean="0"/>
              <a:t> it takes to book. </a:t>
            </a:r>
          </a:p>
          <a:p>
            <a:pPr lvl="1"/>
            <a:r>
              <a:rPr lang="en-US" dirty="0" smtClean="0"/>
              <a:t>To </a:t>
            </a:r>
            <a:r>
              <a:rPr lang="en-US" dirty="0"/>
              <a:t>generate a report that would show spa trends that shows how many bookings are made per day, what is the most demanded service, </a:t>
            </a:r>
            <a:br>
              <a:rPr lang="en-US" dirty="0"/>
            </a:br>
            <a:r>
              <a:rPr lang="en-US" dirty="0"/>
              <a:t>and what are the peak hours and days.</a:t>
            </a:r>
          </a:p>
          <a:p>
            <a:pPr lvl="1"/>
            <a:endParaRPr lang="en-US" b="1" dirty="0"/>
          </a:p>
        </p:txBody>
      </p:sp>
      <p:sp>
        <p:nvSpPr>
          <p:cNvPr id="7" name="Title 2"/>
          <p:cNvSpPr>
            <a:spLocks noGrp="1"/>
          </p:cNvSpPr>
          <p:nvPr>
            <p:ph type="title"/>
          </p:nvPr>
        </p:nvSpPr>
        <p:spPr>
          <a:xfrm>
            <a:off x="304800" y="685800"/>
            <a:ext cx="2875430" cy="4952492"/>
          </a:xfrm>
        </p:spPr>
        <p:txBody>
          <a:bodyPr/>
          <a:lstStyle/>
          <a:p>
            <a:pPr algn="ctr"/>
            <a:r>
              <a:rPr lang="en-US" sz="2400" i="0" dirty="0" smtClean="0"/>
              <a:t>INTRODUCTION</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sz="2400" i="0" dirty="0" smtClean="0"/>
              <a:t/>
            </a:r>
            <a:br>
              <a:rPr lang="en-US" sz="2400" i="0" dirty="0" smtClean="0"/>
            </a:br>
            <a:r>
              <a:rPr lang="en-US" dirty="0"/>
              <a:t/>
            </a:r>
            <a:br>
              <a:rPr lang="en-US" dirty="0"/>
            </a:br>
            <a:r>
              <a:rPr lang="en-US" dirty="0" smtClean="0"/>
              <a:t>Objectives</a:t>
            </a:r>
            <a:endParaRPr lang="en-US" dirty="0"/>
          </a:p>
        </p:txBody>
      </p:sp>
    </p:spTree>
    <p:extLst>
      <p:ext uri="{BB962C8B-B14F-4D97-AF65-F5344CB8AC3E}">
        <p14:creationId xmlns:p14="http://schemas.microsoft.com/office/powerpoint/2010/main" val="4902225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2209800" y="6324600"/>
            <a:ext cx="5638800" cy="369332"/>
          </a:xfrm>
          <a:prstGeom prst="rect">
            <a:avLst/>
          </a:prstGeom>
          <a:noFill/>
        </p:spPr>
        <p:txBody>
          <a:bodyPr wrap="square" rtlCol="0">
            <a:spAutoFit/>
          </a:bodyPr>
          <a:lstStyle/>
          <a:p>
            <a:pPr algn="ctr"/>
            <a:r>
              <a:rPr lang="en-US" dirty="0" smtClean="0">
                <a:latin typeface="+mj-lt"/>
              </a:rPr>
              <a:t>Deployment Diagram</a:t>
            </a:r>
            <a:endParaRPr lang="en-US" dirty="0">
              <a:latin typeface="+mj-lt"/>
            </a:endParaRPr>
          </a:p>
        </p:txBody>
      </p:sp>
      <p:pic>
        <p:nvPicPr>
          <p:cNvPr id="5" name="Picture 4" descr="C:\Users\Caryl Johanan\Downloads\Deployment_Diagram.jpg"/>
          <p:cNvPicPr/>
          <p:nvPr/>
        </p:nvPicPr>
        <p:blipFill>
          <a:blip r:embed="rId2">
            <a:extLst>
              <a:ext uri="{28A0092B-C50C-407E-A947-70E740481C1C}">
                <a14:useLocalDpi xmlns:a14="http://schemas.microsoft.com/office/drawing/2010/main" val="0"/>
              </a:ext>
            </a:extLst>
          </a:blip>
          <a:srcRect/>
          <a:stretch>
            <a:fillRect/>
          </a:stretch>
        </p:blipFill>
        <p:spPr bwMode="auto">
          <a:xfrm>
            <a:off x="76200" y="1647507"/>
            <a:ext cx="8991600" cy="2772093"/>
          </a:xfrm>
          <a:prstGeom prst="rect">
            <a:avLst/>
          </a:prstGeom>
          <a:noFill/>
          <a:ln>
            <a:noFill/>
          </a:ln>
        </p:spPr>
      </p:pic>
    </p:spTree>
    <p:extLst>
      <p:ext uri="{BB962C8B-B14F-4D97-AF65-F5344CB8AC3E}">
        <p14:creationId xmlns:p14="http://schemas.microsoft.com/office/powerpoint/2010/main" val="10290958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2209800" y="6324600"/>
            <a:ext cx="5638800" cy="369332"/>
          </a:xfrm>
          <a:prstGeom prst="rect">
            <a:avLst/>
          </a:prstGeom>
          <a:noFill/>
        </p:spPr>
        <p:txBody>
          <a:bodyPr wrap="square" rtlCol="0">
            <a:spAutoFit/>
          </a:bodyPr>
          <a:lstStyle/>
          <a:p>
            <a:pPr algn="ctr"/>
            <a:r>
              <a:rPr lang="en-US" dirty="0" smtClean="0">
                <a:latin typeface="+mj-lt"/>
              </a:rPr>
              <a:t>Communication Diagram</a:t>
            </a:r>
            <a:endParaRPr lang="en-US" dirty="0">
              <a:latin typeface="+mj-lt"/>
            </a:endParaRPr>
          </a:p>
        </p:txBody>
      </p:sp>
      <p:pic>
        <p:nvPicPr>
          <p:cNvPr id="5" name="Picture 4" descr="C:\Users\Caryl Johanan\Downloads\SPA_COMMUNICATION_DIAGRAM_FINAL.jpg"/>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9600"/>
            <a:ext cx="8763000" cy="4874895"/>
          </a:xfrm>
          <a:prstGeom prst="rect">
            <a:avLst/>
          </a:prstGeom>
          <a:noFill/>
          <a:ln>
            <a:noFill/>
          </a:ln>
        </p:spPr>
      </p:pic>
    </p:spTree>
    <p:extLst>
      <p:ext uri="{BB962C8B-B14F-4D97-AF65-F5344CB8AC3E}">
        <p14:creationId xmlns:p14="http://schemas.microsoft.com/office/powerpoint/2010/main" val="32624492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8" name="Text Placeholder 4"/>
          <p:cNvSpPr>
            <a:spLocks noGrp="1"/>
          </p:cNvSpPr>
          <p:nvPr>
            <p:ph type="body" idx="1"/>
          </p:nvPr>
        </p:nvSpPr>
        <p:spPr>
          <a:xfrm>
            <a:off x="104236" y="6172200"/>
            <a:ext cx="8734964" cy="762000"/>
          </a:xfrm>
        </p:spPr>
        <p:txBody>
          <a:bodyPr>
            <a:noAutofit/>
          </a:bodyPr>
          <a:lstStyle/>
          <a:p>
            <a:pPr algn="ctr"/>
            <a:r>
              <a:rPr lang="en-US" sz="2400" i="0" dirty="0" smtClean="0">
                <a:latin typeface="+mj-lt"/>
              </a:rPr>
              <a:t>GAP ANALYSIS</a:t>
            </a:r>
            <a:endParaRPr lang="en-US" sz="2400" dirty="0">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138187835"/>
              </p:ext>
            </p:extLst>
          </p:nvPr>
        </p:nvGraphicFramePr>
        <p:xfrm>
          <a:off x="237586" y="152400"/>
          <a:ext cx="8449214" cy="5791200"/>
        </p:xfrm>
        <a:graphic>
          <a:graphicData uri="http://schemas.openxmlformats.org/drawingml/2006/table">
            <a:tbl>
              <a:tblPr firstRow="1" firstCol="1" bandRow="1">
                <a:tableStyleId>{073A0DAA-6AF3-43AB-8588-CEC1D06C72B9}</a:tableStyleId>
              </a:tblPr>
              <a:tblGrid>
                <a:gridCol w="2815802"/>
                <a:gridCol w="2816706"/>
                <a:gridCol w="2816706"/>
              </a:tblGrid>
              <a:tr h="278695">
                <a:tc>
                  <a:txBody>
                    <a:bodyPr/>
                    <a:lstStyle/>
                    <a:p>
                      <a:pPr marL="0" marR="0" algn="ctr">
                        <a:lnSpc>
                          <a:spcPct val="115000"/>
                        </a:lnSpc>
                        <a:spcBef>
                          <a:spcPts val="0"/>
                        </a:spcBef>
                        <a:spcAft>
                          <a:spcPts val="1000"/>
                        </a:spcAft>
                      </a:pPr>
                      <a:r>
                        <a:rPr lang="en-US" sz="1200" dirty="0">
                          <a:effectLst/>
                        </a:rPr>
                        <a:t>User Requirements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200" dirty="0">
                          <a:effectLst/>
                        </a:rPr>
                        <a:t>Current Process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200" dirty="0">
                          <a:effectLst/>
                        </a:rPr>
                        <a:t>Proposed Changes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r>
              <a:tr h="1387894">
                <a:tc>
                  <a:txBody>
                    <a:bodyPr/>
                    <a:lstStyle/>
                    <a:p>
                      <a:pPr marL="0" marR="0">
                        <a:lnSpc>
                          <a:spcPct val="115000"/>
                        </a:lnSpc>
                        <a:spcBef>
                          <a:spcPts val="0"/>
                        </a:spcBef>
                        <a:spcAft>
                          <a:spcPts val="1000"/>
                        </a:spcAft>
                      </a:pPr>
                      <a:r>
                        <a:rPr lang="en-US" sz="1200" dirty="0">
                          <a:effectLst/>
                        </a:rPr>
                        <a:t>The system addresses/prevents the mistakes that occur from doing manual work processes.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nSpc>
                          <a:spcPct val="115000"/>
                        </a:lnSpc>
                        <a:spcBef>
                          <a:spcPts val="0"/>
                        </a:spcBef>
                        <a:spcAft>
                          <a:spcPts val="1000"/>
                        </a:spcAft>
                      </a:pPr>
                      <a:r>
                        <a:rPr lang="en-US" sz="1200" dirty="0">
                          <a:effectLst/>
                        </a:rPr>
                        <a:t>All processes in the Asmara Spa is manual. In line with this, a lot of errors could occur. (e.g. lost appointments, wrong dates written on appointments)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nSpc>
                          <a:spcPct val="115000"/>
                        </a:lnSpc>
                        <a:spcBef>
                          <a:spcPts val="0"/>
                        </a:spcBef>
                        <a:spcAft>
                          <a:spcPts val="1000"/>
                        </a:spcAft>
                      </a:pPr>
                      <a:r>
                        <a:rPr lang="en-US" sz="1200">
                          <a:effectLst/>
                        </a:rPr>
                        <a:t>The system will automate the process of booking a reservation and include an online reservation system for potential customers who are looking to book a reservation to the Asmara Spa via the internet.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r>
              <a:tr h="920702">
                <a:tc>
                  <a:txBody>
                    <a:bodyPr/>
                    <a:lstStyle/>
                    <a:p>
                      <a:pPr marL="0" marR="0">
                        <a:lnSpc>
                          <a:spcPct val="115000"/>
                        </a:lnSpc>
                        <a:spcBef>
                          <a:spcPts val="0"/>
                        </a:spcBef>
                        <a:spcAft>
                          <a:spcPts val="1000"/>
                        </a:spcAft>
                      </a:pPr>
                      <a:r>
                        <a:rPr lang="en-US" sz="1200" dirty="0">
                          <a:effectLst/>
                        </a:rPr>
                        <a:t>To make the booking process more accessible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nSpc>
                          <a:spcPct val="115000"/>
                        </a:lnSpc>
                        <a:spcBef>
                          <a:spcPts val="0"/>
                        </a:spcBef>
                        <a:spcAft>
                          <a:spcPts val="1000"/>
                        </a:spcAft>
                      </a:pPr>
                      <a:r>
                        <a:rPr lang="en-US" sz="1200">
                          <a:effectLst/>
                        </a:rPr>
                        <a:t>The booking process is a bit inconvenient because one way to make an appointment is through a third party website and none on their hotel website.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nSpc>
                          <a:spcPct val="115000"/>
                        </a:lnSpc>
                        <a:spcBef>
                          <a:spcPts val="0"/>
                        </a:spcBef>
                        <a:spcAft>
                          <a:spcPts val="1000"/>
                        </a:spcAft>
                      </a:pPr>
                      <a:r>
                        <a:rPr lang="en-US" sz="1200">
                          <a:effectLst/>
                        </a:rPr>
                        <a:t>A web based system for customers who’d want to book a reservation but isn’t a guest checked-in at the hotel that will serve as an alternative.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r>
              <a:tr h="920702">
                <a:tc>
                  <a:txBody>
                    <a:bodyPr/>
                    <a:lstStyle/>
                    <a:p>
                      <a:pPr marL="0" marR="0">
                        <a:lnSpc>
                          <a:spcPct val="115000"/>
                        </a:lnSpc>
                        <a:spcBef>
                          <a:spcPts val="0"/>
                        </a:spcBef>
                        <a:spcAft>
                          <a:spcPts val="1000"/>
                        </a:spcAft>
                      </a:pPr>
                      <a:r>
                        <a:rPr lang="en-US" sz="1200" dirty="0">
                          <a:effectLst/>
                        </a:rPr>
                        <a:t>To reduce the amount of time and resources needed in the booking process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nSpc>
                          <a:spcPct val="115000"/>
                        </a:lnSpc>
                        <a:spcBef>
                          <a:spcPts val="0"/>
                        </a:spcBef>
                        <a:spcAft>
                          <a:spcPts val="1000"/>
                        </a:spcAft>
                      </a:pPr>
                      <a:r>
                        <a:rPr lang="en-US" sz="1200" dirty="0">
                          <a:effectLst/>
                        </a:rPr>
                        <a:t>In a manual work process, with errors occurring , a lot of time could be wasted fixing mistakes and it would require several people to do a certain task</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nSpc>
                          <a:spcPct val="115000"/>
                        </a:lnSpc>
                        <a:spcBef>
                          <a:spcPts val="0"/>
                        </a:spcBef>
                        <a:spcAft>
                          <a:spcPts val="1000"/>
                        </a:spcAft>
                      </a:pPr>
                      <a:r>
                        <a:rPr lang="en-US" sz="1200">
                          <a:effectLst/>
                        </a:rPr>
                        <a:t>The system aims to automate work processes so that less time and people are needed to complete a task.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r>
              <a:tr h="895313">
                <a:tc>
                  <a:txBody>
                    <a:bodyPr/>
                    <a:lstStyle/>
                    <a:p>
                      <a:pPr marL="0" marR="0">
                        <a:lnSpc>
                          <a:spcPct val="115000"/>
                        </a:lnSpc>
                        <a:spcBef>
                          <a:spcPts val="0"/>
                        </a:spcBef>
                        <a:spcAft>
                          <a:spcPts val="1000"/>
                        </a:spcAft>
                      </a:pPr>
                      <a:r>
                        <a:rPr lang="en-US" sz="1200" b="1" dirty="0">
                          <a:effectLst/>
                          <a:latin typeface="+mn-lt"/>
                          <a:ea typeface="Calibri" panose="020F0502020204030204" pitchFamily="34" charset="0"/>
                          <a:cs typeface="Times New Roman" panose="02020603050405020304" pitchFamily="18" charset="0"/>
                        </a:rPr>
                        <a:t>To convert the spa’s work environment into a paperless office</a:t>
                      </a:r>
                      <a:endParaRPr lang="en-US" sz="1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b="0" dirty="0">
                          <a:effectLst/>
                          <a:latin typeface="+mn-lt"/>
                          <a:ea typeface="Calibri" panose="020F0502020204030204" pitchFamily="34" charset="0"/>
                          <a:cs typeface="Times New Roman" panose="02020603050405020304" pitchFamily="18" charset="0"/>
                        </a:rPr>
                        <a:t>Since every booking is manually done, it is assumed that they are currently logged into a log book or slips are compiled into a folder.</a:t>
                      </a:r>
                      <a:endParaRPr lang="en-US" sz="1100" b="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b="0" dirty="0">
                          <a:effectLst/>
                          <a:latin typeface="+mn-lt"/>
                          <a:ea typeface="Calibri" panose="020F0502020204030204" pitchFamily="34" charset="0"/>
                          <a:cs typeface="Times New Roman" panose="02020603050405020304" pitchFamily="18" charset="0"/>
                        </a:rPr>
                        <a:t>With the use of the system, the use of paper will gradually lessen.</a:t>
                      </a:r>
                      <a:endParaRPr lang="en-US" sz="1100" b="0" dirty="0">
                        <a:effectLst/>
                        <a:latin typeface="+mn-lt"/>
                        <a:ea typeface="Calibri" panose="020F0502020204030204" pitchFamily="34" charset="0"/>
                        <a:cs typeface="Times New Roman" panose="02020603050405020304" pitchFamily="18" charset="0"/>
                      </a:endParaRPr>
                    </a:p>
                  </a:txBody>
                  <a:tcPr marL="68580" marR="68580" marT="0" marB="0"/>
                </a:tc>
              </a:tr>
              <a:tr h="1387894">
                <a:tc>
                  <a:txBody>
                    <a:bodyPr/>
                    <a:lstStyle/>
                    <a:p>
                      <a:pPr marL="0" marR="0">
                        <a:lnSpc>
                          <a:spcPct val="115000"/>
                        </a:lnSpc>
                        <a:spcBef>
                          <a:spcPts val="0"/>
                        </a:spcBef>
                        <a:spcAft>
                          <a:spcPts val="1000"/>
                        </a:spcAft>
                      </a:pPr>
                      <a:r>
                        <a:rPr lang="en-US" sz="1200" dirty="0">
                          <a:effectLst/>
                        </a:rPr>
                        <a:t>To generate a report that would show spa trends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nSpc>
                          <a:spcPct val="115000"/>
                        </a:lnSpc>
                        <a:spcBef>
                          <a:spcPts val="0"/>
                        </a:spcBef>
                        <a:spcAft>
                          <a:spcPts val="1000"/>
                        </a:spcAft>
                      </a:pPr>
                      <a:r>
                        <a:rPr lang="en-US" sz="1200">
                          <a:effectLst/>
                        </a:rPr>
                        <a:t>To see what trends, the spa has to review their list of reservations/bookings and manually tally the data enlisted in it.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nSpc>
                          <a:spcPct val="115000"/>
                        </a:lnSpc>
                        <a:spcBef>
                          <a:spcPts val="0"/>
                        </a:spcBef>
                        <a:spcAft>
                          <a:spcPts val="1000"/>
                        </a:spcAft>
                      </a:pPr>
                      <a:r>
                        <a:rPr lang="en-US" sz="1200" dirty="0">
                          <a:effectLst/>
                        </a:rPr>
                        <a:t>The system will generate a report based from the data collected in the system’s database server, which will show how many reservations they had for the day, what is the most popular service, and what are the peak hours and days.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r>
            </a:tbl>
          </a:graphicData>
        </a:graphic>
      </p:graphicFrame>
    </p:spTree>
    <p:extLst>
      <p:ext uri="{BB962C8B-B14F-4D97-AF65-F5344CB8AC3E}">
        <p14:creationId xmlns:p14="http://schemas.microsoft.com/office/powerpoint/2010/main" val="187958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685800"/>
            <a:ext cx="4686299" cy="5791200"/>
          </a:xfrm>
        </p:spPr>
        <p:txBody>
          <a:bodyPr>
            <a:normAutofit lnSpcReduction="10000"/>
          </a:bodyPr>
          <a:lstStyle/>
          <a:p>
            <a:r>
              <a:rPr lang="en-US" sz="1800" dirty="0"/>
              <a:t>The proposed system will be handling reservation requests from </a:t>
            </a:r>
            <a:r>
              <a:rPr lang="en-US" sz="1800" dirty="0" smtClean="0"/>
              <a:t>walk-in customers and </a:t>
            </a:r>
            <a:r>
              <a:rPr lang="en-US" sz="1800" dirty="0"/>
              <a:t>online </a:t>
            </a:r>
            <a:r>
              <a:rPr lang="en-US" sz="1800" dirty="0" smtClean="0"/>
              <a:t>submissions</a:t>
            </a:r>
            <a:r>
              <a:rPr lang="en-US" sz="1800" dirty="0"/>
              <a:t>.</a:t>
            </a:r>
            <a:endParaRPr lang="en-US" sz="1800" dirty="0" smtClean="0"/>
          </a:p>
          <a:p>
            <a:r>
              <a:rPr lang="en-US" sz="1800" dirty="0" smtClean="0"/>
              <a:t>The </a:t>
            </a:r>
            <a:r>
              <a:rPr lang="en-US" sz="1800" dirty="0"/>
              <a:t>system automatically assigns each customers' reservation to the spa's treatment rooms and should completely eliminate reservations with overlapping time slots. </a:t>
            </a:r>
          </a:p>
          <a:p>
            <a:r>
              <a:rPr lang="en-US" sz="1800" dirty="0"/>
              <a:t>H</a:t>
            </a:r>
            <a:r>
              <a:rPr lang="en-US" sz="1800" dirty="0" smtClean="0"/>
              <a:t>andles </a:t>
            </a:r>
            <a:r>
              <a:rPr lang="en-US" sz="1800" dirty="0"/>
              <a:t>the automation of assigning staff members to their reservations, but still manually inform them of the reservation they were assigned </a:t>
            </a:r>
            <a:r>
              <a:rPr lang="en-US" sz="1800" dirty="0" smtClean="0"/>
              <a:t>to</a:t>
            </a:r>
            <a:r>
              <a:rPr lang="en-US" sz="1800" dirty="0" smtClean="0"/>
              <a:t>.</a:t>
            </a:r>
          </a:p>
          <a:p>
            <a:r>
              <a:rPr lang="en-US" sz="1800" dirty="0"/>
              <a:t>The system will inform each customer of how much their reservation costs and keeps track of the status of their balance. Transactions will have to be made at the spa itself, not at the hotel whether they are checked in or not</a:t>
            </a:r>
            <a:r>
              <a:rPr lang="en-US" sz="1800" dirty="0" smtClean="0"/>
              <a:t>.</a:t>
            </a:r>
            <a:endParaRPr lang="en-US" sz="1800" dirty="0"/>
          </a:p>
        </p:txBody>
      </p:sp>
      <p:sp>
        <p:nvSpPr>
          <p:cNvPr id="6" name="Title 2"/>
          <p:cNvSpPr>
            <a:spLocks noGrp="1"/>
          </p:cNvSpPr>
          <p:nvPr>
            <p:ph type="title"/>
          </p:nvPr>
        </p:nvSpPr>
        <p:spPr>
          <a:xfrm>
            <a:off x="304800" y="685800"/>
            <a:ext cx="2875430" cy="4952492"/>
          </a:xfrm>
        </p:spPr>
        <p:txBody>
          <a:bodyPr/>
          <a:lstStyle/>
          <a:p>
            <a:pPr algn="ctr"/>
            <a:r>
              <a:rPr lang="en-US" sz="2400" i="0" dirty="0" smtClean="0"/>
              <a:t>INTRODUCTION</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r>
              <a:rPr lang="en-US" dirty="0" smtClean="0"/>
              <a:t>Scope and Limitations</a:t>
            </a:r>
            <a:endParaRPr lang="en-US" dirty="0"/>
          </a:p>
        </p:txBody>
      </p:sp>
    </p:spTree>
    <p:extLst>
      <p:ext uri="{BB962C8B-B14F-4D97-AF65-F5344CB8AC3E}">
        <p14:creationId xmlns:p14="http://schemas.microsoft.com/office/powerpoint/2010/main" val="263074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3800" y="1524000"/>
            <a:ext cx="4686299" cy="3581400"/>
          </a:xfrm>
        </p:spPr>
        <p:txBody>
          <a:bodyPr>
            <a:normAutofit/>
          </a:bodyPr>
          <a:lstStyle/>
          <a:p>
            <a:pPr lvl="0"/>
            <a:r>
              <a:rPr lang="en-US" sz="1800" dirty="0"/>
              <a:t>For the payment option to be fully functional, the client may have to pay a certain fee to enable it.</a:t>
            </a:r>
          </a:p>
          <a:p>
            <a:pPr lvl="0"/>
            <a:r>
              <a:rPr lang="en-US" sz="1800" dirty="0"/>
              <a:t>An SMS feature is supposed to be added to the system to notify users when their booking time is near. Unfortunately, this feature also requires a certain fee for it to be enabled.</a:t>
            </a:r>
          </a:p>
          <a:p>
            <a:pPr lvl="0"/>
            <a:r>
              <a:rPr lang="en-US" sz="1800" dirty="0"/>
              <a:t>Monitoring of the spa assistants’ attendance is not included in the features of this system</a:t>
            </a:r>
            <a:r>
              <a:rPr lang="en-US" sz="1800" dirty="0" smtClean="0"/>
              <a:t>.</a:t>
            </a:r>
            <a:endParaRPr lang="en-US" sz="1800" dirty="0"/>
          </a:p>
        </p:txBody>
      </p:sp>
      <p:sp>
        <p:nvSpPr>
          <p:cNvPr id="6" name="Title 2"/>
          <p:cNvSpPr>
            <a:spLocks noGrp="1"/>
          </p:cNvSpPr>
          <p:nvPr>
            <p:ph type="title"/>
          </p:nvPr>
        </p:nvSpPr>
        <p:spPr>
          <a:xfrm>
            <a:off x="304800" y="685800"/>
            <a:ext cx="2875430" cy="4952492"/>
          </a:xfrm>
        </p:spPr>
        <p:txBody>
          <a:bodyPr/>
          <a:lstStyle/>
          <a:p>
            <a:pPr algn="ctr"/>
            <a:r>
              <a:rPr lang="en-US" sz="2400" i="0" dirty="0" smtClean="0"/>
              <a:t>INTRODUCTION</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r>
              <a:rPr lang="en-US" dirty="0" smtClean="0"/>
              <a:t>Scope and Limitations</a:t>
            </a:r>
            <a:endParaRPr lang="en-US" dirty="0"/>
          </a:p>
        </p:txBody>
      </p:sp>
    </p:spTree>
    <p:extLst>
      <p:ext uri="{BB962C8B-B14F-4D97-AF65-F5344CB8AC3E}">
        <p14:creationId xmlns:p14="http://schemas.microsoft.com/office/powerpoint/2010/main" val="3728957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6200" y="1104646"/>
            <a:ext cx="4686299" cy="4114800"/>
          </a:xfrm>
        </p:spPr>
        <p:txBody>
          <a:bodyPr>
            <a:normAutofit/>
          </a:bodyPr>
          <a:lstStyle/>
          <a:p>
            <a:pPr lvl="1">
              <a:buFont typeface="Arial" panose="020B0604020202020204" pitchFamily="34" charset="0"/>
              <a:buChar char="•"/>
            </a:pPr>
            <a:r>
              <a:rPr lang="en-US" dirty="0"/>
              <a:t>The pricing for the services offered by the spa is dependent on the service’s duration itself.</a:t>
            </a:r>
          </a:p>
          <a:p>
            <a:pPr lvl="1">
              <a:buFont typeface="Arial" panose="020B0604020202020204" pitchFamily="34" charset="0"/>
              <a:buChar char="•"/>
            </a:pPr>
            <a:r>
              <a:rPr lang="en-US" dirty="0"/>
              <a:t>The spa’s attendants are well-rounded and has their fixed schedule to provide any requested services by the customers.</a:t>
            </a:r>
          </a:p>
          <a:p>
            <a:pPr lvl="1">
              <a:buFont typeface="Arial" panose="020B0604020202020204" pitchFamily="34" charset="0"/>
              <a:buChar char="•"/>
            </a:pPr>
            <a:r>
              <a:rPr lang="en-US" dirty="0"/>
              <a:t>The spa’s receptionist and the marketing department head are the administrators of the system. Both of them will have access to the bookings.</a:t>
            </a:r>
          </a:p>
          <a:p>
            <a:pPr lvl="1">
              <a:buFont typeface="Arial" panose="020B0604020202020204" pitchFamily="34" charset="0"/>
              <a:buChar char="•"/>
            </a:pPr>
            <a:endParaRPr lang="en-US" dirty="0"/>
          </a:p>
        </p:txBody>
      </p:sp>
      <p:sp>
        <p:nvSpPr>
          <p:cNvPr id="6" name="Title 2"/>
          <p:cNvSpPr>
            <a:spLocks noGrp="1"/>
          </p:cNvSpPr>
          <p:nvPr>
            <p:ph type="title"/>
          </p:nvPr>
        </p:nvSpPr>
        <p:spPr>
          <a:xfrm>
            <a:off x="304800" y="685800"/>
            <a:ext cx="3048000" cy="4952492"/>
          </a:xfrm>
        </p:spPr>
        <p:txBody>
          <a:bodyPr/>
          <a:lstStyle/>
          <a:p>
            <a:pPr algn="ctr"/>
            <a:r>
              <a:rPr lang="en-US" sz="2400" i="0" dirty="0" smtClean="0"/>
              <a:t>INTRODUCTION</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sz="2400" i="0" dirty="0" smtClean="0"/>
              <a:t/>
            </a:r>
            <a:br>
              <a:rPr lang="en-US" sz="2400" i="0" dirty="0" smtClean="0"/>
            </a:br>
            <a:r>
              <a:rPr lang="en-US" dirty="0"/>
              <a:t/>
            </a:r>
            <a:br>
              <a:rPr lang="en-US" dirty="0"/>
            </a:br>
            <a:r>
              <a:rPr lang="en-US" dirty="0" smtClean="0"/>
              <a:t>Assumptions</a:t>
            </a:r>
            <a:endParaRPr lang="en-US" dirty="0"/>
          </a:p>
        </p:txBody>
      </p:sp>
    </p:spTree>
    <p:extLst>
      <p:ext uri="{BB962C8B-B14F-4D97-AF65-F5344CB8AC3E}">
        <p14:creationId xmlns:p14="http://schemas.microsoft.com/office/powerpoint/2010/main" val="2576217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8536" y="152400"/>
            <a:ext cx="8915400" cy="533400"/>
          </a:xfrm>
        </p:spPr>
        <p:txBody>
          <a:bodyPr>
            <a:normAutofit fontScale="90000"/>
          </a:bodyPr>
          <a:lstStyle/>
          <a:p>
            <a:pPr algn="ctr"/>
            <a:r>
              <a:rPr lang="en-US" sz="2400" i="0" dirty="0" smtClean="0"/>
              <a:t>REVIEW OF RELATED LITERATURE</a:t>
            </a:r>
            <a:br>
              <a:rPr lang="en-US" sz="2400" i="0" dirty="0" smtClean="0"/>
            </a:br>
            <a:r>
              <a:rPr lang="en-US" sz="2400" i="0" dirty="0" smtClean="0"/>
              <a:t>/SYSTEMS</a:t>
            </a:r>
            <a:endParaRPr lang="en-US" sz="2400" i="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29718133"/>
              </p:ext>
            </p:extLst>
          </p:nvPr>
        </p:nvGraphicFramePr>
        <p:xfrm>
          <a:off x="218535" y="888121"/>
          <a:ext cx="8163464" cy="5207878"/>
        </p:xfrm>
        <a:graphic>
          <a:graphicData uri="http://schemas.openxmlformats.org/drawingml/2006/table">
            <a:tbl>
              <a:tblPr firstRow="1" firstCol="1" bandRow="1">
                <a:tableStyleId>{073A0DAA-6AF3-43AB-8588-CEC1D06C72B9}</a:tableStyleId>
              </a:tblPr>
              <a:tblGrid>
                <a:gridCol w="2048402"/>
                <a:gridCol w="2036605"/>
                <a:gridCol w="2037917"/>
                <a:gridCol w="2040540"/>
              </a:tblGrid>
              <a:tr h="887268">
                <a:tc>
                  <a:txBody>
                    <a:bodyPr/>
                    <a:lstStyle/>
                    <a:p>
                      <a:pPr marL="0" marR="0" algn="ctr">
                        <a:lnSpc>
                          <a:spcPct val="115000"/>
                        </a:lnSpc>
                        <a:spcBef>
                          <a:spcPts val="0"/>
                        </a:spcBef>
                        <a:spcAft>
                          <a:spcPts val="120"/>
                        </a:spcAft>
                      </a:pPr>
                      <a:r>
                        <a:rPr lang="en-US" sz="1500" dirty="0">
                          <a:effectLst/>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20"/>
                        </a:spcAft>
                      </a:pPr>
                      <a:r>
                        <a:rPr lang="en-US" sz="1500" dirty="0">
                          <a:effectLst/>
                        </a:rPr>
                        <a:t>Online Booking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500"/>
                        </a:spcAft>
                      </a:pPr>
                      <a:r>
                        <a:rPr lang="en-US" sz="1500" dirty="0">
                          <a:effectLst/>
                        </a:rPr>
                        <a:t>Customer Database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20"/>
                        </a:spcAft>
                      </a:pPr>
                      <a:r>
                        <a:rPr lang="en-US" sz="1500">
                          <a:effectLst/>
                        </a:rPr>
                        <a:t>Generates Reports and Analytics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r>
              <a:tr h="1183024">
                <a:tc>
                  <a:txBody>
                    <a:bodyPr/>
                    <a:lstStyle/>
                    <a:p>
                      <a:pPr marL="0" marR="0" algn="ctr">
                        <a:lnSpc>
                          <a:spcPct val="115000"/>
                        </a:lnSpc>
                        <a:spcBef>
                          <a:spcPts val="0"/>
                        </a:spcBef>
                        <a:spcAft>
                          <a:spcPts val="120"/>
                        </a:spcAft>
                      </a:pPr>
                      <a:r>
                        <a:rPr lang="en-US" sz="1500">
                          <a:effectLst/>
                        </a:rPr>
                        <a:t>Zensoft Spa &amp; Salon Management System</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dirty="0">
                          <a:effectLst/>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r>
              <a:tr h="385768">
                <a:tc>
                  <a:txBody>
                    <a:bodyPr/>
                    <a:lstStyle/>
                    <a:p>
                      <a:pPr marL="0" marR="0" algn="ctr">
                        <a:lnSpc>
                          <a:spcPct val="115000"/>
                        </a:lnSpc>
                        <a:spcBef>
                          <a:spcPts val="0"/>
                        </a:spcBef>
                        <a:spcAft>
                          <a:spcPts val="120"/>
                        </a:spcAft>
                      </a:pPr>
                      <a:r>
                        <a:rPr lang="en-US" sz="1500">
                          <a:effectLst/>
                        </a:rPr>
                        <a:t>Agilysis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r>
              <a:tr h="591513">
                <a:tc>
                  <a:txBody>
                    <a:bodyPr/>
                    <a:lstStyle/>
                    <a:p>
                      <a:pPr marL="0" marR="0" algn="ctr">
                        <a:lnSpc>
                          <a:spcPct val="115000"/>
                        </a:lnSpc>
                        <a:spcBef>
                          <a:spcPts val="0"/>
                        </a:spcBef>
                        <a:spcAft>
                          <a:spcPts val="120"/>
                        </a:spcAft>
                      </a:pPr>
                      <a:r>
                        <a:rPr lang="en-US" sz="1500">
                          <a:effectLst/>
                        </a:rPr>
                        <a:t>Envision Spa System</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r>
              <a:tr h="591513">
                <a:tc>
                  <a:txBody>
                    <a:bodyPr/>
                    <a:lstStyle/>
                    <a:p>
                      <a:pPr marL="0" marR="0" algn="ctr">
                        <a:lnSpc>
                          <a:spcPct val="115000"/>
                        </a:lnSpc>
                        <a:spcBef>
                          <a:spcPts val="0"/>
                        </a:spcBef>
                        <a:spcAft>
                          <a:spcPts val="120"/>
                        </a:spcAft>
                      </a:pPr>
                      <a:r>
                        <a:rPr lang="en-US" sz="1500">
                          <a:effectLst/>
                        </a:rPr>
                        <a:t>Mindbody Spa System</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r>
              <a:tr h="385768">
                <a:tc>
                  <a:txBody>
                    <a:bodyPr/>
                    <a:lstStyle/>
                    <a:p>
                      <a:pPr marL="0" marR="0" algn="ctr">
                        <a:lnSpc>
                          <a:spcPct val="115000"/>
                        </a:lnSpc>
                        <a:spcBef>
                          <a:spcPts val="0"/>
                        </a:spcBef>
                        <a:spcAft>
                          <a:spcPts val="120"/>
                        </a:spcAft>
                      </a:pPr>
                      <a:r>
                        <a:rPr lang="en-US" sz="1500">
                          <a:effectLst/>
                        </a:rPr>
                        <a:t>Salonlite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r>
              <a:tr h="1183024">
                <a:tc>
                  <a:txBody>
                    <a:bodyPr/>
                    <a:lstStyle/>
                    <a:p>
                      <a:pPr marL="0" marR="0" algn="ctr">
                        <a:lnSpc>
                          <a:spcPct val="115000"/>
                        </a:lnSpc>
                        <a:spcBef>
                          <a:spcPts val="0"/>
                        </a:spcBef>
                        <a:spcAft>
                          <a:spcPts val="120"/>
                        </a:spcAft>
                      </a:pPr>
                      <a:r>
                        <a:rPr lang="en-US" sz="1500">
                          <a:effectLst/>
                        </a:rPr>
                        <a:t>Springer-Miller Systems: SpaSoft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dirty="0">
                          <a:effectLst/>
                          <a:sym typeface="Wingdings" panose="05000000000000000000" pitchFamily="2" charset="2"/>
                        </a:rPr>
                        <a: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r>
            </a:tbl>
          </a:graphicData>
        </a:graphic>
      </p:graphicFrame>
      <p:sp>
        <p:nvSpPr>
          <p:cNvPr id="6" name="Title 4"/>
          <p:cNvSpPr txBox="1">
            <a:spLocks/>
          </p:cNvSpPr>
          <p:nvPr/>
        </p:nvSpPr>
        <p:spPr>
          <a:xfrm>
            <a:off x="218535" y="6298320"/>
            <a:ext cx="8915400" cy="533400"/>
          </a:xfrm>
          <a:prstGeom prst="rect">
            <a:avLst/>
          </a:prstGeom>
        </p:spPr>
        <p:txBody>
          <a:bodyPr vert="horz" lIns="91440" tIns="45720" rIns="91440" bIns="45720" rtlCol="0" anchor="t">
            <a:normAutofit fontScale="97500"/>
          </a:bodyPr>
          <a:lst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a:lstStyle>
          <a:p>
            <a:pPr algn="ctr"/>
            <a:r>
              <a:rPr lang="en-US" sz="2400" i="0" dirty="0" smtClean="0"/>
              <a:t>Features to be Adapted from Related Systems</a:t>
            </a:r>
            <a:endParaRPr lang="en-US" sz="2400" i="0" dirty="0"/>
          </a:p>
        </p:txBody>
      </p:sp>
    </p:spTree>
    <p:extLst>
      <p:ext uri="{BB962C8B-B14F-4D97-AF65-F5344CB8AC3E}">
        <p14:creationId xmlns:p14="http://schemas.microsoft.com/office/powerpoint/2010/main" val="3789468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609600"/>
            <a:ext cx="5151012" cy="5486400"/>
          </a:xfrm>
        </p:spPr>
        <p:txBody>
          <a:bodyPr>
            <a:noAutofit/>
          </a:bodyPr>
          <a:lstStyle/>
          <a:p>
            <a:pPr marL="0" indent="0">
              <a:buNone/>
            </a:pPr>
            <a:endParaRPr lang="en-US" sz="1600" dirty="0"/>
          </a:p>
          <a:p>
            <a:pPr lvl="0"/>
            <a:r>
              <a:rPr lang="en-US" sz="1800" b="1" dirty="0" smtClean="0"/>
              <a:t>Customer </a:t>
            </a:r>
            <a:r>
              <a:rPr lang="en-US" sz="1800" b="1" dirty="0" smtClean="0"/>
              <a:t>Database</a:t>
            </a:r>
            <a:r>
              <a:rPr lang="en-US" sz="1800" b="1" dirty="0"/>
              <a:t>	</a:t>
            </a:r>
            <a:endParaRPr lang="en-US" sz="1800" dirty="0"/>
          </a:p>
          <a:p>
            <a:pPr lvl="1"/>
            <a:r>
              <a:rPr lang="en-US" dirty="0" smtClean="0"/>
              <a:t>Storing of guest profiles, identifying new and returning customers</a:t>
            </a:r>
            <a:r>
              <a:rPr lang="en-US" dirty="0" smtClean="0"/>
              <a:t>.</a:t>
            </a:r>
            <a:r>
              <a:rPr lang="en-US" dirty="0" smtClean="0">
                <a:solidFill>
                  <a:schemeClr val="tx1"/>
                </a:solidFill>
              </a:rPr>
              <a:t>.</a:t>
            </a:r>
            <a:endParaRPr lang="en-US" dirty="0"/>
          </a:p>
          <a:p>
            <a:pPr lvl="0"/>
            <a:r>
              <a:rPr lang="en-US" sz="1800" b="1" dirty="0"/>
              <a:t>Online Booking </a:t>
            </a:r>
            <a:endParaRPr lang="en-US" sz="1800" dirty="0"/>
          </a:p>
          <a:p>
            <a:pPr lvl="1"/>
            <a:r>
              <a:rPr lang="en-US" dirty="0"/>
              <a:t>The system is constantly running 24/7 for it to be able to still accept reservations during off-hours. In case of power interruptions, the back-up plan is for the spa to revert to the manual process.</a:t>
            </a:r>
          </a:p>
          <a:p>
            <a:pPr lvl="0"/>
            <a:r>
              <a:rPr lang="en-US" sz="1800" b="1" dirty="0" smtClean="0"/>
              <a:t>Reports</a:t>
            </a:r>
            <a:endParaRPr lang="en-US" sz="1800" dirty="0"/>
          </a:p>
          <a:p>
            <a:pPr lvl="1"/>
            <a:r>
              <a:rPr lang="en-US" dirty="0"/>
              <a:t>Daily reports which shows the trends on that certain day</a:t>
            </a:r>
            <a:r>
              <a:rPr lang="en-US" dirty="0" smtClean="0"/>
              <a:t>.</a:t>
            </a:r>
            <a:endParaRPr lang="en-US" dirty="0"/>
          </a:p>
        </p:txBody>
      </p:sp>
      <p:sp>
        <p:nvSpPr>
          <p:cNvPr id="4" name="Title 4"/>
          <p:cNvSpPr txBox="1">
            <a:spLocks/>
          </p:cNvSpPr>
          <p:nvPr/>
        </p:nvSpPr>
        <p:spPr>
          <a:xfrm>
            <a:off x="152400" y="381000"/>
            <a:ext cx="3131713" cy="5715000"/>
          </a:xfrm>
          <a:prstGeom prst="rect">
            <a:avLst/>
          </a:prstGeom>
        </p:spPr>
        <p:txBody>
          <a:bodyPr vert="horz" lIns="91440" tIns="45720" rIns="91440" bIns="45720" rtlCol="0" anchor="t">
            <a:normAutofit/>
          </a:bodyPr>
          <a:lst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a:lstStyle>
          <a:p>
            <a:pPr algn="ctr"/>
            <a:r>
              <a:rPr lang="en-US" sz="2000" i="0" dirty="0" smtClean="0"/>
              <a:t>REVIEW OF RELATED LITERATURE</a:t>
            </a:r>
            <a:br>
              <a:rPr lang="en-US" sz="2000" i="0" dirty="0" smtClean="0"/>
            </a:br>
            <a:r>
              <a:rPr lang="en-US" sz="2000" i="0" dirty="0" smtClean="0"/>
              <a:t>/SYSTEMS</a:t>
            </a:r>
            <a:br>
              <a:rPr lang="en-US" sz="2000" i="0" dirty="0" smtClean="0"/>
            </a:br>
            <a:r>
              <a:rPr lang="en-US" sz="2400" i="0" dirty="0" smtClean="0"/>
              <a:t/>
            </a:r>
            <a:br>
              <a:rPr lang="en-US" sz="2400" i="0" dirty="0" smtClean="0"/>
            </a:br>
            <a:r>
              <a:rPr lang="en-US" sz="2400" i="0" dirty="0" smtClean="0"/>
              <a:t/>
            </a:r>
            <a:br>
              <a:rPr lang="en-US" sz="2400" i="0" dirty="0" smtClean="0"/>
            </a:br>
            <a:r>
              <a:rPr lang="en-US" sz="2400" i="0" dirty="0" smtClean="0"/>
              <a:t/>
            </a:r>
            <a:br>
              <a:rPr lang="en-US" sz="2400" i="0" dirty="0" smtClean="0"/>
            </a:br>
            <a:r>
              <a:rPr lang="en-US" sz="3400" dirty="0" smtClean="0"/>
              <a:t>Features </a:t>
            </a:r>
            <a:r>
              <a:rPr lang="en-US" sz="3400" dirty="0" smtClean="0"/>
              <a:t>of the Proposed Syste</a:t>
            </a:r>
            <a:r>
              <a:rPr lang="en-US" sz="3400" dirty="0"/>
              <a:t>m</a:t>
            </a:r>
            <a:endParaRPr lang="en-US" sz="3400" i="0" dirty="0"/>
          </a:p>
        </p:txBody>
      </p:sp>
    </p:spTree>
    <p:extLst>
      <p:ext uri="{BB962C8B-B14F-4D97-AF65-F5344CB8AC3E}">
        <p14:creationId xmlns:p14="http://schemas.microsoft.com/office/powerpoint/2010/main" val="2809997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algn="ctr"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Headlines</Template>
  <TotalTime>1672</TotalTime>
  <Words>1163</Words>
  <Application>Microsoft Office PowerPoint</Application>
  <PresentationFormat>On-screen Show (4:3)</PresentationFormat>
  <Paragraphs>215</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Century Schoolbook</vt:lpstr>
      <vt:lpstr>Corbel</vt:lpstr>
      <vt:lpstr>Times New Roman</vt:lpstr>
      <vt:lpstr>Wingdings</vt:lpstr>
      <vt:lpstr>Headlines</vt:lpstr>
      <vt:lpstr>Hotel Spa RESERVATION System</vt:lpstr>
      <vt:lpstr>INTRODUCTION     Project Context</vt:lpstr>
      <vt:lpstr>INTRODUCTION     Purpose and Description</vt:lpstr>
      <vt:lpstr>INTRODUCTION      Objectives</vt:lpstr>
      <vt:lpstr>INTRODUCTION     Scope and Limitations</vt:lpstr>
      <vt:lpstr>INTRODUCTION     Scope and Limitations</vt:lpstr>
      <vt:lpstr>INTRODUCTION      Assumptions</vt:lpstr>
      <vt:lpstr>REVIEW OF RELATED LITERATURE /SYSTEMS</vt:lpstr>
      <vt:lpstr>PowerPoint Presentation</vt:lpstr>
      <vt:lpstr>TECHNICAL BACKGROUND     Programming Language</vt:lpstr>
      <vt:lpstr>TECHNICAL BACKGROUND     Resource Requirements</vt:lpstr>
      <vt:lpstr>     </vt:lpstr>
      <vt:lpstr>     </vt:lpstr>
      <vt:lpstr>     </vt:lpstr>
      <vt:lpstr>THE EXISTING SYSTEM     Problem  Areas</vt:lpstr>
      <vt:lpstr>     </vt:lpstr>
      <vt:lpstr>     </vt:lpstr>
      <vt:lpstr>     </vt:lpstr>
      <vt:lpstr>     </vt:lpstr>
      <vt:lpstr>     </vt:lpstr>
      <vt:lpstr>     </vt:lpstr>
      <vt:lpstr>     </vt:lpstr>
      <vt:lpstr>     </vt:lpstr>
      <vt:lpstr>     </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and Catering System</dc:title>
  <dc:creator>BONGAT</dc:creator>
  <cp:lastModifiedBy>Caryl Johanan</cp:lastModifiedBy>
  <cp:revision>93</cp:revision>
  <dcterms:created xsi:type="dcterms:W3CDTF">2017-03-26T12:20:01Z</dcterms:created>
  <dcterms:modified xsi:type="dcterms:W3CDTF">2017-12-17T16:18:59Z</dcterms:modified>
</cp:coreProperties>
</file>