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267" r:id="rId7"/>
    <p:sldId id="315" r:id="rId8"/>
    <p:sldId id="316" r:id="rId9"/>
    <p:sldId id="317" r:id="rId10"/>
    <p:sldId id="271" r:id="rId11"/>
    <p:sldId id="282" r:id="rId12"/>
    <p:sldId id="283" r:id="rId13"/>
    <p:sldId id="319" r:id="rId14"/>
    <p:sldId id="289" r:id="rId15"/>
    <p:sldId id="290" r:id="rId16"/>
    <p:sldId id="291" r:id="rId17"/>
    <p:sldId id="292" r:id="rId18"/>
    <p:sldId id="272" r:id="rId19"/>
    <p:sldId id="324" r:id="rId20"/>
    <p:sldId id="325" r:id="rId21"/>
    <p:sldId id="296" r:id="rId22"/>
    <p:sldId id="297" r:id="rId23"/>
    <p:sldId id="320" r:id="rId24"/>
    <p:sldId id="276" r:id="rId25"/>
    <p:sldId id="321" r:id="rId26"/>
    <p:sldId id="327" r:id="rId27"/>
    <p:sldId id="326" r:id="rId28"/>
    <p:sldId id="298" r:id="rId29"/>
    <p:sldId id="322" r:id="rId30"/>
    <p:sldId id="328" r:id="rId31"/>
    <p:sldId id="305" r:id="rId32"/>
    <p:sldId id="329" r:id="rId33"/>
    <p:sldId id="330" r:id="rId34"/>
    <p:sldId id="331" r:id="rId35"/>
    <p:sldId id="332" r:id="rId36"/>
    <p:sldId id="334" r:id="rId37"/>
    <p:sldId id="333" r:id="rId38"/>
    <p:sldId id="335" r:id="rId39"/>
    <p:sldId id="336" r:id="rId40"/>
    <p:sldId id="32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CD42E3B0-7626-468E-BDCF-BF49D23C21D2}" type="datetimeFigureOut">
              <a:rPr lang="en-US" smtClean="0"/>
              <a:t>11/1/2017</a:t>
            </a:fld>
            <a:endParaRPr lang="en-US"/>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A59AB133-2A6E-43DE-8B93-93756837A5F6}" type="slidenum">
              <a:rPr lang="en-US" smtClean="0"/>
              <a:t>‹#›</a:t>
            </a:fld>
            <a:endParaRPr 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97599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2E3B0-7626-468E-BDCF-BF49D23C21D2}"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16779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CD42E3B0-7626-468E-BDCF-BF49D23C21D2}" type="datetimeFigureOut">
              <a:rPr lang="en-US" smtClean="0"/>
              <a:t>11/1/2017</a:t>
            </a:fld>
            <a:endParaRPr lang="en-US"/>
          </a:p>
        </p:txBody>
      </p:sp>
      <p:sp>
        <p:nvSpPr>
          <p:cNvPr id="5" name="Footer Placeholder 4"/>
          <p:cNvSpPr>
            <a:spLocks noGrp="1"/>
          </p:cNvSpPr>
          <p:nvPr>
            <p:ph type="ftr" sz="quarter" idx="11"/>
          </p:nvPr>
        </p:nvSpPr>
        <p:spPr>
          <a:xfrm>
            <a:off x="4902140" y="6315950"/>
            <a:ext cx="2861142" cy="365125"/>
          </a:xfrm>
        </p:spPr>
        <p:txBody>
          <a:bodyPr/>
          <a:lstStyle/>
          <a:p>
            <a:endParaRPr lang="en-US"/>
          </a:p>
        </p:txBody>
      </p:sp>
      <p:sp>
        <p:nvSpPr>
          <p:cNvPr id="6" name="Slide Number Placeholder 5"/>
          <p:cNvSpPr>
            <a:spLocks noGrp="1"/>
          </p:cNvSpPr>
          <p:nvPr>
            <p:ph type="sldNum" sz="quarter" idx="12"/>
          </p:nvPr>
        </p:nvSpPr>
        <p:spPr>
          <a:xfrm>
            <a:off x="8736012" y="5607593"/>
            <a:ext cx="407987" cy="365125"/>
          </a:xfrm>
        </p:spPr>
        <p:txBody>
          <a:bodyPr/>
          <a:lstStyle/>
          <a:p>
            <a:fld id="{A59AB133-2A6E-43DE-8B93-93756837A5F6}" type="slidenum">
              <a:rPr lang="en-US" smtClean="0"/>
              <a:t>‹#›</a:t>
            </a:fld>
            <a:endParaRPr 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792724"/>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2E3B0-7626-468E-BDCF-BF49D23C21D2}"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7474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CD42E3B0-7626-468E-BDCF-BF49D23C21D2}" type="datetimeFigureOut">
              <a:rPr lang="en-US" smtClean="0"/>
              <a:t>11/1/2017</a:t>
            </a:fld>
            <a:endParaRPr lang="en-US"/>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A59AB133-2A6E-43DE-8B93-93756837A5F6}" type="slidenum">
              <a:rPr lang="en-US" smtClean="0"/>
              <a:t>‹#›</a:t>
            </a:fld>
            <a:endParaRPr 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131100"/>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42E3B0-7626-468E-BDCF-BF49D23C21D2}"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265386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42E3B0-7626-468E-BDCF-BF49D23C21D2}"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17489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42E3B0-7626-468E-BDCF-BF49D23C21D2}"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28466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2E3B0-7626-468E-BDCF-BF49D23C21D2}"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71039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2E3B0-7626-468E-BDCF-BF49D23C21D2}"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256836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2E3B0-7626-468E-BDCF-BF49D23C21D2}"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48022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CD42E3B0-7626-468E-BDCF-BF49D23C21D2}" type="datetimeFigureOut">
              <a:rPr lang="en-US" smtClean="0"/>
              <a:t>11/1/2017</a:t>
            </a:fld>
            <a:endParaRPr lang="en-US"/>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A59AB133-2A6E-43DE-8B93-93756837A5F6}" type="slidenum">
              <a:rPr lang="en-US" smtClean="0"/>
              <a:t>‹#›</a:t>
            </a:fld>
            <a:endParaRPr 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773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5" pos="2124">
          <p15:clr>
            <a:srgbClr val="F26B43"/>
          </p15:clr>
        </p15:guide>
        <p15:guide id="6" pos="360">
          <p15:clr>
            <a:srgbClr val="F26B43"/>
          </p15:clr>
        </p15:guide>
        <p15:guide id="7" orient="horz" pos="432">
          <p15:clr>
            <a:srgbClr val="F26B43"/>
          </p15:clr>
        </p15:guide>
        <p15:guide id="8" pos="5400">
          <p15:clr>
            <a:srgbClr val="F26B43"/>
          </p15:clr>
        </p15:guide>
        <p15:guide id="9"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5400"/>
            <a:ext cx="6480544" cy="2590800"/>
          </a:xfrm>
        </p:spPr>
        <p:txBody>
          <a:bodyPr>
            <a:normAutofit/>
          </a:bodyPr>
          <a:lstStyle/>
          <a:p>
            <a:pPr algn="ctr"/>
            <a:r>
              <a:rPr lang="en-US" sz="5400" dirty="0" smtClean="0"/>
              <a:t>Hotel Spa RESERVATION System</a:t>
            </a:r>
            <a:endParaRPr lang="en-US" sz="5400" dirty="0"/>
          </a:p>
        </p:txBody>
      </p:sp>
      <p:sp>
        <p:nvSpPr>
          <p:cNvPr id="3" name="Subtitle 2"/>
          <p:cNvSpPr>
            <a:spLocks noGrp="1"/>
          </p:cNvSpPr>
          <p:nvPr>
            <p:ph type="subTitle" idx="1"/>
          </p:nvPr>
        </p:nvSpPr>
        <p:spPr>
          <a:xfrm>
            <a:off x="816685" y="4419600"/>
            <a:ext cx="5275772" cy="1824681"/>
          </a:xfrm>
        </p:spPr>
        <p:txBody>
          <a:bodyPr>
            <a:normAutofit fontScale="92500" lnSpcReduction="20000"/>
          </a:bodyPr>
          <a:lstStyle/>
          <a:p>
            <a:r>
              <a:rPr lang="en-US" b="1" dirty="0" smtClean="0"/>
              <a:t>Presented by:</a:t>
            </a:r>
          </a:p>
          <a:p>
            <a:r>
              <a:rPr lang="en-US" dirty="0"/>
              <a:t>	</a:t>
            </a:r>
            <a:r>
              <a:rPr lang="en-US" dirty="0" smtClean="0"/>
              <a:t>Andres, </a:t>
            </a:r>
            <a:r>
              <a:rPr lang="en-US" dirty="0" err="1" smtClean="0"/>
              <a:t>Giomar</a:t>
            </a:r>
            <a:r>
              <a:rPr lang="en-US" dirty="0"/>
              <a:t> </a:t>
            </a:r>
            <a:r>
              <a:rPr lang="en-US" dirty="0" smtClean="0"/>
              <a:t>T.</a:t>
            </a:r>
            <a:br>
              <a:rPr lang="en-US" dirty="0" smtClean="0"/>
            </a:br>
            <a:r>
              <a:rPr lang="en-US" dirty="0" smtClean="0"/>
              <a:t>	</a:t>
            </a:r>
            <a:r>
              <a:rPr lang="en-US" dirty="0" err="1" smtClean="0"/>
              <a:t>Bongat</a:t>
            </a:r>
            <a:r>
              <a:rPr lang="en-US" dirty="0" smtClean="0"/>
              <a:t>, Gene Carlo A.</a:t>
            </a:r>
            <a:br>
              <a:rPr lang="en-US" dirty="0" smtClean="0"/>
            </a:br>
            <a:r>
              <a:rPr lang="en-US" dirty="0" smtClean="0"/>
              <a:t>	</a:t>
            </a:r>
            <a:r>
              <a:rPr lang="en-US" dirty="0" err="1" smtClean="0"/>
              <a:t>Garinga</a:t>
            </a:r>
            <a:r>
              <a:rPr lang="en-US" dirty="0" smtClean="0"/>
              <a:t>, Antonio Salvador S.</a:t>
            </a:r>
            <a:br>
              <a:rPr lang="en-US" dirty="0" smtClean="0"/>
            </a:br>
            <a:r>
              <a:rPr lang="en-US" dirty="0" smtClean="0"/>
              <a:t>	</a:t>
            </a:r>
            <a:r>
              <a:rPr lang="en-US" dirty="0" err="1" smtClean="0"/>
              <a:t>Mandac</a:t>
            </a:r>
            <a:r>
              <a:rPr lang="en-US" dirty="0" smtClean="0"/>
              <a:t>, Edward Joseph R.</a:t>
            </a:r>
            <a:br>
              <a:rPr lang="en-US" dirty="0" smtClean="0"/>
            </a:br>
            <a:r>
              <a:rPr lang="en-US" dirty="0" smtClean="0"/>
              <a:t>	</a:t>
            </a:r>
            <a:r>
              <a:rPr lang="en-US" dirty="0" err="1" smtClean="0"/>
              <a:t>Ngceen</a:t>
            </a:r>
            <a:r>
              <a:rPr lang="en-US" dirty="0" smtClean="0"/>
              <a:t>, Gabriel Angelo A. </a:t>
            </a:r>
            <a:br>
              <a:rPr lang="en-US" dirty="0" smtClean="0"/>
            </a:br>
            <a:r>
              <a:rPr lang="en-US" dirty="0" smtClean="0"/>
              <a:t>	</a:t>
            </a:r>
            <a:r>
              <a:rPr lang="en-US" dirty="0" err="1" smtClean="0"/>
              <a:t>Orosco</a:t>
            </a:r>
            <a:r>
              <a:rPr lang="en-US" dirty="0" smtClean="0"/>
              <a:t>, Caryl Johanan C.</a:t>
            </a:r>
          </a:p>
          <a:p>
            <a:endParaRPr lang="en-US" dirty="0"/>
          </a:p>
        </p:txBody>
      </p:sp>
    </p:spTree>
    <p:extLst>
      <p:ext uri="{BB962C8B-B14F-4D97-AF65-F5344CB8AC3E}">
        <p14:creationId xmlns:p14="http://schemas.microsoft.com/office/powerpoint/2010/main" val="3656300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137913" y="226140"/>
            <a:ext cx="5410200" cy="369332"/>
          </a:xfrm>
          <a:prstGeom prst="rect">
            <a:avLst/>
          </a:prstGeom>
          <a:noFill/>
        </p:spPr>
        <p:txBody>
          <a:bodyPr wrap="square" rtlCol="0">
            <a:spAutoFit/>
          </a:bodyPr>
          <a:lstStyle/>
          <a:p>
            <a:pPr algn="ctr"/>
            <a:r>
              <a:rPr lang="en-US" dirty="0" smtClean="0">
                <a:latin typeface="+mj-lt"/>
              </a:rPr>
              <a:t>Data Flow Diagram for the Existing System</a:t>
            </a:r>
            <a:endParaRPr lang="en-US" dirty="0">
              <a:latin typeface="+mj-lt"/>
            </a:endParaRPr>
          </a:p>
        </p:txBody>
      </p:sp>
      <p:sp>
        <p:nvSpPr>
          <p:cNvPr id="9" name="TextBox 8"/>
          <p:cNvSpPr txBox="1"/>
          <p:nvPr/>
        </p:nvSpPr>
        <p:spPr>
          <a:xfrm>
            <a:off x="2140788" y="6248400"/>
            <a:ext cx="5410200" cy="369332"/>
          </a:xfrm>
          <a:prstGeom prst="rect">
            <a:avLst/>
          </a:prstGeom>
          <a:noFill/>
        </p:spPr>
        <p:txBody>
          <a:bodyPr wrap="square" rtlCol="0">
            <a:spAutoFit/>
          </a:bodyPr>
          <a:lstStyle/>
          <a:p>
            <a:pPr algn="ctr"/>
            <a:r>
              <a:rPr lang="en-US" dirty="0" smtClean="0">
                <a:latin typeface="+mj-lt"/>
              </a:rPr>
              <a:t>Context Diagram</a:t>
            </a:r>
            <a:endParaRPr lang="en-US" dirty="0">
              <a:latin typeface="+mj-lt"/>
            </a:endParaRPr>
          </a:p>
        </p:txBody>
      </p:sp>
      <p:pic>
        <p:nvPicPr>
          <p:cNvPr id="6" name="Picture 5" descr="C:\Users\student\Pictures\sysadd\exist_con.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7162800" cy="4836876"/>
          </a:xfrm>
          <a:prstGeom prst="rect">
            <a:avLst/>
          </a:prstGeom>
          <a:noFill/>
          <a:ln>
            <a:noFill/>
          </a:ln>
        </p:spPr>
      </p:pic>
    </p:spTree>
    <p:extLst>
      <p:ext uri="{BB962C8B-B14F-4D97-AF65-F5344CB8AC3E}">
        <p14:creationId xmlns:p14="http://schemas.microsoft.com/office/powerpoint/2010/main" val="2442127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0</a:t>
            </a:r>
            <a:endParaRPr lang="en-US" dirty="0">
              <a:latin typeface="+mj-lt"/>
            </a:endParaRPr>
          </a:p>
        </p:txBody>
      </p:sp>
      <p:pic>
        <p:nvPicPr>
          <p:cNvPr id="8" name="Picture 7" descr="C:\Users\student\Pictures\sysadd\exist_lvl0.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6675"/>
            <a:ext cx="7086600" cy="5581650"/>
          </a:xfrm>
          <a:prstGeom prst="rect">
            <a:avLst/>
          </a:prstGeom>
          <a:noFill/>
          <a:ln>
            <a:noFill/>
          </a:ln>
        </p:spPr>
      </p:pic>
    </p:spTree>
    <p:extLst>
      <p:ext uri="{BB962C8B-B14F-4D97-AF65-F5344CB8AC3E}">
        <p14:creationId xmlns:p14="http://schemas.microsoft.com/office/powerpoint/2010/main" val="3209689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1 DFD for Process #3</a:t>
            </a:r>
            <a:endParaRPr lang="en-US" dirty="0">
              <a:latin typeface="+mj-lt"/>
            </a:endParaRPr>
          </a:p>
        </p:txBody>
      </p:sp>
      <p:pic>
        <p:nvPicPr>
          <p:cNvPr id="6" name="Picture 5" descr="C:\Users\student\Pictures\sysadd\exist_lvl1pro3.jpg"/>
          <p:cNvPicPr/>
          <p:nvPr/>
        </p:nvPicPr>
        <p:blipFill>
          <a:blip r:embed="rId2">
            <a:extLst>
              <a:ext uri="{28A0092B-C50C-407E-A947-70E740481C1C}">
                <a14:useLocalDpi xmlns:a14="http://schemas.microsoft.com/office/drawing/2010/main" val="0"/>
              </a:ext>
            </a:extLst>
          </a:blip>
          <a:srcRect/>
          <a:stretch>
            <a:fillRect/>
          </a:stretch>
        </p:blipFill>
        <p:spPr bwMode="auto">
          <a:xfrm>
            <a:off x="723900" y="498805"/>
            <a:ext cx="7772400" cy="5283769"/>
          </a:xfrm>
          <a:prstGeom prst="rect">
            <a:avLst/>
          </a:prstGeom>
          <a:noFill/>
          <a:ln>
            <a:noFill/>
          </a:ln>
        </p:spPr>
      </p:pic>
    </p:spTree>
    <p:extLst>
      <p:ext uri="{BB962C8B-B14F-4D97-AF65-F5344CB8AC3E}">
        <p14:creationId xmlns:p14="http://schemas.microsoft.com/office/powerpoint/2010/main" val="3160667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6317" y="1980946"/>
            <a:ext cx="5219699" cy="2057400"/>
          </a:xfrm>
        </p:spPr>
        <p:txBody>
          <a:bodyPr>
            <a:noAutofit/>
          </a:bodyPr>
          <a:lstStyle/>
          <a:p>
            <a:pPr marL="0" indent="0">
              <a:buNone/>
            </a:pPr>
            <a:r>
              <a:rPr lang="fil-PH" sz="1800" dirty="0" smtClean="0"/>
              <a:t>	The </a:t>
            </a:r>
            <a:r>
              <a:rPr lang="fil-PH" sz="1800" dirty="0"/>
              <a:t>problem of the existing system includes manual work and overlapping of appointments. Manual work may take more time to process the services that the customer wants. Booking appointments of the existing system may overlap and cause errors.</a:t>
            </a:r>
            <a:endParaRPr lang="en-US" sz="1800" dirty="0"/>
          </a:p>
          <a:p>
            <a:endParaRPr lang="en-US" sz="1800" dirty="0"/>
          </a:p>
        </p:txBody>
      </p:sp>
      <p:sp>
        <p:nvSpPr>
          <p:cNvPr id="6" name="Title 4"/>
          <p:cNvSpPr>
            <a:spLocks noGrp="1"/>
          </p:cNvSpPr>
          <p:nvPr>
            <p:ph type="title"/>
          </p:nvPr>
        </p:nvSpPr>
        <p:spPr>
          <a:xfrm>
            <a:off x="0" y="533400"/>
            <a:ext cx="3429000" cy="4952492"/>
          </a:xfrm>
        </p:spPr>
        <p:txBody>
          <a:bodyPr>
            <a:normAutofit/>
          </a:bodyPr>
          <a:lstStyle/>
          <a:p>
            <a:pPr algn="ctr"/>
            <a:r>
              <a:rPr lang="en-US" sz="2400" i="0" dirty="0" smtClean="0"/>
              <a:t>THE EXISTING SYSTEM</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600" dirty="0" smtClean="0"/>
              <a:t>Problem </a:t>
            </a:r>
            <a:br>
              <a:rPr lang="en-US" sz="3600" dirty="0" smtClean="0"/>
            </a:br>
            <a:r>
              <a:rPr lang="en-US" sz="3600" dirty="0" smtClean="0"/>
              <a:t>Areas</a:t>
            </a:r>
            <a:endParaRPr lang="en-US" sz="3400" i="0" dirty="0"/>
          </a:p>
        </p:txBody>
      </p:sp>
    </p:spTree>
    <p:extLst>
      <p:ext uri="{BB962C8B-B14F-4D97-AF65-F5344CB8AC3E}">
        <p14:creationId xmlns:p14="http://schemas.microsoft.com/office/powerpoint/2010/main" val="1260286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019300" y="268110"/>
            <a:ext cx="5638800" cy="369332"/>
          </a:xfrm>
          <a:prstGeom prst="rect">
            <a:avLst/>
          </a:prstGeom>
          <a:noFill/>
        </p:spPr>
        <p:txBody>
          <a:bodyPr wrap="square" rtlCol="0">
            <a:spAutoFit/>
          </a:bodyPr>
          <a:lstStyle/>
          <a:p>
            <a:pPr algn="ctr"/>
            <a:r>
              <a:rPr lang="en-US" dirty="0" smtClean="0">
                <a:latin typeface="+mj-lt"/>
              </a:rPr>
              <a:t>Data Flow Diagram for the Proposed System</a:t>
            </a:r>
            <a:endParaRPr lang="en-US" dirty="0">
              <a:latin typeface="+mj-lt"/>
            </a:endParaRPr>
          </a:p>
        </p:txBody>
      </p:sp>
      <p:sp>
        <p:nvSpPr>
          <p:cNvPr id="9" name="TextBox 8"/>
          <p:cNvSpPr txBox="1"/>
          <p:nvPr/>
        </p:nvSpPr>
        <p:spPr>
          <a:xfrm>
            <a:off x="2133600" y="6412468"/>
            <a:ext cx="5410200" cy="369332"/>
          </a:xfrm>
          <a:prstGeom prst="rect">
            <a:avLst/>
          </a:prstGeom>
          <a:noFill/>
        </p:spPr>
        <p:txBody>
          <a:bodyPr wrap="square" rtlCol="0">
            <a:spAutoFit/>
          </a:bodyPr>
          <a:lstStyle/>
          <a:p>
            <a:pPr algn="ctr"/>
            <a:r>
              <a:rPr lang="en-US" dirty="0" smtClean="0">
                <a:latin typeface="+mj-lt"/>
              </a:rPr>
              <a:t>Context Diagram</a:t>
            </a:r>
            <a:endParaRPr lang="en-US" dirty="0">
              <a:latin typeface="+mj-lt"/>
            </a:endParaRPr>
          </a:p>
        </p:txBody>
      </p:sp>
      <p:pic>
        <p:nvPicPr>
          <p:cNvPr id="6" name="Picture 5" descr="C:\Users\Caryl Johanan\Desktop\School\3RD YEAR\2nd Term\CSPROJ_MT_DIAG\CONTEXT.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10600" cy="3933825"/>
          </a:xfrm>
          <a:prstGeom prst="rect">
            <a:avLst/>
          </a:prstGeom>
          <a:noFill/>
          <a:ln>
            <a:noFill/>
          </a:ln>
        </p:spPr>
      </p:pic>
    </p:spTree>
    <p:extLst>
      <p:ext uri="{BB962C8B-B14F-4D97-AF65-F5344CB8AC3E}">
        <p14:creationId xmlns:p14="http://schemas.microsoft.com/office/powerpoint/2010/main" val="137878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336268"/>
            <a:ext cx="5410200" cy="369332"/>
          </a:xfrm>
          <a:prstGeom prst="rect">
            <a:avLst/>
          </a:prstGeom>
          <a:noFill/>
        </p:spPr>
        <p:txBody>
          <a:bodyPr wrap="square" rtlCol="0">
            <a:spAutoFit/>
          </a:bodyPr>
          <a:lstStyle/>
          <a:p>
            <a:pPr algn="ctr"/>
            <a:r>
              <a:rPr lang="en-US" dirty="0" smtClean="0">
                <a:latin typeface="+mj-lt"/>
              </a:rPr>
              <a:t>Level 0 DFD</a:t>
            </a:r>
            <a:endParaRPr lang="en-US" dirty="0">
              <a:latin typeface="+mj-lt"/>
            </a:endParaRPr>
          </a:p>
        </p:txBody>
      </p:sp>
      <p:pic>
        <p:nvPicPr>
          <p:cNvPr id="5" name="Picture 4" descr="C:\Users\Caryl Johanan\Desktop\School\3RD YEAR\2nd Term\CSPROJ_MT_DIAG\LEVEL 0.jpg"/>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8001000" cy="5791200"/>
          </a:xfrm>
          <a:prstGeom prst="rect">
            <a:avLst/>
          </a:prstGeom>
          <a:noFill/>
          <a:ln>
            <a:noFill/>
          </a:ln>
        </p:spPr>
      </p:pic>
    </p:spTree>
    <p:extLst>
      <p:ext uri="{BB962C8B-B14F-4D97-AF65-F5344CB8AC3E}">
        <p14:creationId xmlns:p14="http://schemas.microsoft.com/office/powerpoint/2010/main" val="4079630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324600"/>
            <a:ext cx="5410200" cy="369332"/>
          </a:xfrm>
          <a:prstGeom prst="rect">
            <a:avLst/>
          </a:prstGeom>
          <a:noFill/>
        </p:spPr>
        <p:txBody>
          <a:bodyPr wrap="square" rtlCol="0">
            <a:spAutoFit/>
          </a:bodyPr>
          <a:lstStyle/>
          <a:p>
            <a:pPr algn="ctr"/>
            <a:r>
              <a:rPr lang="en-US" dirty="0" smtClean="0">
                <a:latin typeface="+mj-lt"/>
              </a:rPr>
              <a:t>Level 1 DFD for Process 1</a:t>
            </a:r>
            <a:endParaRPr lang="en-US" dirty="0">
              <a:latin typeface="+mj-lt"/>
            </a:endParaRPr>
          </a:p>
        </p:txBody>
      </p:sp>
      <p:pic>
        <p:nvPicPr>
          <p:cNvPr id="6" name="Picture 5" descr="C:\Users\Caryl Johanan\Desktop\School\3RD YEAR\2nd Term\CSPROJ_MT_DIAG\LEVEL 1 DFD FOR PROCESS 1.jpg"/>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153400" cy="4917123"/>
          </a:xfrm>
          <a:prstGeom prst="rect">
            <a:avLst/>
          </a:prstGeom>
          <a:noFill/>
          <a:ln>
            <a:noFill/>
          </a:ln>
        </p:spPr>
      </p:pic>
    </p:spTree>
    <p:extLst>
      <p:ext uri="{BB962C8B-B14F-4D97-AF65-F5344CB8AC3E}">
        <p14:creationId xmlns:p14="http://schemas.microsoft.com/office/powerpoint/2010/main" val="990517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1 DFD for Process 2</a:t>
            </a:r>
            <a:endParaRPr lang="en-US" dirty="0">
              <a:latin typeface="+mj-lt"/>
            </a:endParaRPr>
          </a:p>
        </p:txBody>
      </p:sp>
      <p:pic>
        <p:nvPicPr>
          <p:cNvPr id="5" name="Picture 4" descr="C:\Users\Caryl Johanan\Desktop\School\3RD YEAR\2nd Term\CSPROJ_MT_DIAG\LEVEL 1 DFD FOR PROCESS 2.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625613"/>
            <a:ext cx="8763000" cy="4860787"/>
          </a:xfrm>
          <a:prstGeom prst="rect">
            <a:avLst/>
          </a:prstGeom>
          <a:noFill/>
          <a:ln>
            <a:noFill/>
          </a:ln>
        </p:spPr>
      </p:pic>
    </p:spTree>
    <p:extLst>
      <p:ext uri="{BB962C8B-B14F-4D97-AF65-F5344CB8AC3E}">
        <p14:creationId xmlns:p14="http://schemas.microsoft.com/office/powerpoint/2010/main" val="4017245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Entity Relationship</a:t>
            </a:r>
            <a:r>
              <a:rPr lang="en-US" dirty="0">
                <a:latin typeface="+mj-lt"/>
              </a:rPr>
              <a:t> </a:t>
            </a:r>
            <a:r>
              <a:rPr lang="en-US" dirty="0" smtClean="0">
                <a:latin typeface="+mj-lt"/>
              </a:rPr>
              <a:t>Diagram</a:t>
            </a:r>
            <a:endParaRPr lang="en-US" dirty="0">
              <a:latin typeface="+mj-lt"/>
            </a:endParaRPr>
          </a:p>
        </p:txBody>
      </p:sp>
      <p:pic>
        <p:nvPicPr>
          <p:cNvPr id="6" name="Picture 5" descr="C:\Users\Caryl Johanan\Downloads\ERD_Final.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58555" cy="4244658"/>
          </a:xfrm>
          <a:prstGeom prst="rect">
            <a:avLst/>
          </a:prstGeom>
          <a:noFill/>
          <a:ln>
            <a:noFill/>
          </a:ln>
        </p:spPr>
      </p:pic>
    </p:spTree>
    <p:extLst>
      <p:ext uri="{BB962C8B-B14F-4D97-AF65-F5344CB8AC3E}">
        <p14:creationId xmlns:p14="http://schemas.microsoft.com/office/powerpoint/2010/main" val="3087193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Class Diagram</a:t>
            </a:r>
            <a:endParaRPr lang="en-US" dirty="0">
              <a:latin typeface="+mj-lt"/>
            </a:endParaRPr>
          </a:p>
        </p:txBody>
      </p:sp>
      <p:pic>
        <p:nvPicPr>
          <p:cNvPr id="5" name="Picture 4" descr="C:\Users\Caryl Johanan\Downloads\CLASS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05800" cy="3446780"/>
          </a:xfrm>
          <a:prstGeom prst="rect">
            <a:avLst/>
          </a:prstGeom>
          <a:noFill/>
          <a:ln>
            <a:noFill/>
          </a:ln>
        </p:spPr>
      </p:pic>
    </p:spTree>
    <p:extLst>
      <p:ext uri="{BB962C8B-B14F-4D97-AF65-F5344CB8AC3E}">
        <p14:creationId xmlns:p14="http://schemas.microsoft.com/office/powerpoint/2010/main" val="1739756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096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Project Context</a:t>
            </a:r>
            <a:endParaRPr lang="en-US" dirty="0"/>
          </a:p>
        </p:txBody>
      </p:sp>
      <p:sp>
        <p:nvSpPr>
          <p:cNvPr id="2" name="Content Placeholder 1"/>
          <p:cNvSpPr>
            <a:spLocks noGrp="1"/>
          </p:cNvSpPr>
          <p:nvPr>
            <p:ph idx="1"/>
          </p:nvPr>
        </p:nvSpPr>
        <p:spPr>
          <a:xfrm>
            <a:off x="3886200" y="1524000"/>
            <a:ext cx="4686299" cy="3607170"/>
          </a:xfrm>
        </p:spPr>
        <p:txBody>
          <a:bodyPr>
            <a:normAutofit/>
          </a:bodyPr>
          <a:lstStyle/>
          <a:p>
            <a:pPr marL="0" indent="0" algn="just">
              <a:buNone/>
            </a:pPr>
            <a:r>
              <a:rPr lang="en-US" dirty="0"/>
              <a:t>T</a:t>
            </a:r>
            <a:r>
              <a:rPr lang="en-US" dirty="0" smtClean="0"/>
              <a:t>he </a:t>
            </a:r>
            <a:r>
              <a:rPr lang="en-US" dirty="0"/>
              <a:t>Asmara Spa's booking process, according to their client, is all manually performed. The researcher's task is to create a reservation system for the spa that will automate the process of booking a reservation and include an online reservation system for potential customers who are looking to avail the different services offered at the Asmara Spa via the internet.</a:t>
            </a:r>
          </a:p>
        </p:txBody>
      </p:sp>
    </p:spTree>
    <p:extLst>
      <p:ext uri="{BB962C8B-B14F-4D97-AF65-F5344CB8AC3E}">
        <p14:creationId xmlns:p14="http://schemas.microsoft.com/office/powerpoint/2010/main" val="402603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Object Diagram</a:t>
            </a: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3935933"/>
          </a:xfrm>
          <a:prstGeom prst="rect">
            <a:avLst/>
          </a:prstGeom>
        </p:spPr>
      </p:pic>
    </p:spTree>
    <p:extLst>
      <p:ext uri="{BB962C8B-B14F-4D97-AF65-F5344CB8AC3E}">
        <p14:creationId xmlns:p14="http://schemas.microsoft.com/office/powerpoint/2010/main" val="1061966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1790700" y="6324600"/>
            <a:ext cx="5638800" cy="369332"/>
          </a:xfrm>
          <a:prstGeom prst="rect">
            <a:avLst/>
          </a:prstGeom>
          <a:noFill/>
        </p:spPr>
        <p:txBody>
          <a:bodyPr wrap="square" rtlCol="0">
            <a:spAutoFit/>
          </a:bodyPr>
          <a:lstStyle/>
          <a:p>
            <a:pPr algn="ctr"/>
            <a:r>
              <a:rPr lang="en-US" dirty="0" smtClean="0">
                <a:latin typeface="+mj-lt"/>
              </a:rPr>
              <a:t>Data Dictionary</a:t>
            </a:r>
            <a:endParaRPr lang="en-US" dirty="0">
              <a:latin typeface="+mj-lt"/>
            </a:endParaRPr>
          </a:p>
        </p:txBody>
      </p:sp>
      <p:pic>
        <p:nvPicPr>
          <p:cNvPr id="6" name="Picture 5" descr="C:\Users\Caryl Johanan\Desktop\School\3RD YEAR\2nd Term\CSPROJ_MT_DIAG\DATA DICTIONARY.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
            <a:ext cx="7772400" cy="5867400"/>
          </a:xfrm>
          <a:prstGeom prst="rect">
            <a:avLst/>
          </a:prstGeom>
          <a:noFill/>
          <a:ln>
            <a:noFill/>
          </a:ln>
        </p:spPr>
      </p:pic>
    </p:spTree>
    <p:extLst>
      <p:ext uri="{BB962C8B-B14F-4D97-AF65-F5344CB8AC3E}">
        <p14:creationId xmlns:p14="http://schemas.microsoft.com/office/powerpoint/2010/main" val="2277213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Tables/Files Layout</a:t>
            </a:r>
            <a:endParaRPr lang="en-US" dirty="0">
              <a:latin typeface="+mj-lt"/>
            </a:endParaRPr>
          </a:p>
        </p:txBody>
      </p:sp>
      <p:pic>
        <p:nvPicPr>
          <p:cNvPr id="4" name="Picture 3" descr="C:\Users\Caryl Johanan\Downloads\cusssss.PNG"/>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4800599" cy="2409825"/>
          </a:xfrm>
          <a:prstGeom prst="rect">
            <a:avLst/>
          </a:prstGeom>
          <a:noFill/>
          <a:ln>
            <a:noFill/>
          </a:ln>
        </p:spPr>
      </p:pic>
      <p:pic>
        <p:nvPicPr>
          <p:cNvPr id="5" name="Picture 4" descr="C:\Users\Caryl Johanan\Downloads\services.PNG"/>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447800"/>
            <a:ext cx="4800600" cy="2414016"/>
          </a:xfrm>
          <a:prstGeom prst="rect">
            <a:avLst/>
          </a:prstGeom>
          <a:noFill/>
          <a:ln>
            <a:noFill/>
          </a:ln>
        </p:spPr>
      </p:pic>
      <p:pic>
        <p:nvPicPr>
          <p:cNvPr id="6" name="Picture 5" descr="C:\Users\Caryl Johanan\Downloads\employtyee.PNG"/>
          <p:cNvPicPr/>
          <p:nvPr/>
        </p:nvPicPr>
        <p:blipFill>
          <a:blip r:embed="rId4">
            <a:extLst>
              <a:ext uri="{28A0092B-C50C-407E-A947-70E740481C1C}">
                <a14:useLocalDpi xmlns:a14="http://schemas.microsoft.com/office/drawing/2010/main" val="0"/>
              </a:ext>
            </a:extLst>
          </a:blip>
          <a:srcRect/>
          <a:stretch>
            <a:fillRect/>
          </a:stretch>
        </p:blipFill>
        <p:spPr bwMode="auto">
          <a:xfrm>
            <a:off x="175402" y="3974621"/>
            <a:ext cx="5378571" cy="2073974"/>
          </a:xfrm>
          <a:prstGeom prst="rect">
            <a:avLst/>
          </a:prstGeom>
          <a:noFill/>
          <a:ln>
            <a:noFill/>
          </a:ln>
        </p:spPr>
      </p:pic>
    </p:spTree>
    <p:extLst>
      <p:ext uri="{BB962C8B-B14F-4D97-AF65-F5344CB8AC3E}">
        <p14:creationId xmlns:p14="http://schemas.microsoft.com/office/powerpoint/2010/main" val="1020997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Screen Layout/Specification</a:t>
            </a:r>
            <a:endParaRPr lang="en-US" dirty="0">
              <a:latin typeface="+mj-lt"/>
            </a:endParaRPr>
          </a:p>
        </p:txBody>
      </p:sp>
      <p:pic>
        <p:nvPicPr>
          <p:cNvPr id="5" name="Picture 4" descr="C:\Users\student\Pictures\sysadd\SCREEN LAYPUT.jpg"/>
          <p:cNvPicPr/>
          <p:nvPr/>
        </p:nvPicPr>
        <p:blipFill rotWithShape="1">
          <a:blip r:embed="rId2" cstate="print">
            <a:extLst>
              <a:ext uri="{28A0092B-C50C-407E-A947-70E740481C1C}">
                <a14:useLocalDpi xmlns:a14="http://schemas.microsoft.com/office/drawing/2010/main" val="0"/>
              </a:ext>
            </a:extLst>
          </a:blip>
          <a:srcRect b="50633"/>
          <a:stretch/>
        </p:blipFill>
        <p:spPr bwMode="auto">
          <a:xfrm>
            <a:off x="228600" y="533400"/>
            <a:ext cx="4191000" cy="5029200"/>
          </a:xfrm>
          <a:prstGeom prst="rect">
            <a:avLst/>
          </a:prstGeom>
          <a:noFill/>
          <a:ln>
            <a:noFill/>
          </a:ln>
        </p:spPr>
      </p:pic>
      <p:pic>
        <p:nvPicPr>
          <p:cNvPr id="6" name="Picture 5" descr="C:\Users\student\Pictures\sysadd\SCREEN LAYPUT.jpg"/>
          <p:cNvPicPr/>
          <p:nvPr/>
        </p:nvPicPr>
        <p:blipFill rotWithShape="1">
          <a:blip r:embed="rId2" cstate="print">
            <a:extLst>
              <a:ext uri="{28A0092B-C50C-407E-A947-70E740481C1C}">
                <a14:useLocalDpi xmlns:a14="http://schemas.microsoft.com/office/drawing/2010/main" val="0"/>
              </a:ext>
            </a:extLst>
          </a:blip>
          <a:srcRect t="49568"/>
          <a:stretch/>
        </p:blipFill>
        <p:spPr bwMode="auto">
          <a:xfrm>
            <a:off x="4800600" y="545206"/>
            <a:ext cx="4114800" cy="5017394"/>
          </a:xfrm>
          <a:prstGeom prst="rect">
            <a:avLst/>
          </a:prstGeom>
          <a:noFill/>
          <a:ln>
            <a:noFill/>
          </a:ln>
        </p:spPr>
      </p:pic>
    </p:spTree>
    <p:extLst>
      <p:ext uri="{BB962C8B-B14F-4D97-AF65-F5344CB8AC3E}">
        <p14:creationId xmlns:p14="http://schemas.microsoft.com/office/powerpoint/2010/main" val="2905094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Use Case Diagram</a:t>
            </a:r>
            <a:endParaRPr lang="en-US" dirty="0">
              <a:latin typeface="+mj-lt"/>
            </a:endParaRPr>
          </a:p>
        </p:txBody>
      </p:sp>
      <p:pic>
        <p:nvPicPr>
          <p:cNvPr id="6" name="Picture 5" descr="C:\Users\Caryl Johanan\Desktop\School\3RD YEAR\2nd Term\CSPROJ\CSPROJ_MT_DIAG\USE CASE.jpg"/>
          <p:cNvPicPr/>
          <p:nvPr/>
        </p:nvPicPr>
        <p:blipFill>
          <a:blip r:embed="rId2">
            <a:extLst>
              <a:ext uri="{28A0092B-C50C-407E-A947-70E740481C1C}">
                <a14:useLocalDpi xmlns:a14="http://schemas.microsoft.com/office/drawing/2010/main" val="0"/>
              </a:ext>
            </a:extLst>
          </a:blip>
          <a:srcRect/>
          <a:stretch>
            <a:fillRect/>
          </a:stretch>
        </p:blipFill>
        <p:spPr bwMode="auto">
          <a:xfrm>
            <a:off x="506083" y="635534"/>
            <a:ext cx="8208034" cy="5060315"/>
          </a:xfrm>
          <a:prstGeom prst="rect">
            <a:avLst/>
          </a:prstGeom>
          <a:noFill/>
          <a:ln>
            <a:noFill/>
          </a:ln>
        </p:spPr>
      </p:pic>
    </p:spTree>
    <p:extLst>
      <p:ext uri="{BB962C8B-B14F-4D97-AF65-F5344CB8AC3E}">
        <p14:creationId xmlns:p14="http://schemas.microsoft.com/office/powerpoint/2010/main" val="531216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Fully Dressed Use Case</a:t>
            </a:r>
            <a:endParaRPr lang="en-US"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933595287"/>
              </p:ext>
            </p:extLst>
          </p:nvPr>
        </p:nvGraphicFramePr>
        <p:xfrm>
          <a:off x="1143000" y="685800"/>
          <a:ext cx="6934200" cy="4898301"/>
        </p:xfrm>
        <a:graphic>
          <a:graphicData uri="http://schemas.openxmlformats.org/drawingml/2006/table">
            <a:tbl>
              <a:tblPr firstRow="1" firstCol="1" bandRow="1">
                <a:tableStyleId>{073A0DAA-6AF3-43AB-8588-CEC1D06C72B9}</a:tableStyleId>
              </a:tblPr>
              <a:tblGrid>
                <a:gridCol w="3463627"/>
                <a:gridCol w="3470573"/>
              </a:tblGrid>
              <a:tr h="415511">
                <a:tc>
                  <a:txBody>
                    <a:bodyPr/>
                    <a:lstStyle/>
                    <a:p>
                      <a:pPr marL="0" marR="0" algn="just">
                        <a:lnSpc>
                          <a:spcPct val="150000"/>
                        </a:lnSpc>
                      </a:pPr>
                      <a:r>
                        <a:rPr lang="en-US" sz="1600" dirty="0">
                          <a:effectLst/>
                        </a:rPr>
                        <a:t>USE CASE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Reservation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dirty="0">
                          <a:effectLst/>
                        </a:rPr>
                        <a:t>ACTOR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Customer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dirty="0">
                          <a:effectLst/>
                        </a:rPr>
                        <a:t>DESCRIPTION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Process of customer reservation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1931533">
                <a:tc>
                  <a:txBody>
                    <a:bodyPr/>
                    <a:lstStyle/>
                    <a:p>
                      <a:pPr marL="0" marR="0" algn="just">
                        <a:lnSpc>
                          <a:spcPct val="150000"/>
                        </a:lnSpc>
                      </a:pPr>
                      <a:r>
                        <a:rPr lang="en-US" sz="1600" dirty="0">
                          <a:effectLst/>
                        </a:rPr>
                        <a:t>SUCCESSFUL COMPLETION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342900" marR="0" lvl="0" indent="-342900">
                        <a:buFont typeface="+mj-lt"/>
                        <a:buAutoNum type="arabicPeriod"/>
                      </a:pPr>
                      <a:r>
                        <a:rPr lang="en-US" sz="1600">
                          <a:effectLst/>
                        </a:rPr>
                        <a:t>Customer enters their preferred date.</a:t>
                      </a:r>
                    </a:p>
                    <a:p>
                      <a:pPr marL="342900" marR="0" lvl="0" indent="-342900">
                        <a:buFont typeface="+mj-lt"/>
                        <a:buAutoNum type="arabicPeriod"/>
                      </a:pPr>
                      <a:r>
                        <a:rPr lang="en-US" sz="1600">
                          <a:effectLst/>
                        </a:rPr>
                        <a:t>Customer enters their details</a:t>
                      </a:r>
                    </a:p>
                    <a:p>
                      <a:pPr marL="342900" marR="0" lvl="0" indent="-342900">
                        <a:buFont typeface="+mj-lt"/>
                        <a:buAutoNum type="arabicPeriod"/>
                      </a:pPr>
                      <a:r>
                        <a:rPr lang="en-US" sz="1600">
                          <a:effectLst/>
                        </a:rPr>
                        <a:t>Customer enters their reservation details</a:t>
                      </a:r>
                    </a:p>
                    <a:p>
                      <a:pPr marL="342900" marR="0" lvl="0" indent="-342900">
                        <a:buFont typeface="+mj-lt"/>
                        <a:buAutoNum type="arabicPeriod"/>
                      </a:pPr>
                      <a:r>
                        <a:rPr lang="en-US" sz="1600">
                          <a:effectLst/>
                        </a:rPr>
                        <a:t>Once the reservation details are processed, the customer will wait until their reservation schedule comes.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554017">
                <a:tc>
                  <a:txBody>
                    <a:bodyPr/>
                    <a:lstStyle/>
                    <a:p>
                      <a:pPr marL="0" marR="0" algn="just">
                        <a:lnSpc>
                          <a:spcPct val="150000"/>
                        </a:lnSpc>
                      </a:pPr>
                      <a:r>
                        <a:rPr lang="en-US" sz="1600">
                          <a:effectLst/>
                        </a:rPr>
                        <a:t>ALTERNATIVE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1a. Customer is a walk-in guest and wants the service at the exact moment.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a:effectLst/>
                        </a:rPr>
                        <a:t>PRE-CONDITION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a:effectLst/>
                        </a:rPr>
                        <a:t>Spa must be online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r h="415511">
                <a:tc>
                  <a:txBody>
                    <a:bodyPr/>
                    <a:lstStyle/>
                    <a:p>
                      <a:pPr marL="0" marR="0" algn="just">
                        <a:lnSpc>
                          <a:spcPct val="150000"/>
                        </a:lnSpc>
                      </a:pPr>
                      <a:r>
                        <a:rPr lang="en-US" sz="1600">
                          <a:effectLst/>
                        </a:rPr>
                        <a:t>ASSUMPTIONS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tc>
                <a:tc>
                  <a:txBody>
                    <a:bodyPr/>
                    <a:lstStyle/>
                    <a:p>
                      <a:pPr marL="0" marR="0"/>
                      <a:r>
                        <a:rPr lang="en-US" sz="1600" dirty="0">
                          <a:effectLst/>
                        </a:rPr>
                        <a:t>Reservation details were successfully sent.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29" marR="56329" marT="0" marB="0" anchor="ctr"/>
                </a:tc>
              </a:tr>
            </a:tbl>
          </a:graphicData>
        </a:graphic>
      </p:graphicFrame>
    </p:spTree>
    <p:extLst>
      <p:ext uri="{BB962C8B-B14F-4D97-AF65-F5344CB8AC3E}">
        <p14:creationId xmlns:p14="http://schemas.microsoft.com/office/powerpoint/2010/main" val="4124858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Fully Dressed Use Case</a:t>
            </a:r>
            <a:endParaRPr lang="en-US"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4229213227"/>
              </p:ext>
            </p:extLst>
          </p:nvPr>
        </p:nvGraphicFramePr>
        <p:xfrm>
          <a:off x="1144524" y="685800"/>
          <a:ext cx="6931152" cy="4901186"/>
        </p:xfrm>
        <a:graphic>
          <a:graphicData uri="http://schemas.openxmlformats.org/drawingml/2006/table">
            <a:tbl>
              <a:tblPr firstRow="1" firstCol="1" bandRow="1">
                <a:tableStyleId>{073A0DAA-6AF3-43AB-8588-CEC1D06C72B9}</a:tableStyleId>
              </a:tblPr>
              <a:tblGrid>
                <a:gridCol w="3462103"/>
                <a:gridCol w="3469049"/>
              </a:tblGrid>
              <a:tr h="588142">
                <a:tc>
                  <a:txBody>
                    <a:bodyPr/>
                    <a:lstStyle/>
                    <a:p>
                      <a:pPr marL="0" marR="0" algn="just">
                        <a:lnSpc>
                          <a:spcPct val="150000"/>
                        </a:lnSpc>
                      </a:pPr>
                      <a:r>
                        <a:rPr lang="en-US" sz="1600" dirty="0">
                          <a:effectLst/>
                        </a:rPr>
                        <a:t>USE </a:t>
                      </a:r>
                      <a:r>
                        <a:rPr lang="en-US" sz="1600" dirty="0" smtClean="0">
                          <a:effectLst/>
                        </a:rPr>
                        <a:t>CASE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Spa Service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dirty="0">
                          <a:effectLst/>
                        </a:rPr>
                        <a:t>ACTOR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Spa Staff</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a:effectLst/>
                        </a:rPr>
                        <a:t>DESCRIPTION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How the staff are assigned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1176286">
                <a:tc>
                  <a:txBody>
                    <a:bodyPr/>
                    <a:lstStyle/>
                    <a:p>
                      <a:pPr marL="0" marR="0" algn="just">
                        <a:lnSpc>
                          <a:spcPct val="150000"/>
                        </a:lnSpc>
                      </a:pPr>
                      <a:r>
                        <a:rPr lang="en-US" sz="1600">
                          <a:effectLst/>
                        </a:rPr>
                        <a:t>SUCCESSFUL COMPLETION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342900" marR="0" lvl="0" indent="-342900">
                        <a:buFont typeface="+mj-lt"/>
                        <a:buAutoNum type="arabicPeriod"/>
                      </a:pPr>
                      <a:r>
                        <a:rPr lang="en-US" sz="1600">
                          <a:effectLst/>
                        </a:rPr>
                        <a:t>The spa staff is assigned to a reservation</a:t>
                      </a:r>
                    </a:p>
                    <a:p>
                      <a:pPr marL="342900" marR="0" lvl="0" indent="-342900">
                        <a:buFont typeface="+mj-lt"/>
                        <a:buAutoNum type="arabicPeriod"/>
                      </a:pPr>
                      <a:r>
                        <a:rPr lang="en-US" sz="1600">
                          <a:effectLst/>
                        </a:rPr>
                        <a:t>The spa staff waits for the schedule of reservation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a:effectLst/>
                        </a:rPr>
                        <a:t>ALTERNATIVE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1a. Spa staff handles the walk-in customer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784190">
                <a:tc>
                  <a:txBody>
                    <a:bodyPr/>
                    <a:lstStyle/>
                    <a:p>
                      <a:pPr marL="0" marR="0" algn="just">
                        <a:lnSpc>
                          <a:spcPct val="150000"/>
                        </a:lnSpc>
                      </a:pPr>
                      <a:r>
                        <a:rPr lang="en-US" sz="1600">
                          <a:effectLst/>
                        </a:rPr>
                        <a:t>PRE-CONDITION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a:effectLst/>
                        </a:rPr>
                        <a:t>Each spa staff is able to perform any type of service that the spa offers.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r h="588142">
                <a:tc>
                  <a:txBody>
                    <a:bodyPr/>
                    <a:lstStyle/>
                    <a:p>
                      <a:pPr marL="0" marR="0" algn="just">
                        <a:lnSpc>
                          <a:spcPct val="150000"/>
                        </a:lnSpc>
                      </a:pPr>
                      <a:r>
                        <a:rPr lang="en-US" sz="1600">
                          <a:effectLst/>
                        </a:rPr>
                        <a:t>ASSUMPTIONS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tc>
                <a:tc>
                  <a:txBody>
                    <a:bodyPr/>
                    <a:lstStyle/>
                    <a:p>
                      <a:pPr marL="0" marR="0"/>
                      <a:r>
                        <a:rPr lang="en-US" sz="1600" dirty="0">
                          <a:effectLst/>
                        </a:rPr>
                        <a:t>Reservation details are successfully received.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55" marR="56355" marT="0" marB="0" anchor="ctr"/>
                </a:tc>
              </a:tr>
            </a:tbl>
          </a:graphicData>
        </a:graphic>
      </p:graphicFrame>
    </p:spTree>
    <p:extLst>
      <p:ext uri="{BB962C8B-B14F-4D97-AF65-F5344CB8AC3E}">
        <p14:creationId xmlns:p14="http://schemas.microsoft.com/office/powerpoint/2010/main" val="2167968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Fully Dressed Use Case</a:t>
            </a:r>
            <a:endParaRPr lang="en-US"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092524714"/>
              </p:ext>
            </p:extLst>
          </p:nvPr>
        </p:nvGraphicFramePr>
        <p:xfrm>
          <a:off x="1144524" y="762000"/>
          <a:ext cx="6931152" cy="4901184"/>
        </p:xfrm>
        <a:graphic>
          <a:graphicData uri="http://schemas.openxmlformats.org/drawingml/2006/table">
            <a:tbl>
              <a:tblPr firstRow="1" firstCol="1" bandRow="1">
                <a:tableStyleId>{073A0DAA-6AF3-43AB-8588-CEC1D06C72B9}</a:tableStyleId>
              </a:tblPr>
              <a:tblGrid>
                <a:gridCol w="3465576"/>
                <a:gridCol w="3465576"/>
              </a:tblGrid>
              <a:tr h="532556">
                <a:tc>
                  <a:txBody>
                    <a:bodyPr/>
                    <a:lstStyle/>
                    <a:p>
                      <a:pPr marL="0" marR="0" algn="just">
                        <a:lnSpc>
                          <a:spcPct val="150000"/>
                        </a:lnSpc>
                      </a:pPr>
                      <a:r>
                        <a:rPr lang="en-US" sz="1600" dirty="0">
                          <a:effectLst/>
                        </a:rPr>
                        <a:t>USE CASE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Report Collection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dirty="0">
                          <a:effectLst/>
                        </a:rPr>
                        <a:t>ACTOR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Marketing Department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dirty="0">
                          <a:effectLst/>
                        </a:rPr>
                        <a:t>DESCRIPTION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How reports are acquired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1456210">
                <a:tc>
                  <a:txBody>
                    <a:bodyPr/>
                    <a:lstStyle/>
                    <a:p>
                      <a:pPr marL="0" marR="0" algn="just">
                        <a:lnSpc>
                          <a:spcPct val="150000"/>
                        </a:lnSpc>
                      </a:pPr>
                      <a:r>
                        <a:rPr lang="en-US" sz="1600" dirty="0">
                          <a:effectLst/>
                        </a:rPr>
                        <a:t>SUCCESSFUL COMPLETION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342900" marR="0" lvl="0" indent="-342900">
                        <a:buFont typeface="+mj-lt"/>
                        <a:buAutoNum type="arabicPeriod"/>
                      </a:pPr>
                      <a:r>
                        <a:rPr lang="en-US" sz="1600">
                          <a:effectLst/>
                        </a:rPr>
                        <a:t>Marketing head will wait for the daily report</a:t>
                      </a:r>
                    </a:p>
                    <a:p>
                      <a:pPr marL="342900" marR="0" lvl="0" indent="-342900">
                        <a:buFont typeface="+mj-lt"/>
                        <a:buAutoNum type="arabicPeriod"/>
                      </a:pPr>
                      <a:r>
                        <a:rPr lang="en-US" sz="1600">
                          <a:effectLst/>
                        </a:rPr>
                        <a:t>Changes in services will be made by the Marketing head if needed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a:effectLst/>
                        </a:rPr>
                        <a:t>ALTERNATIVE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546078">
                <a:tc>
                  <a:txBody>
                    <a:bodyPr/>
                    <a:lstStyle/>
                    <a:p>
                      <a:pPr marL="0" marR="0" algn="just">
                        <a:lnSpc>
                          <a:spcPct val="150000"/>
                        </a:lnSpc>
                      </a:pPr>
                      <a:r>
                        <a:rPr lang="en-US" sz="1600">
                          <a:effectLst/>
                        </a:rPr>
                        <a:t>PRE-CONDITION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a:effectLst/>
                        </a:rPr>
                        <a:t>Marketing department has received the report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r h="728106">
                <a:tc>
                  <a:txBody>
                    <a:bodyPr/>
                    <a:lstStyle/>
                    <a:p>
                      <a:pPr marL="0" marR="0" algn="just">
                        <a:lnSpc>
                          <a:spcPct val="150000"/>
                        </a:lnSpc>
                      </a:pPr>
                      <a:r>
                        <a:rPr lang="en-US" sz="1600">
                          <a:effectLst/>
                        </a:rPr>
                        <a:t>ASSUMPTIONS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tc>
                <a:tc>
                  <a:txBody>
                    <a:bodyPr/>
                    <a:lstStyle/>
                    <a:p>
                      <a:pPr marL="0" marR="0"/>
                      <a:r>
                        <a:rPr lang="en-US" sz="1600" dirty="0">
                          <a:effectLst/>
                        </a:rPr>
                        <a:t>The Marketing head updates the services by the report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48" marR="56348" marT="0" marB="0" anchor="ctr"/>
                </a:tc>
              </a:tr>
            </a:tbl>
          </a:graphicData>
        </a:graphic>
      </p:graphicFrame>
    </p:spTree>
    <p:extLst>
      <p:ext uri="{BB962C8B-B14F-4D97-AF65-F5344CB8AC3E}">
        <p14:creationId xmlns:p14="http://schemas.microsoft.com/office/powerpoint/2010/main" val="4128461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646331"/>
          </a:xfrm>
          <a:prstGeom prst="rect">
            <a:avLst/>
          </a:prstGeom>
          <a:noFill/>
        </p:spPr>
        <p:txBody>
          <a:bodyPr wrap="square" rtlCol="0">
            <a:spAutoFit/>
          </a:bodyPr>
          <a:lstStyle/>
          <a:p>
            <a:pPr algn="ctr"/>
            <a:r>
              <a:rPr lang="en-US" dirty="0" smtClean="0">
                <a:latin typeface="+mj-lt"/>
              </a:rPr>
              <a:t>Activity Diagram </a:t>
            </a:r>
            <a:endParaRPr lang="en-US" dirty="0">
              <a:latin typeface="+mj-lt"/>
            </a:endParaRPr>
          </a:p>
        </p:txBody>
      </p:sp>
      <p:pic>
        <p:nvPicPr>
          <p:cNvPr id="5" name="Picture 4" descr="C:\Users\Caryl Johanan\Downloads\activity_diagram_(9).jpg"/>
          <p:cNvPicPr/>
          <p:nvPr/>
        </p:nvPicPr>
        <p:blipFill rotWithShape="1">
          <a:blip r:embed="rId2" cstate="print">
            <a:extLst>
              <a:ext uri="{28A0092B-C50C-407E-A947-70E740481C1C}">
                <a14:useLocalDpi xmlns:a14="http://schemas.microsoft.com/office/drawing/2010/main" val="0"/>
              </a:ext>
            </a:extLst>
          </a:blip>
          <a:srcRect b="75038"/>
          <a:stretch/>
        </p:blipFill>
        <p:spPr bwMode="auto">
          <a:xfrm>
            <a:off x="914400" y="1143000"/>
            <a:ext cx="4989195" cy="4225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9757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646331"/>
          </a:xfrm>
          <a:prstGeom prst="rect">
            <a:avLst/>
          </a:prstGeom>
          <a:noFill/>
        </p:spPr>
        <p:txBody>
          <a:bodyPr wrap="square" rtlCol="0">
            <a:spAutoFit/>
          </a:bodyPr>
          <a:lstStyle/>
          <a:p>
            <a:pPr algn="ctr"/>
            <a:r>
              <a:rPr lang="en-US" dirty="0" smtClean="0">
                <a:latin typeface="+mj-lt"/>
              </a:rPr>
              <a:t>Activity Diagram </a:t>
            </a:r>
            <a:endParaRPr lang="en-US" dirty="0">
              <a:latin typeface="+mj-lt"/>
            </a:endParaRPr>
          </a:p>
        </p:txBody>
      </p:sp>
      <p:pic>
        <p:nvPicPr>
          <p:cNvPr id="6" name="Picture 5" descr="C:\Users\Caryl Johanan\Downloads\activity_diagram_(9).jpg"/>
          <p:cNvPicPr/>
          <p:nvPr/>
        </p:nvPicPr>
        <p:blipFill rotWithShape="1">
          <a:blip r:embed="rId2" cstate="print">
            <a:extLst>
              <a:ext uri="{28A0092B-C50C-407E-A947-70E740481C1C}">
                <a14:useLocalDpi xmlns:a14="http://schemas.microsoft.com/office/drawing/2010/main" val="0"/>
              </a:ext>
            </a:extLst>
          </a:blip>
          <a:srcRect t="25112" b="28573"/>
          <a:stretch/>
        </p:blipFill>
        <p:spPr bwMode="auto">
          <a:xfrm>
            <a:off x="838200" y="23004"/>
            <a:ext cx="4724400" cy="68349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719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559678"/>
            <a:ext cx="4686299" cy="5612522"/>
          </a:xfrm>
        </p:spPr>
        <p:txBody>
          <a:bodyPr>
            <a:normAutofit lnSpcReduction="10000"/>
          </a:bodyPr>
          <a:lstStyle/>
          <a:p>
            <a:r>
              <a:rPr lang="en-US" dirty="0"/>
              <a:t>The purpose of this project is mainly to provide the </a:t>
            </a:r>
            <a:r>
              <a:rPr lang="en-US" dirty="0" smtClean="0"/>
              <a:t>a </a:t>
            </a:r>
            <a:r>
              <a:rPr lang="en-US" dirty="0"/>
              <a:t>reservation system </a:t>
            </a:r>
            <a:r>
              <a:rPr lang="en-US" dirty="0" smtClean="0"/>
              <a:t>that </a:t>
            </a:r>
            <a:r>
              <a:rPr lang="en-US" dirty="0"/>
              <a:t>will automate most of the processes in their working environment. With manual work processes, many errors can occur that will waste time, lose efficiency, and possibly drop customer satisfaction rates which will, in return, reduce the amount of customers of the spa.</a:t>
            </a:r>
          </a:p>
          <a:p>
            <a:r>
              <a:rPr lang="en-US" dirty="0"/>
              <a:t>The reservation system </a:t>
            </a:r>
            <a:r>
              <a:rPr lang="en-US" dirty="0" smtClean="0"/>
              <a:t>will show the availability </a:t>
            </a:r>
            <a:r>
              <a:rPr lang="en-US" dirty="0"/>
              <a:t>of the spa's services and the available schedules </a:t>
            </a:r>
            <a:r>
              <a:rPr lang="en-US" dirty="0" smtClean="0"/>
              <a:t>. The </a:t>
            </a:r>
            <a:r>
              <a:rPr lang="en-US" dirty="0"/>
              <a:t>system </a:t>
            </a:r>
            <a:r>
              <a:rPr lang="en-US" dirty="0" smtClean="0"/>
              <a:t>will have a </a:t>
            </a:r>
            <a:r>
              <a:rPr lang="en-US" dirty="0"/>
              <a:t>web interface for users who want to book an appointment but isn't a guest checked-in at the hotel. </a:t>
            </a:r>
          </a:p>
        </p:txBody>
      </p:sp>
      <p:sp>
        <p:nvSpPr>
          <p:cNvPr id="7" name="Title 2"/>
          <p:cNvSpPr>
            <a:spLocks noGrp="1"/>
          </p:cNvSpPr>
          <p:nvPr>
            <p:ph type="title"/>
          </p:nvPr>
        </p:nvSpPr>
        <p:spPr>
          <a:xfrm>
            <a:off x="304800" y="559678"/>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dirty="0"/>
              <a:t/>
            </a:r>
            <a:br>
              <a:rPr lang="en-US" dirty="0"/>
            </a:br>
            <a:r>
              <a:rPr lang="en-US" dirty="0" smtClean="0"/>
              <a:t>Purpose and Description</a:t>
            </a:r>
            <a:endParaRPr lang="en-US" dirty="0"/>
          </a:p>
        </p:txBody>
      </p:sp>
    </p:spTree>
    <p:extLst>
      <p:ext uri="{BB962C8B-B14F-4D97-AF65-F5344CB8AC3E}">
        <p14:creationId xmlns:p14="http://schemas.microsoft.com/office/powerpoint/2010/main" val="1087893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646331"/>
          </a:xfrm>
          <a:prstGeom prst="rect">
            <a:avLst/>
          </a:prstGeom>
          <a:noFill/>
        </p:spPr>
        <p:txBody>
          <a:bodyPr wrap="square" rtlCol="0">
            <a:spAutoFit/>
          </a:bodyPr>
          <a:lstStyle/>
          <a:p>
            <a:pPr algn="ctr"/>
            <a:r>
              <a:rPr lang="en-US" dirty="0" smtClean="0">
                <a:latin typeface="+mj-lt"/>
              </a:rPr>
              <a:t>Activity Diagram </a:t>
            </a:r>
            <a:endParaRPr lang="en-US" dirty="0">
              <a:latin typeface="+mj-lt"/>
            </a:endParaRPr>
          </a:p>
        </p:txBody>
      </p:sp>
      <p:pic>
        <p:nvPicPr>
          <p:cNvPr id="5" name="Picture 4" descr="C:\Users\Caryl Johanan\Downloads\activity_diagram_(9).jpg"/>
          <p:cNvPicPr/>
          <p:nvPr/>
        </p:nvPicPr>
        <p:blipFill rotWithShape="1">
          <a:blip r:embed="rId2" cstate="print">
            <a:extLst>
              <a:ext uri="{28A0092B-C50C-407E-A947-70E740481C1C}">
                <a14:useLocalDpi xmlns:a14="http://schemas.microsoft.com/office/drawing/2010/main" val="0"/>
              </a:ext>
            </a:extLst>
          </a:blip>
          <a:srcRect t="71276"/>
          <a:stretch/>
        </p:blipFill>
        <p:spPr bwMode="auto">
          <a:xfrm>
            <a:off x="990600" y="1045160"/>
            <a:ext cx="4460240" cy="43472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8977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Sequence Diagram</a:t>
            </a:r>
            <a:endParaRPr lang="en-US" dirty="0">
              <a:latin typeface="+mj-lt"/>
            </a:endParaRPr>
          </a:p>
        </p:txBody>
      </p:sp>
      <p:pic>
        <p:nvPicPr>
          <p:cNvPr id="5" name="Picture 4" descr="C:\Users\Caryl Johanan\Desktop\School\3RD YEAR\2nd Term\CSPROJ_MT_DIAG\SEQUENCE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6553200" cy="6170762"/>
          </a:xfrm>
          <a:prstGeom prst="rect">
            <a:avLst/>
          </a:prstGeom>
          <a:noFill/>
          <a:ln>
            <a:noFill/>
          </a:ln>
        </p:spPr>
      </p:pic>
    </p:spTree>
    <p:extLst>
      <p:ext uri="{BB962C8B-B14F-4D97-AF65-F5344CB8AC3E}">
        <p14:creationId xmlns:p14="http://schemas.microsoft.com/office/powerpoint/2010/main" val="177744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Interaction Overview Diagram</a:t>
            </a:r>
            <a:endParaRPr lang="en-US" dirty="0">
              <a:latin typeface="+mj-lt"/>
            </a:endParaRPr>
          </a:p>
        </p:txBody>
      </p:sp>
      <p:pic>
        <p:nvPicPr>
          <p:cNvPr id="6" name="Picture 5" descr="C:\Users\Caryl Johanan\Downloads\Interaction_Overview.jpg"/>
          <p:cNvPicPr/>
          <p:nvPr/>
        </p:nvPicPr>
        <p:blipFill>
          <a:blip r:embed="rId2">
            <a:extLst>
              <a:ext uri="{28A0092B-C50C-407E-A947-70E740481C1C}">
                <a14:useLocalDpi xmlns:a14="http://schemas.microsoft.com/office/drawing/2010/main" val="0"/>
              </a:ext>
            </a:extLst>
          </a:blip>
          <a:srcRect/>
          <a:stretch>
            <a:fillRect/>
          </a:stretch>
        </p:blipFill>
        <p:spPr bwMode="auto">
          <a:xfrm>
            <a:off x="393940" y="381000"/>
            <a:ext cx="8445260" cy="5467985"/>
          </a:xfrm>
          <a:prstGeom prst="rect">
            <a:avLst/>
          </a:prstGeom>
          <a:noFill/>
          <a:ln>
            <a:noFill/>
          </a:ln>
        </p:spPr>
      </p:pic>
    </p:spTree>
    <p:extLst>
      <p:ext uri="{BB962C8B-B14F-4D97-AF65-F5344CB8AC3E}">
        <p14:creationId xmlns:p14="http://schemas.microsoft.com/office/powerpoint/2010/main" val="2813575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State Machine Diagram</a:t>
            </a:r>
            <a:endParaRPr lang="en-US" dirty="0">
              <a:latin typeface="+mj-lt"/>
            </a:endParaRPr>
          </a:p>
        </p:txBody>
      </p:sp>
      <p:pic>
        <p:nvPicPr>
          <p:cNvPr id="5" name="Picture 4" descr="C:\Users\Caryl Johanan\Downloads\State_Machine.jp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01000" cy="3667760"/>
          </a:xfrm>
          <a:prstGeom prst="rect">
            <a:avLst/>
          </a:prstGeom>
          <a:noFill/>
          <a:ln>
            <a:noFill/>
          </a:ln>
        </p:spPr>
      </p:pic>
    </p:spTree>
    <p:extLst>
      <p:ext uri="{BB962C8B-B14F-4D97-AF65-F5344CB8AC3E}">
        <p14:creationId xmlns:p14="http://schemas.microsoft.com/office/powerpoint/2010/main" val="2676172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Composite Structure Diagram</a:t>
            </a:r>
            <a:endParaRPr lang="en-US" dirty="0">
              <a:latin typeface="+mj-lt"/>
            </a:endParaRPr>
          </a:p>
        </p:txBody>
      </p:sp>
      <p:pic>
        <p:nvPicPr>
          <p:cNvPr id="6" name="Picture 5" descr="C:\Users\Caryl Johanan\Downloads\Composite_Structure_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6324600" cy="6075872"/>
          </a:xfrm>
          <a:prstGeom prst="rect">
            <a:avLst/>
          </a:prstGeom>
          <a:noFill/>
          <a:ln>
            <a:noFill/>
          </a:ln>
        </p:spPr>
      </p:pic>
    </p:spTree>
    <p:extLst>
      <p:ext uri="{BB962C8B-B14F-4D97-AF65-F5344CB8AC3E}">
        <p14:creationId xmlns:p14="http://schemas.microsoft.com/office/powerpoint/2010/main" val="3886225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Component Diagram</a:t>
            </a:r>
            <a:endParaRPr lang="en-US" dirty="0">
              <a:latin typeface="+mj-lt"/>
            </a:endParaRPr>
          </a:p>
        </p:txBody>
      </p:sp>
      <p:pic>
        <p:nvPicPr>
          <p:cNvPr id="5" name="Picture 4" descr="C:\Users\Caryl Johanan\Downloads\Component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639355" cy="3657600"/>
          </a:xfrm>
          <a:prstGeom prst="rect">
            <a:avLst/>
          </a:prstGeom>
          <a:noFill/>
          <a:ln>
            <a:noFill/>
          </a:ln>
        </p:spPr>
      </p:pic>
    </p:spTree>
    <p:extLst>
      <p:ext uri="{BB962C8B-B14F-4D97-AF65-F5344CB8AC3E}">
        <p14:creationId xmlns:p14="http://schemas.microsoft.com/office/powerpoint/2010/main" val="1239327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Package Diagram</a:t>
            </a:r>
            <a:endParaRPr lang="en-US" dirty="0">
              <a:latin typeface="+mj-lt"/>
            </a:endParaRPr>
          </a:p>
        </p:txBody>
      </p:sp>
      <p:pic>
        <p:nvPicPr>
          <p:cNvPr id="6" name="Picture 5" descr="C:\Users\Caryl Johanan\Downloads\Package_Diagram_Whole_(1) (1).jpg"/>
          <p:cNvPicPr/>
          <p:nvPr/>
        </p:nvPicPr>
        <p:blipFill>
          <a:blip r:embed="rId2">
            <a:extLst>
              <a:ext uri="{28A0092B-C50C-407E-A947-70E740481C1C}">
                <a14:useLocalDpi xmlns:a14="http://schemas.microsoft.com/office/drawing/2010/main" val="0"/>
              </a:ext>
            </a:extLst>
          </a:blip>
          <a:srcRect/>
          <a:stretch>
            <a:fillRect/>
          </a:stretch>
        </p:blipFill>
        <p:spPr bwMode="auto">
          <a:xfrm>
            <a:off x="24442" y="1447800"/>
            <a:ext cx="9119558" cy="3088005"/>
          </a:xfrm>
          <a:prstGeom prst="rect">
            <a:avLst/>
          </a:prstGeom>
          <a:noFill/>
          <a:ln>
            <a:noFill/>
          </a:ln>
        </p:spPr>
      </p:pic>
    </p:spTree>
    <p:extLst>
      <p:ext uri="{BB962C8B-B14F-4D97-AF65-F5344CB8AC3E}">
        <p14:creationId xmlns:p14="http://schemas.microsoft.com/office/powerpoint/2010/main" val="3539450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Timing Diagram</a:t>
            </a:r>
            <a:endParaRPr lang="en-US" dirty="0">
              <a:latin typeface="+mj-lt"/>
            </a:endParaRPr>
          </a:p>
        </p:txBody>
      </p:sp>
      <p:pic>
        <p:nvPicPr>
          <p:cNvPr id="8" name="Picture 7" descr="C:\Users\Caryl Johanan\Downloads\Untitled_Diagram_(2).jpg"/>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5498465" cy="6162040"/>
          </a:xfrm>
          <a:prstGeom prst="rect">
            <a:avLst/>
          </a:prstGeom>
          <a:noFill/>
          <a:ln>
            <a:noFill/>
          </a:ln>
        </p:spPr>
      </p:pic>
    </p:spTree>
    <p:extLst>
      <p:ext uri="{BB962C8B-B14F-4D97-AF65-F5344CB8AC3E}">
        <p14:creationId xmlns:p14="http://schemas.microsoft.com/office/powerpoint/2010/main" val="1735267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Deployment Diagram</a:t>
            </a:r>
            <a:endParaRPr lang="en-US" dirty="0">
              <a:latin typeface="+mj-lt"/>
            </a:endParaRPr>
          </a:p>
        </p:txBody>
      </p:sp>
      <p:pic>
        <p:nvPicPr>
          <p:cNvPr id="5" name="Picture 4" descr="C:\Users\Caryl Johanan\Downloads\Deployment_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76200" y="1647507"/>
            <a:ext cx="8991600" cy="2772093"/>
          </a:xfrm>
          <a:prstGeom prst="rect">
            <a:avLst/>
          </a:prstGeom>
          <a:noFill/>
          <a:ln>
            <a:noFill/>
          </a:ln>
        </p:spPr>
      </p:pic>
    </p:spTree>
    <p:extLst>
      <p:ext uri="{BB962C8B-B14F-4D97-AF65-F5344CB8AC3E}">
        <p14:creationId xmlns:p14="http://schemas.microsoft.com/office/powerpoint/2010/main" val="1029095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Communication Diagram</a:t>
            </a:r>
            <a:endParaRPr lang="en-US" dirty="0">
              <a:latin typeface="+mj-lt"/>
            </a:endParaRPr>
          </a:p>
        </p:txBody>
      </p:sp>
      <p:pic>
        <p:nvPicPr>
          <p:cNvPr id="5" name="Picture 4" descr="C:\Users\Caryl Johanan\Downloads\SPA_COMMUNICATION_DIAGRAM_FINAL.jpg"/>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63000" cy="4874895"/>
          </a:xfrm>
          <a:prstGeom prst="rect">
            <a:avLst/>
          </a:prstGeom>
          <a:noFill/>
          <a:ln>
            <a:noFill/>
          </a:ln>
        </p:spPr>
      </p:pic>
    </p:spTree>
    <p:extLst>
      <p:ext uri="{BB962C8B-B14F-4D97-AF65-F5344CB8AC3E}">
        <p14:creationId xmlns:p14="http://schemas.microsoft.com/office/powerpoint/2010/main" val="3262449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152400"/>
            <a:ext cx="4686299" cy="6477000"/>
          </a:xfrm>
        </p:spPr>
        <p:txBody>
          <a:bodyPr>
            <a:normAutofit fontScale="92500"/>
          </a:bodyPr>
          <a:lstStyle/>
          <a:p>
            <a:r>
              <a:rPr lang="en-US" b="1" dirty="0" smtClean="0"/>
              <a:t>General Objective: </a:t>
            </a:r>
            <a:r>
              <a:rPr lang="en-US" dirty="0"/>
              <a:t>To create and implement an efficient reservation system for the client that automates their work processes. The system's efficiency is measured through the reports generated as it shows how many bookings are made daily</a:t>
            </a:r>
            <a:r>
              <a:rPr lang="en-US" dirty="0" smtClean="0"/>
              <a:t>.</a:t>
            </a:r>
          </a:p>
          <a:p>
            <a:r>
              <a:rPr lang="en-US" b="1" dirty="0" smtClean="0"/>
              <a:t>Specific Objectives:</a:t>
            </a:r>
          </a:p>
          <a:p>
            <a:pPr lvl="1"/>
            <a:r>
              <a:rPr lang="en-US" dirty="0"/>
              <a:t>To address the mistakes that occur from doing manual work processes</a:t>
            </a:r>
            <a:r>
              <a:rPr lang="en-US" dirty="0" smtClean="0"/>
              <a:t>.</a:t>
            </a:r>
          </a:p>
          <a:p>
            <a:pPr lvl="1"/>
            <a:r>
              <a:rPr lang="en-US" dirty="0"/>
              <a:t>To eliminate instances of conflict in booking appointments.</a:t>
            </a:r>
          </a:p>
          <a:p>
            <a:pPr lvl="1"/>
            <a:r>
              <a:rPr lang="en-US" dirty="0"/>
              <a:t>To reduce the amount of time and resources needed in the booking process.</a:t>
            </a:r>
          </a:p>
          <a:p>
            <a:pPr lvl="1"/>
            <a:r>
              <a:rPr lang="en-US" dirty="0"/>
              <a:t>To generate a report that would show spa trends that shows how many bookings are made per day, what is the most demanded service, </a:t>
            </a:r>
            <a:br>
              <a:rPr lang="en-US" dirty="0"/>
            </a:br>
            <a:r>
              <a:rPr lang="en-US" dirty="0"/>
              <a:t>and what are the peak hours and days.</a:t>
            </a:r>
          </a:p>
          <a:p>
            <a:pPr lvl="1"/>
            <a:endParaRPr lang="en-US" b="1" dirty="0"/>
          </a:p>
        </p:txBody>
      </p:sp>
      <p:sp>
        <p:nvSpPr>
          <p:cNvPr id="7"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Objectives</a:t>
            </a:r>
            <a:endParaRPr lang="en-US" dirty="0"/>
          </a:p>
        </p:txBody>
      </p:sp>
    </p:spTree>
    <p:extLst>
      <p:ext uri="{BB962C8B-B14F-4D97-AF65-F5344CB8AC3E}">
        <p14:creationId xmlns:p14="http://schemas.microsoft.com/office/powerpoint/2010/main" val="490222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8" name="Text Placeholder 4"/>
          <p:cNvSpPr>
            <a:spLocks noGrp="1"/>
          </p:cNvSpPr>
          <p:nvPr>
            <p:ph type="body" idx="1"/>
          </p:nvPr>
        </p:nvSpPr>
        <p:spPr>
          <a:xfrm>
            <a:off x="381000" y="210355"/>
            <a:ext cx="8458200" cy="762000"/>
          </a:xfrm>
        </p:spPr>
        <p:txBody>
          <a:bodyPr>
            <a:noAutofit/>
          </a:bodyPr>
          <a:lstStyle/>
          <a:p>
            <a:pPr algn="ctr"/>
            <a:r>
              <a:rPr lang="en-US" sz="2400" i="0" dirty="0" smtClean="0">
                <a:latin typeface="+mj-lt"/>
              </a:rPr>
              <a:t>GAP ANALYSIS</a:t>
            </a:r>
            <a:endParaRPr lang="en-US" sz="240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929868965"/>
              </p:ext>
            </p:extLst>
          </p:nvPr>
        </p:nvGraphicFramePr>
        <p:xfrm>
          <a:off x="381000" y="838200"/>
          <a:ext cx="8191500" cy="5189865"/>
        </p:xfrm>
        <a:graphic>
          <a:graphicData uri="http://schemas.openxmlformats.org/drawingml/2006/table">
            <a:tbl>
              <a:tblPr firstRow="1" firstCol="1" bandRow="1">
                <a:tableStyleId>{073A0DAA-6AF3-43AB-8588-CEC1D06C72B9}</a:tableStyleId>
              </a:tblPr>
              <a:tblGrid>
                <a:gridCol w="2729916"/>
                <a:gridCol w="2730792"/>
                <a:gridCol w="2730792"/>
              </a:tblGrid>
              <a:tr h="314021">
                <a:tc>
                  <a:txBody>
                    <a:bodyPr/>
                    <a:lstStyle/>
                    <a:p>
                      <a:pPr marL="0" marR="0" algn="ctr">
                        <a:lnSpc>
                          <a:spcPct val="115000"/>
                        </a:lnSpc>
                        <a:spcBef>
                          <a:spcPts val="0"/>
                        </a:spcBef>
                        <a:spcAft>
                          <a:spcPts val="1000"/>
                        </a:spcAft>
                      </a:pPr>
                      <a:r>
                        <a:rPr lang="en-US" sz="1200" dirty="0">
                          <a:effectLst/>
                        </a:rPr>
                        <a:t>User Requirements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200" dirty="0">
                          <a:effectLst/>
                        </a:rPr>
                        <a:t>Current Process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200" dirty="0">
                          <a:effectLst/>
                        </a:rPr>
                        <a:t>Proposed Changes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345061">
                <a:tc>
                  <a:txBody>
                    <a:bodyPr/>
                    <a:lstStyle/>
                    <a:p>
                      <a:pPr marL="0" marR="0">
                        <a:lnSpc>
                          <a:spcPct val="115000"/>
                        </a:lnSpc>
                        <a:spcBef>
                          <a:spcPts val="0"/>
                        </a:spcBef>
                        <a:spcAft>
                          <a:spcPts val="1000"/>
                        </a:spcAft>
                      </a:pPr>
                      <a:r>
                        <a:rPr lang="en-US" sz="1200" dirty="0">
                          <a:effectLst/>
                        </a:rPr>
                        <a:t>The system addresses/prevents the mistakes that occur from doing manual work processes.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All processes in the Asmara Spa is manual. In line with this, a lot of errors could occur. (e.g. lost appointments, wrong dates written on appointments)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system will automate the process of booking a reservation and include an online reservation system for potential customers who are looking to book a reservation to the Asmara Spa via the internet.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008795">
                <a:tc>
                  <a:txBody>
                    <a:bodyPr/>
                    <a:lstStyle/>
                    <a:p>
                      <a:pPr marL="0" marR="0">
                        <a:lnSpc>
                          <a:spcPct val="115000"/>
                        </a:lnSpc>
                        <a:spcBef>
                          <a:spcPts val="0"/>
                        </a:spcBef>
                        <a:spcAft>
                          <a:spcPts val="1000"/>
                        </a:spcAft>
                      </a:pPr>
                      <a:r>
                        <a:rPr lang="en-US" sz="1200" dirty="0">
                          <a:effectLst/>
                        </a:rPr>
                        <a:t>To make the booking process more accessible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booking process is a bit inconvenient because one way to make an appointment is through a third party website and none on their hotel website.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A web based system for customers who’d want to book a reservation but isn’t a guest checked-in at the hotel that will serve as an alternative.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008795">
                <a:tc>
                  <a:txBody>
                    <a:bodyPr/>
                    <a:lstStyle/>
                    <a:p>
                      <a:pPr marL="0" marR="0">
                        <a:lnSpc>
                          <a:spcPct val="115000"/>
                        </a:lnSpc>
                        <a:spcBef>
                          <a:spcPts val="0"/>
                        </a:spcBef>
                        <a:spcAft>
                          <a:spcPts val="1000"/>
                        </a:spcAft>
                      </a:pPr>
                      <a:r>
                        <a:rPr lang="en-US" sz="1200">
                          <a:effectLst/>
                        </a:rPr>
                        <a:t>To reduce the amount of time and resources needed in the booking process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In a manual work process, with errors occurring , a lot of time could be wasted fixing mistakes and it would require several people to do a certain task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system aims to automate work processes so that less time and people are needed to complete a task.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513193">
                <a:tc>
                  <a:txBody>
                    <a:bodyPr/>
                    <a:lstStyle/>
                    <a:p>
                      <a:pPr marL="0" marR="0">
                        <a:lnSpc>
                          <a:spcPct val="115000"/>
                        </a:lnSpc>
                        <a:spcBef>
                          <a:spcPts val="0"/>
                        </a:spcBef>
                        <a:spcAft>
                          <a:spcPts val="1000"/>
                        </a:spcAft>
                      </a:pPr>
                      <a:r>
                        <a:rPr lang="en-US" sz="1200" dirty="0">
                          <a:effectLst/>
                        </a:rPr>
                        <a:t>To generate a report that would show spa trends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To see what trends, the spa has to review their list of reservations/bookings and manually tally the data enlisted in it.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dirty="0">
                          <a:effectLst/>
                        </a:rPr>
                        <a:t>The system will generate a report based from the data collected in the system’s database server, which will show how many reservations they had for the day, what is the most popular service, and what are the peak hours and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bl>
          </a:graphicData>
        </a:graphic>
      </p:graphicFrame>
    </p:spTree>
    <p:extLst>
      <p:ext uri="{BB962C8B-B14F-4D97-AF65-F5344CB8AC3E}">
        <p14:creationId xmlns:p14="http://schemas.microsoft.com/office/powerpoint/2010/main" val="187958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228600"/>
            <a:ext cx="4686299" cy="6248400"/>
          </a:xfrm>
        </p:spPr>
        <p:txBody>
          <a:bodyPr>
            <a:normAutofit fontScale="92500" lnSpcReduction="10000"/>
          </a:bodyPr>
          <a:lstStyle/>
          <a:p>
            <a:r>
              <a:rPr lang="en-US" sz="1800" dirty="0"/>
              <a:t>The proposed system will be handling reservation requests from hotel guests, walk-in customers, and online submissions. </a:t>
            </a:r>
            <a:endParaRPr lang="en-US" sz="1800" dirty="0" smtClean="0"/>
          </a:p>
          <a:p>
            <a:r>
              <a:rPr lang="en-US" sz="1800" dirty="0" smtClean="0"/>
              <a:t>The </a:t>
            </a:r>
            <a:r>
              <a:rPr lang="en-US" sz="1800" dirty="0"/>
              <a:t>system automatically assigns each customers' reservation to the spa's treatment rooms and should completely eliminate reservations with overlapping time slots. </a:t>
            </a:r>
          </a:p>
          <a:p>
            <a:r>
              <a:rPr lang="en-US" sz="1800" dirty="0"/>
              <a:t>H</a:t>
            </a:r>
            <a:r>
              <a:rPr lang="en-US" sz="1800" dirty="0" smtClean="0"/>
              <a:t>andles </a:t>
            </a:r>
            <a:r>
              <a:rPr lang="en-US" sz="1800" dirty="0"/>
              <a:t>the automation of assigning staff members to their reservations, but still manually inform them of the reservation they were assigned </a:t>
            </a:r>
            <a:r>
              <a:rPr lang="en-US" sz="1800" dirty="0" smtClean="0"/>
              <a:t>to.</a:t>
            </a:r>
          </a:p>
          <a:p>
            <a:r>
              <a:rPr lang="en-US" sz="1800" dirty="0" smtClean="0"/>
              <a:t>This </a:t>
            </a:r>
            <a:r>
              <a:rPr lang="en-US" sz="1800" dirty="0"/>
              <a:t>system </a:t>
            </a:r>
            <a:r>
              <a:rPr lang="en-US" sz="1800" dirty="0" smtClean="0"/>
              <a:t>doesn’t </a:t>
            </a:r>
            <a:r>
              <a:rPr lang="en-US" sz="1800" dirty="0"/>
              <a:t>cover payment </a:t>
            </a:r>
            <a:r>
              <a:rPr lang="en-US" sz="1800" dirty="0" smtClean="0"/>
              <a:t>transactions.</a:t>
            </a:r>
          </a:p>
          <a:p>
            <a:r>
              <a:rPr lang="en-US" sz="1800" dirty="0"/>
              <a:t>D</a:t>
            </a:r>
            <a:r>
              <a:rPr lang="en-US" sz="1800" dirty="0" smtClean="0"/>
              <a:t>oesn't </a:t>
            </a:r>
            <a:r>
              <a:rPr lang="en-US" sz="1800" dirty="0"/>
              <a:t>cover the staff's attendance as it is handled by the HR department. </a:t>
            </a:r>
            <a:endParaRPr lang="en-US" sz="1800" dirty="0" smtClean="0"/>
          </a:p>
          <a:p>
            <a:r>
              <a:rPr lang="en-US" sz="1800" dirty="0" smtClean="0"/>
              <a:t>Assumptions: </a:t>
            </a:r>
          </a:p>
          <a:p>
            <a:pPr lvl="1"/>
            <a:r>
              <a:rPr lang="en-US" sz="1600" dirty="0" smtClean="0"/>
              <a:t>Price of </a:t>
            </a:r>
            <a:r>
              <a:rPr lang="en-US" sz="1600" dirty="0"/>
              <a:t>the service will depend on the service's </a:t>
            </a:r>
            <a:r>
              <a:rPr lang="en-US" sz="1600" dirty="0" smtClean="0"/>
              <a:t>duration.</a:t>
            </a:r>
          </a:p>
          <a:p>
            <a:pPr lvl="1"/>
            <a:r>
              <a:rPr lang="en-US" sz="1600" dirty="0" smtClean="0"/>
              <a:t>Staff </a:t>
            </a:r>
            <a:r>
              <a:rPr lang="en-US" sz="1600" dirty="0"/>
              <a:t>members are well-rounded and has their own fixed schedule to provide the services</a:t>
            </a:r>
            <a:r>
              <a:rPr lang="en-US" sz="1600" dirty="0" smtClean="0"/>
              <a:t>.</a:t>
            </a:r>
            <a:endParaRPr lang="en-US" sz="1600" dirty="0"/>
          </a:p>
        </p:txBody>
      </p:sp>
      <p:sp>
        <p:nvSpPr>
          <p:cNvPr id="6"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Scope and Limitations</a:t>
            </a:r>
            <a:endParaRPr lang="en-US" dirty="0"/>
          </a:p>
        </p:txBody>
      </p:sp>
    </p:spTree>
    <p:extLst>
      <p:ext uri="{BB962C8B-B14F-4D97-AF65-F5344CB8AC3E}">
        <p14:creationId xmlns:p14="http://schemas.microsoft.com/office/powerpoint/2010/main" val="263074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8536" y="152400"/>
            <a:ext cx="8915400" cy="533400"/>
          </a:xfrm>
        </p:spPr>
        <p:txBody>
          <a:bodyPr>
            <a:normAutofit fontScale="90000"/>
          </a:bodyPr>
          <a:lstStyle/>
          <a:p>
            <a:pPr algn="ctr"/>
            <a:r>
              <a:rPr lang="en-US" sz="2400" i="0" dirty="0" smtClean="0"/>
              <a:t>REVIEW OF RELATED LITERATURE</a:t>
            </a:r>
            <a:br>
              <a:rPr lang="en-US" sz="2400" i="0" dirty="0" smtClean="0"/>
            </a:br>
            <a:r>
              <a:rPr lang="en-US" sz="2400" i="0" dirty="0" smtClean="0"/>
              <a:t>/SYSTEMS</a:t>
            </a:r>
            <a:endParaRPr lang="en-US" sz="2400" i="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1408004"/>
              </p:ext>
            </p:extLst>
          </p:nvPr>
        </p:nvGraphicFramePr>
        <p:xfrm>
          <a:off x="218535" y="888121"/>
          <a:ext cx="8620665" cy="5207878"/>
        </p:xfrm>
        <a:graphic>
          <a:graphicData uri="http://schemas.openxmlformats.org/drawingml/2006/table">
            <a:tbl>
              <a:tblPr firstRow="1" firstCol="1" bandRow="1">
                <a:tableStyleId>{073A0DAA-6AF3-43AB-8588-CEC1D06C72B9}</a:tableStyleId>
              </a:tblPr>
              <a:tblGrid>
                <a:gridCol w="1441080"/>
                <a:gridCol w="1432781"/>
                <a:gridCol w="1441080"/>
                <a:gridCol w="1433704"/>
                <a:gridCol w="1435549"/>
                <a:gridCol w="1436471"/>
              </a:tblGrid>
              <a:tr h="887268">
                <a:tc>
                  <a:txBody>
                    <a:bodyPr/>
                    <a:lstStyle/>
                    <a:p>
                      <a:pPr marL="0" marR="0" algn="ctr">
                        <a:lnSpc>
                          <a:spcPct val="115000"/>
                        </a:lnSpc>
                        <a:spcBef>
                          <a:spcPts val="0"/>
                        </a:spcBef>
                        <a:spcAft>
                          <a:spcPts val="12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20"/>
                        </a:spcAft>
                      </a:pPr>
                      <a:r>
                        <a:rPr lang="en-US" sz="1500" dirty="0">
                          <a:effectLst/>
                        </a:rPr>
                        <a:t>Online Booking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500"/>
                        </a:spcAft>
                      </a:pPr>
                      <a:r>
                        <a:rPr lang="en-US" sz="1500">
                          <a:effectLst/>
                        </a:rPr>
                        <a:t>Employee Management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500"/>
                        </a:spcAft>
                      </a:pPr>
                      <a:r>
                        <a:rPr lang="en-US" sz="1500">
                          <a:effectLst/>
                        </a:rPr>
                        <a:t>Customer Database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20"/>
                        </a:spcAft>
                      </a:pPr>
                      <a:r>
                        <a:rPr lang="en-US" sz="1500">
                          <a:effectLst/>
                        </a:rPr>
                        <a:t>Generates Reports and Analytics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20"/>
                        </a:spcAft>
                      </a:pPr>
                      <a:r>
                        <a:rPr lang="en-US" sz="1500">
                          <a:effectLst/>
                        </a:rPr>
                        <a:t>Integration into Hotel Systems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183024">
                <a:tc>
                  <a:txBody>
                    <a:bodyPr/>
                    <a:lstStyle/>
                    <a:p>
                      <a:pPr marL="0" marR="0" algn="ctr">
                        <a:lnSpc>
                          <a:spcPct val="115000"/>
                        </a:lnSpc>
                        <a:spcBef>
                          <a:spcPts val="0"/>
                        </a:spcBef>
                        <a:spcAft>
                          <a:spcPts val="120"/>
                        </a:spcAft>
                      </a:pPr>
                      <a:r>
                        <a:rPr lang="en-US" sz="1500">
                          <a:effectLst/>
                        </a:rPr>
                        <a:t>Zensoft Spa &amp; Salon Management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385768">
                <a:tc>
                  <a:txBody>
                    <a:bodyPr/>
                    <a:lstStyle/>
                    <a:p>
                      <a:pPr marL="0" marR="0" algn="ctr">
                        <a:lnSpc>
                          <a:spcPct val="115000"/>
                        </a:lnSpc>
                        <a:spcBef>
                          <a:spcPts val="0"/>
                        </a:spcBef>
                        <a:spcAft>
                          <a:spcPts val="120"/>
                        </a:spcAft>
                      </a:pPr>
                      <a:r>
                        <a:rPr lang="en-US" sz="1500">
                          <a:effectLst/>
                        </a:rPr>
                        <a:t>Agilysis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591513">
                <a:tc>
                  <a:txBody>
                    <a:bodyPr/>
                    <a:lstStyle/>
                    <a:p>
                      <a:pPr marL="0" marR="0" algn="ctr">
                        <a:lnSpc>
                          <a:spcPct val="115000"/>
                        </a:lnSpc>
                        <a:spcBef>
                          <a:spcPts val="0"/>
                        </a:spcBef>
                        <a:spcAft>
                          <a:spcPts val="120"/>
                        </a:spcAft>
                      </a:pPr>
                      <a:r>
                        <a:rPr lang="en-US" sz="1500">
                          <a:effectLst/>
                        </a:rPr>
                        <a:t>Envision Spa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591513">
                <a:tc>
                  <a:txBody>
                    <a:bodyPr/>
                    <a:lstStyle/>
                    <a:p>
                      <a:pPr marL="0" marR="0" algn="ctr">
                        <a:lnSpc>
                          <a:spcPct val="115000"/>
                        </a:lnSpc>
                        <a:spcBef>
                          <a:spcPts val="0"/>
                        </a:spcBef>
                        <a:spcAft>
                          <a:spcPts val="120"/>
                        </a:spcAft>
                      </a:pPr>
                      <a:r>
                        <a:rPr lang="en-US" sz="1500">
                          <a:effectLst/>
                        </a:rPr>
                        <a:t>Mindbody Spa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385768">
                <a:tc>
                  <a:txBody>
                    <a:bodyPr/>
                    <a:lstStyle/>
                    <a:p>
                      <a:pPr marL="0" marR="0" algn="ctr">
                        <a:lnSpc>
                          <a:spcPct val="115000"/>
                        </a:lnSpc>
                        <a:spcBef>
                          <a:spcPts val="0"/>
                        </a:spcBef>
                        <a:spcAft>
                          <a:spcPts val="120"/>
                        </a:spcAft>
                      </a:pPr>
                      <a:r>
                        <a:rPr lang="en-US" sz="1500">
                          <a:effectLst/>
                        </a:rPr>
                        <a:t>Salonlite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r h="1183024">
                <a:tc>
                  <a:txBody>
                    <a:bodyPr/>
                    <a:lstStyle/>
                    <a:p>
                      <a:pPr marL="0" marR="0" algn="ctr">
                        <a:lnSpc>
                          <a:spcPct val="115000"/>
                        </a:lnSpc>
                        <a:spcBef>
                          <a:spcPts val="0"/>
                        </a:spcBef>
                        <a:spcAft>
                          <a:spcPts val="120"/>
                        </a:spcAft>
                      </a:pPr>
                      <a:r>
                        <a:rPr lang="en-US" sz="1500">
                          <a:effectLst/>
                        </a:rPr>
                        <a:t>Springer-Miller Systems: SpaSoft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dirty="0">
                          <a:effectLst/>
                          <a:sym typeface="Wingdings" panose="05000000000000000000" pitchFamily="2" charset="2"/>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r>
            </a:tbl>
          </a:graphicData>
        </a:graphic>
      </p:graphicFrame>
      <p:sp>
        <p:nvSpPr>
          <p:cNvPr id="6" name="Title 4"/>
          <p:cNvSpPr txBox="1">
            <a:spLocks/>
          </p:cNvSpPr>
          <p:nvPr/>
        </p:nvSpPr>
        <p:spPr>
          <a:xfrm>
            <a:off x="218535" y="6298320"/>
            <a:ext cx="8915400" cy="533400"/>
          </a:xfrm>
          <a:prstGeom prst="rect">
            <a:avLst/>
          </a:prstGeom>
        </p:spPr>
        <p:txBody>
          <a:bodyPr vert="horz" lIns="91440" tIns="45720" rIns="91440" bIns="45720" rtlCol="0" anchor="t">
            <a:normAutofit fontScale="97500"/>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ctr"/>
            <a:r>
              <a:rPr lang="en-US" sz="2400" i="0" dirty="0" smtClean="0"/>
              <a:t>Common Features</a:t>
            </a:r>
            <a:endParaRPr lang="en-US" sz="2400" i="0" dirty="0"/>
          </a:p>
        </p:txBody>
      </p:sp>
    </p:spTree>
    <p:extLst>
      <p:ext uri="{BB962C8B-B14F-4D97-AF65-F5344CB8AC3E}">
        <p14:creationId xmlns:p14="http://schemas.microsoft.com/office/powerpoint/2010/main" val="3789468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71550"/>
            <a:ext cx="5151012" cy="4533900"/>
          </a:xfrm>
        </p:spPr>
        <p:txBody>
          <a:bodyPr>
            <a:noAutofit/>
          </a:bodyPr>
          <a:lstStyle/>
          <a:p>
            <a:pPr marL="0" indent="0">
              <a:buNone/>
            </a:pPr>
            <a:endParaRPr lang="en-US" sz="1600" dirty="0"/>
          </a:p>
          <a:p>
            <a:pPr lvl="0"/>
            <a:r>
              <a:rPr lang="en-US" sz="1600" b="1" dirty="0" smtClean="0"/>
              <a:t>Customer Database (</a:t>
            </a:r>
            <a:r>
              <a:rPr lang="en-US" sz="1600" b="1" dirty="0" err="1" smtClean="0"/>
              <a:t>Zensoft</a:t>
            </a:r>
            <a:r>
              <a:rPr lang="en-US" sz="1600" b="1" dirty="0" smtClean="0"/>
              <a:t>)</a:t>
            </a:r>
            <a:r>
              <a:rPr lang="en-US" sz="1600" b="1" dirty="0"/>
              <a:t>	</a:t>
            </a:r>
            <a:endParaRPr lang="en-US" sz="1600" dirty="0"/>
          </a:p>
          <a:p>
            <a:pPr lvl="1"/>
            <a:r>
              <a:rPr lang="en-US" sz="1600" dirty="0" smtClean="0"/>
              <a:t>Storing of guest profiles, identifying new and returning customers.</a:t>
            </a:r>
            <a:endParaRPr lang="en-US" sz="1600" dirty="0"/>
          </a:p>
          <a:p>
            <a:pPr lvl="0"/>
            <a:r>
              <a:rPr lang="en-US" sz="1600" b="1" dirty="0" smtClean="0"/>
              <a:t>Integration into Hotel Systems (Springer-Miller)</a:t>
            </a:r>
          </a:p>
          <a:p>
            <a:pPr lvl="1"/>
            <a:r>
              <a:rPr lang="en-US" sz="1600" dirty="0">
                <a:solidFill>
                  <a:schemeClr val="tx1"/>
                </a:solidFill>
              </a:rPr>
              <a:t>Obtain the guests checked-in at the hotel and their information for an easier system flow</a:t>
            </a:r>
            <a:r>
              <a:rPr lang="en-US" sz="1600" dirty="0" smtClean="0">
                <a:solidFill>
                  <a:schemeClr val="tx1"/>
                </a:solidFill>
              </a:rPr>
              <a:t>.</a:t>
            </a:r>
            <a:endParaRPr lang="en-US" sz="1600" dirty="0"/>
          </a:p>
          <a:p>
            <a:pPr lvl="0"/>
            <a:r>
              <a:rPr lang="en-US" sz="1600" b="1" dirty="0"/>
              <a:t>Online Booking (Salonlite)</a:t>
            </a:r>
            <a:endParaRPr lang="en-US" sz="1600" dirty="0"/>
          </a:p>
          <a:p>
            <a:pPr lvl="1"/>
            <a:r>
              <a:rPr lang="en-US" sz="1600" dirty="0"/>
              <a:t>The system is constantly running 24/7 for it to be able to still accept reservations during off-hours.</a:t>
            </a:r>
          </a:p>
          <a:p>
            <a:pPr lvl="0"/>
            <a:r>
              <a:rPr lang="en-US" sz="1600" b="1" dirty="0"/>
              <a:t>Reports (All systems)</a:t>
            </a:r>
            <a:endParaRPr lang="en-US" sz="1600" dirty="0"/>
          </a:p>
          <a:p>
            <a:pPr lvl="1"/>
            <a:r>
              <a:rPr lang="en-US" sz="1600" dirty="0"/>
              <a:t>Daily reports which shows the trends on that certain day</a:t>
            </a:r>
            <a:r>
              <a:rPr lang="en-US" sz="1600" dirty="0" smtClean="0"/>
              <a:t>.</a:t>
            </a:r>
            <a:endParaRPr lang="en-US" sz="1600" dirty="0"/>
          </a:p>
        </p:txBody>
      </p:sp>
      <p:sp>
        <p:nvSpPr>
          <p:cNvPr id="4" name="Title 4"/>
          <p:cNvSpPr txBox="1">
            <a:spLocks/>
          </p:cNvSpPr>
          <p:nvPr/>
        </p:nvSpPr>
        <p:spPr>
          <a:xfrm>
            <a:off x="152400" y="381000"/>
            <a:ext cx="3131713" cy="5715000"/>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ctr"/>
            <a:r>
              <a:rPr lang="en-US" sz="2200" i="0" dirty="0" smtClean="0"/>
              <a:t>REVIEW OF RELATED LITERATURE</a:t>
            </a:r>
            <a:br>
              <a:rPr lang="en-US" sz="2200" i="0" dirty="0" smtClean="0"/>
            </a:br>
            <a:r>
              <a:rPr lang="en-US" sz="2200" i="0" dirty="0" smtClean="0"/>
              <a:t>/SYSTEMS</a:t>
            </a: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Features to be Adapted</a:t>
            </a:r>
            <a:endParaRPr lang="en-US" sz="3400" i="0" dirty="0"/>
          </a:p>
        </p:txBody>
      </p:sp>
    </p:spTree>
    <p:extLst>
      <p:ext uri="{BB962C8B-B14F-4D97-AF65-F5344CB8AC3E}">
        <p14:creationId xmlns:p14="http://schemas.microsoft.com/office/powerpoint/2010/main" val="2809997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0" y="1219200"/>
            <a:ext cx="4914899" cy="4038600"/>
          </a:xfrm>
        </p:spPr>
        <p:txBody>
          <a:bodyPr>
            <a:noAutofit/>
          </a:bodyPr>
          <a:lstStyle/>
          <a:p>
            <a:r>
              <a:rPr lang="en-US" dirty="0"/>
              <a:t>The program is built purely in the platform </a:t>
            </a:r>
            <a:r>
              <a:rPr lang="en-US" dirty="0" err="1"/>
              <a:t>Yii</a:t>
            </a:r>
            <a:r>
              <a:rPr lang="en-US" dirty="0"/>
              <a:t> 2, an open source PHP framework. The database is built on MySQL</a:t>
            </a:r>
            <a:r>
              <a:rPr lang="en-US" dirty="0" smtClean="0"/>
              <a:t>.</a:t>
            </a:r>
            <a:br>
              <a:rPr lang="en-US" dirty="0" smtClean="0"/>
            </a:br>
            <a:endParaRPr lang="en-US" dirty="0"/>
          </a:p>
          <a:p>
            <a:pPr lvl="2"/>
            <a:r>
              <a:rPr lang="en-US" sz="2000" b="1" dirty="0"/>
              <a:t>PHP - </a:t>
            </a:r>
            <a:r>
              <a:rPr lang="en-US" sz="2000" dirty="0"/>
              <a:t>is a server-side scripting language designed primarily for web development but also used as a general-purpose programming language.</a:t>
            </a:r>
          </a:p>
          <a:p>
            <a:pPr marL="0" indent="0">
              <a:buNone/>
            </a:pPr>
            <a:endParaRPr lang="en-US" dirty="0"/>
          </a:p>
        </p:txBody>
      </p:sp>
      <p:sp>
        <p:nvSpPr>
          <p:cNvPr id="5" name="Title 4"/>
          <p:cNvSpPr>
            <a:spLocks noGrp="1"/>
          </p:cNvSpPr>
          <p:nvPr>
            <p:ph type="title"/>
          </p:nvPr>
        </p:nvSpPr>
        <p:spPr>
          <a:xfrm>
            <a:off x="152400" y="762254"/>
            <a:ext cx="3429000" cy="4952492"/>
          </a:xfrm>
        </p:spPr>
        <p:txBody>
          <a:bodyPr>
            <a:normAutofit/>
          </a:bodyPr>
          <a:lstStyle/>
          <a:p>
            <a:pPr algn="ctr"/>
            <a:r>
              <a:rPr lang="en-US" sz="2400" i="0" dirty="0" smtClean="0"/>
              <a:t>TECHNICAL BACKGROUND</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Programming Language</a:t>
            </a:r>
            <a:endParaRPr lang="en-US" sz="3400" i="0" dirty="0"/>
          </a:p>
        </p:txBody>
      </p:sp>
    </p:spTree>
    <p:extLst>
      <p:ext uri="{BB962C8B-B14F-4D97-AF65-F5344CB8AC3E}">
        <p14:creationId xmlns:p14="http://schemas.microsoft.com/office/powerpoint/2010/main" val="2268545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381000"/>
            <a:ext cx="5219699" cy="6096000"/>
          </a:xfrm>
        </p:spPr>
        <p:txBody>
          <a:bodyPr>
            <a:noAutofit/>
          </a:bodyPr>
          <a:lstStyle/>
          <a:p>
            <a:r>
              <a:rPr lang="fil-PH" sz="1800" b="1" dirty="0" smtClean="0"/>
              <a:t>Hardware Requirements</a:t>
            </a:r>
            <a:endParaRPr lang="en-US" sz="1800" dirty="0"/>
          </a:p>
          <a:p>
            <a:pPr lvl="2"/>
            <a:r>
              <a:rPr lang="en-US" b="1" dirty="0"/>
              <a:t>CPU – </a:t>
            </a:r>
            <a:r>
              <a:rPr lang="en-US" dirty="0"/>
              <a:t>Intel Pentium Core 2 Duo</a:t>
            </a:r>
          </a:p>
          <a:p>
            <a:pPr lvl="2"/>
            <a:r>
              <a:rPr lang="en-US" b="1" dirty="0"/>
              <a:t>Disk Space </a:t>
            </a:r>
            <a:r>
              <a:rPr lang="en-US" dirty="0"/>
              <a:t>– 1 GB</a:t>
            </a:r>
          </a:p>
          <a:p>
            <a:pPr lvl="2"/>
            <a:r>
              <a:rPr lang="en-US" b="1" dirty="0"/>
              <a:t>RAM – </a:t>
            </a:r>
            <a:r>
              <a:rPr lang="en-US" dirty="0"/>
              <a:t>1 </a:t>
            </a:r>
            <a:r>
              <a:rPr lang="en-US" dirty="0" smtClean="0"/>
              <a:t>GB</a:t>
            </a:r>
          </a:p>
          <a:p>
            <a:pPr marL="859536" lvl="2" indent="0">
              <a:buNone/>
            </a:pPr>
            <a:r>
              <a:rPr lang="fil-PH" b="1" dirty="0"/>
              <a:t> </a:t>
            </a:r>
            <a:endParaRPr lang="en-US" dirty="0"/>
          </a:p>
          <a:p>
            <a:r>
              <a:rPr lang="fil-PH" sz="1800" b="1" dirty="0"/>
              <a:t>Software Requirements</a:t>
            </a:r>
            <a:endParaRPr lang="en-US" sz="1800" dirty="0"/>
          </a:p>
          <a:p>
            <a:pPr lvl="2"/>
            <a:r>
              <a:rPr lang="en-US" b="1" dirty="0"/>
              <a:t>Web Service</a:t>
            </a:r>
            <a:r>
              <a:rPr lang="en-US" dirty="0"/>
              <a:t> – Nginx Server or Apache Server</a:t>
            </a:r>
          </a:p>
          <a:p>
            <a:pPr lvl="2"/>
            <a:r>
              <a:rPr lang="en-US" b="1" dirty="0"/>
              <a:t>Database Server -  </a:t>
            </a:r>
            <a:r>
              <a:rPr lang="en-US" dirty="0"/>
              <a:t>MySQL</a:t>
            </a:r>
          </a:p>
          <a:p>
            <a:pPr lvl="2"/>
            <a:r>
              <a:rPr lang="en-US" b="1" dirty="0"/>
              <a:t>Browser – </a:t>
            </a:r>
            <a:r>
              <a:rPr lang="en-US" dirty="0"/>
              <a:t>Internet Explorer, Microsoft Edge, Mozilla Firefox, Google Chrome or Safari</a:t>
            </a:r>
          </a:p>
          <a:p>
            <a:pPr lvl="2"/>
            <a:r>
              <a:rPr lang="en-US" b="1" dirty="0"/>
              <a:t>Operating System –</a:t>
            </a:r>
            <a:r>
              <a:rPr lang="en-US" dirty="0"/>
              <a:t> Windows, Linux or MAC </a:t>
            </a:r>
            <a:r>
              <a:rPr lang="en-US" dirty="0" smtClean="0"/>
              <a:t>OSX</a:t>
            </a:r>
          </a:p>
          <a:p>
            <a:pPr lvl="2"/>
            <a:endParaRPr lang="en-US" dirty="0"/>
          </a:p>
          <a:p>
            <a:r>
              <a:rPr lang="fil-PH" sz="1800" b="1" dirty="0" smtClean="0"/>
              <a:t>Human </a:t>
            </a:r>
            <a:r>
              <a:rPr lang="fil-PH" sz="1800" b="1" dirty="0"/>
              <a:t>Resource Requirements</a:t>
            </a:r>
            <a:endParaRPr lang="en-US" sz="1800" dirty="0"/>
          </a:p>
          <a:p>
            <a:pPr lvl="2"/>
            <a:r>
              <a:rPr lang="en-US" b="1" dirty="0"/>
              <a:t>Receptionist</a:t>
            </a:r>
            <a:r>
              <a:rPr lang="en-US" dirty="0"/>
              <a:t> - will be the one to use the system in the front desk</a:t>
            </a:r>
            <a:r>
              <a:rPr lang="en-US" dirty="0" smtClean="0"/>
              <a:t>.</a:t>
            </a:r>
            <a:endParaRPr lang="en-US" sz="1400" dirty="0"/>
          </a:p>
        </p:txBody>
      </p:sp>
      <p:sp>
        <p:nvSpPr>
          <p:cNvPr id="5" name="Title 4"/>
          <p:cNvSpPr>
            <a:spLocks noGrp="1"/>
          </p:cNvSpPr>
          <p:nvPr>
            <p:ph type="title"/>
          </p:nvPr>
        </p:nvSpPr>
        <p:spPr>
          <a:xfrm>
            <a:off x="0" y="533400"/>
            <a:ext cx="3429000" cy="4952492"/>
          </a:xfrm>
        </p:spPr>
        <p:txBody>
          <a:bodyPr>
            <a:normAutofit/>
          </a:bodyPr>
          <a:lstStyle/>
          <a:p>
            <a:pPr algn="ctr"/>
            <a:r>
              <a:rPr lang="en-US" sz="2400" i="0" dirty="0" smtClean="0"/>
              <a:t>TECHNICAL BACKGROUND</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Resource Requirements</a:t>
            </a:r>
            <a:endParaRPr lang="en-US" sz="3400" i="0" dirty="0"/>
          </a:p>
        </p:txBody>
      </p:sp>
    </p:spTree>
    <p:extLst>
      <p:ext uri="{BB962C8B-B14F-4D97-AF65-F5344CB8AC3E}">
        <p14:creationId xmlns:p14="http://schemas.microsoft.com/office/powerpoint/2010/main" val="3918560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1580</TotalTime>
  <Words>1059</Words>
  <Application>Microsoft Office PowerPoint</Application>
  <PresentationFormat>On-screen Show (4:3)</PresentationFormat>
  <Paragraphs>220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Schoolbook</vt:lpstr>
      <vt:lpstr>Corbel</vt:lpstr>
      <vt:lpstr>Times New Roman</vt:lpstr>
      <vt:lpstr>Wingdings</vt:lpstr>
      <vt:lpstr>Headlines</vt:lpstr>
      <vt:lpstr>Hotel Spa RESERVATION System</vt:lpstr>
      <vt:lpstr>INTRODUCTION     Project Context</vt:lpstr>
      <vt:lpstr>INTRODUCTION    Purpose and Description</vt:lpstr>
      <vt:lpstr>INTRODUCTION     Objectives</vt:lpstr>
      <vt:lpstr>INTRODUCTION     Scope and Limitations</vt:lpstr>
      <vt:lpstr>REVIEW OF RELATED LITERATURE /SYSTEMS</vt:lpstr>
      <vt:lpstr>PowerPoint Presentation</vt:lpstr>
      <vt:lpstr>TECHNICAL BACKGROUND     Programming Language</vt:lpstr>
      <vt:lpstr>TECHNICAL BACKGROUND     Resource Requirements</vt:lpstr>
      <vt:lpstr>     </vt:lpstr>
      <vt:lpstr>     </vt:lpstr>
      <vt:lpstr>     </vt:lpstr>
      <vt:lpstr>THE EXISTING SYSTEM     Problem  Areas</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Catering System</dc:title>
  <dc:creator>BONGAT</dc:creator>
  <cp:lastModifiedBy>Caryl Johanan</cp:lastModifiedBy>
  <cp:revision>87</cp:revision>
  <dcterms:created xsi:type="dcterms:W3CDTF">2017-03-26T12:20:01Z</dcterms:created>
  <dcterms:modified xsi:type="dcterms:W3CDTF">2017-11-01T15:56:48Z</dcterms:modified>
</cp:coreProperties>
</file>