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EDFF6-06A2-4B52-ABFB-0AEB1AE39077}" type="datetimeFigureOut">
              <a:rPr lang="en-PH" smtClean="0"/>
              <a:t>06/11/2017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D20FE-BBA0-4EA3-AC26-81CF4097DB0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436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079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674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798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15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02B1833-15C2-4641-B52E-A9C2E41D03CD}" type="datetimeFigureOut">
              <a:rPr lang="en-PH" smtClean="0"/>
              <a:t>06/11/2017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B18ED4D-1D4D-4849-B9F5-EEF3DF88AFD2}" type="slidenum">
              <a:rPr lang="en-PH" smtClean="0"/>
              <a:t>‹#›</a:t>
            </a:fld>
            <a:endParaRPr lang="en-PH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098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1833-15C2-4641-B52E-A9C2E41D03CD}" type="datetimeFigureOut">
              <a:rPr lang="en-PH" smtClean="0"/>
              <a:t>06/11/2017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ED4D-1D4D-4849-B9F5-EEF3DF88AF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30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1833-15C2-4641-B52E-A9C2E41D03CD}" type="datetimeFigureOut">
              <a:rPr lang="en-PH" smtClean="0"/>
              <a:t>06/11/2017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ED4D-1D4D-4849-B9F5-EEF3DF88AF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7798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27" cy="763676"/>
          </a:xfrm>
          <a:prstGeom prst="rect">
            <a:avLst/>
          </a:prstGeom>
        </p:spPr>
        <p:txBody>
          <a:bodyPr wrap="square" lIns="113100" tIns="113100" rIns="113100" bIns="1131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27" cy="4555324"/>
          </a:xfrm>
          <a:prstGeom prst="rect">
            <a:avLst/>
          </a:prstGeom>
        </p:spPr>
        <p:txBody>
          <a:bodyPr wrap="square" lIns="113100" tIns="113100" rIns="113100" bIns="1131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36" cy="524912"/>
          </a:xfrm>
          <a:prstGeom prst="rect">
            <a:avLst/>
          </a:prstGeom>
        </p:spPr>
        <p:txBody>
          <a:bodyPr wrap="square" lIns="113100" tIns="113100" rIns="113100" bIns="11310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420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1833-15C2-4641-B52E-A9C2E41D03CD}" type="datetimeFigureOut">
              <a:rPr lang="en-PH" smtClean="0"/>
              <a:t>06/11/2017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ED4D-1D4D-4849-B9F5-EEF3DF88AF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40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02B1833-15C2-4641-B52E-A9C2E41D03CD}" type="datetimeFigureOut">
              <a:rPr lang="en-PH" smtClean="0"/>
              <a:t>06/11/2017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18ED4D-1D4D-4849-B9F5-EEF3DF88AFD2}" type="slidenum">
              <a:rPr lang="en-PH" smtClean="0"/>
              <a:t>‹#›</a:t>
            </a:fld>
            <a:endParaRPr lang="en-PH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51715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1833-15C2-4641-B52E-A9C2E41D03CD}" type="datetimeFigureOut">
              <a:rPr lang="en-PH" smtClean="0"/>
              <a:t>06/11/2017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ED4D-1D4D-4849-B9F5-EEF3DF88AF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49002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1833-15C2-4641-B52E-A9C2E41D03CD}" type="datetimeFigureOut">
              <a:rPr lang="en-PH" smtClean="0"/>
              <a:t>06/11/2017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ED4D-1D4D-4849-B9F5-EEF3DF88AF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65041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1833-15C2-4641-B52E-A9C2E41D03CD}" type="datetimeFigureOut">
              <a:rPr lang="en-PH" smtClean="0"/>
              <a:t>06/11/2017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ED4D-1D4D-4849-B9F5-EEF3DF88AF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97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1833-15C2-4641-B52E-A9C2E41D03CD}" type="datetimeFigureOut">
              <a:rPr lang="en-PH" smtClean="0"/>
              <a:t>06/11/2017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ED4D-1D4D-4849-B9F5-EEF3DF88AF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964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02B1833-15C2-4641-B52E-A9C2E41D03CD}" type="datetimeFigureOut">
              <a:rPr lang="en-PH" smtClean="0"/>
              <a:t>06/11/2017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B18ED4D-1D4D-4849-B9F5-EEF3DF88AFD2}" type="slidenum">
              <a:rPr lang="en-PH" smtClean="0"/>
              <a:t>‹#›</a:t>
            </a:fld>
            <a:endParaRPr lang="en-PH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88056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02B1833-15C2-4641-B52E-A9C2E41D03CD}" type="datetimeFigureOut">
              <a:rPr lang="en-PH" smtClean="0"/>
              <a:t>06/11/2017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B18ED4D-1D4D-4849-B9F5-EEF3DF88AF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337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02B1833-15C2-4641-B52E-A9C2E41D03CD}" type="datetimeFigureOut">
              <a:rPr lang="en-PH" smtClean="0"/>
              <a:t>06/11/2017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18ED4D-1D4D-4849-B9F5-EEF3DF88AFD2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946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1658466" y="6"/>
            <a:ext cx="8269941" cy="763676"/>
          </a:xfrm>
          <a:prstGeom prst="rect">
            <a:avLst/>
          </a:prstGeom>
        </p:spPr>
        <p:txBody>
          <a:bodyPr vert="horz" wrap="square" lIns="99794" tIns="99794" rIns="99794" bIns="99794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941"/>
              </a:spcBef>
              <a:spcAft>
                <a:spcPts val="441"/>
              </a:spcAft>
              <a:buClr>
                <a:schemeClr val="dk1"/>
              </a:buClr>
              <a:buSzPct val="52380"/>
            </a:pPr>
            <a:r>
              <a:rPr lang="en" sz="1853" b="1" dirty="0"/>
              <a:t>Use Case</a:t>
            </a:r>
            <a:r>
              <a:rPr lang="en-PH" sz="1853" b="1" dirty="0"/>
              <a:t> Full Description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A0FBD1E-C38C-4115-9F21-D7BE2880D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87110"/>
              </p:ext>
            </p:extLst>
          </p:nvPr>
        </p:nvGraphicFramePr>
        <p:xfrm>
          <a:off x="1100831" y="1001514"/>
          <a:ext cx="4863622" cy="536190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681974">
                  <a:extLst>
                    <a:ext uri="{9D8B030D-6E8A-4147-A177-3AD203B41FA5}">
                      <a16:colId xmlns:a16="http://schemas.microsoft.com/office/drawing/2014/main" val="708712564"/>
                    </a:ext>
                  </a:extLst>
                </a:gridCol>
                <a:gridCol w="1681974">
                  <a:extLst>
                    <a:ext uri="{9D8B030D-6E8A-4147-A177-3AD203B41FA5}">
                      <a16:colId xmlns:a16="http://schemas.microsoft.com/office/drawing/2014/main" val="4017682591"/>
                    </a:ext>
                  </a:extLst>
                </a:gridCol>
                <a:gridCol w="1499674">
                  <a:extLst>
                    <a:ext uri="{9D8B030D-6E8A-4147-A177-3AD203B41FA5}">
                      <a16:colId xmlns:a16="http://schemas.microsoft.com/office/drawing/2014/main" val="684750418"/>
                    </a:ext>
                  </a:extLst>
                </a:gridCol>
              </a:tblGrid>
              <a:tr h="1764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 Case Name: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Look up Item availability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599405"/>
                  </a:ext>
                </a:extLst>
              </a:tr>
              <a:tr h="3189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Scenario: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 inquires Sales Representative for item availability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764718"/>
                  </a:ext>
                </a:extLst>
              </a:tr>
              <a:tr h="1764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Triggering Event: 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Item availability inquiry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353985"/>
                  </a:ext>
                </a:extLst>
              </a:tr>
              <a:tr h="4784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Brief Description: 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 inquires Sales Representative for Item availability. Sales Representative then uses system to check item availability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06915"/>
                  </a:ext>
                </a:extLst>
              </a:tr>
              <a:tr h="1764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Customer &amp; Sales Representative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0814"/>
                  </a:ext>
                </a:extLst>
              </a:tr>
              <a:tr h="1764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Related Use Case: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Calculate total amount, Print official receipt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943716"/>
                  </a:ext>
                </a:extLst>
              </a:tr>
              <a:tr h="2347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Stakeholders: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System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277480"/>
                  </a:ext>
                </a:extLst>
              </a:tr>
              <a:tr h="3668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item being search must exist within the business &amp; the system’s database.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869828"/>
                  </a:ext>
                </a:extLst>
              </a:tr>
              <a:tr h="3189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system must display the information of the searched item.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137080"/>
                  </a:ext>
                </a:extLst>
              </a:tr>
              <a:tr h="176489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Flow of Activities: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System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extLst>
                  <a:ext uri="{0D108BD9-81ED-4DB2-BD59-A6C34878D82A}">
                    <a16:rowId xmlns:a16="http://schemas.microsoft.com/office/drawing/2014/main" val="2504884632"/>
                  </a:ext>
                </a:extLst>
              </a:tr>
              <a:tr h="2003978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Customer inquires Sales Representative for item availability</a:t>
                      </a:r>
                      <a:endParaRPr lang="en-PH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Sales Representative looks up Item in the system</a:t>
                      </a:r>
                      <a:endParaRPr lang="en-PH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Sales Representative prompt Customer about item availability</a:t>
                      </a:r>
                      <a:endParaRPr lang="en-PH" sz="1100" dirty="0">
                        <a:effectLst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PH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PH" sz="1100">
                        <a:effectLst/>
                      </a:endParaRP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System searches for item</a:t>
                      </a:r>
                      <a:endParaRPr lang="en-PH" sz="1100">
                        <a:effectLst/>
                      </a:endParaRP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System display search results</a:t>
                      </a:r>
                      <a:endParaRPr lang="en-PH" sz="1100">
                        <a:effectLst/>
                      </a:endParaRPr>
                    </a:p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PH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extLst>
                  <a:ext uri="{0D108BD9-81ED-4DB2-BD59-A6C34878D82A}">
                    <a16:rowId xmlns:a16="http://schemas.microsoft.com/office/drawing/2014/main" val="1403533131"/>
                  </a:ext>
                </a:extLst>
              </a:tr>
              <a:tr h="4929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 Conditions: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3.1 If the searched item is not available, the system will prompt the Sales Representative the user.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60831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A897E9-299E-4638-B630-B782403DA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464981"/>
              </p:ext>
            </p:extLst>
          </p:nvPr>
        </p:nvGraphicFramePr>
        <p:xfrm>
          <a:off x="6097355" y="797328"/>
          <a:ext cx="4831056" cy="5679764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670712">
                  <a:extLst>
                    <a:ext uri="{9D8B030D-6E8A-4147-A177-3AD203B41FA5}">
                      <a16:colId xmlns:a16="http://schemas.microsoft.com/office/drawing/2014/main" val="3387953505"/>
                    </a:ext>
                  </a:extLst>
                </a:gridCol>
                <a:gridCol w="1290257">
                  <a:extLst>
                    <a:ext uri="{9D8B030D-6E8A-4147-A177-3AD203B41FA5}">
                      <a16:colId xmlns:a16="http://schemas.microsoft.com/office/drawing/2014/main" val="4099264875"/>
                    </a:ext>
                  </a:extLst>
                </a:gridCol>
                <a:gridCol w="1870087">
                  <a:extLst>
                    <a:ext uri="{9D8B030D-6E8A-4147-A177-3AD203B41FA5}">
                      <a16:colId xmlns:a16="http://schemas.microsoft.com/office/drawing/2014/main" val="107360051"/>
                    </a:ext>
                  </a:extLst>
                </a:gridCol>
              </a:tblGrid>
              <a:tr h="1740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 Case Name: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7765" marR="57765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Calculate total amount/price 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7765" marR="57765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0874"/>
                  </a:ext>
                </a:extLst>
              </a:tr>
              <a:tr h="1740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Scenario: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7765" marR="57765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Sales Representative processes customer order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7765" marR="57765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634490"/>
                  </a:ext>
                </a:extLst>
              </a:tr>
              <a:tr h="1740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Triggering Event: 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7765" marR="57765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Process customer order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7765" marR="57765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33032"/>
                  </a:ext>
                </a:extLst>
              </a:tr>
              <a:tr h="6960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Brief Description: 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7765" marR="57765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After customer finalizes the order, the Sales Representative processes the customer order. The system will calculate total amount to payed by the customer.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7765" marR="57765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34915"/>
                  </a:ext>
                </a:extLst>
              </a:tr>
              <a:tr h="1740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7765" marR="57765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Sales Representative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7765" marR="57765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865062"/>
                  </a:ext>
                </a:extLst>
              </a:tr>
              <a:tr h="3480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Related Use Case: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7765" marR="57765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Look up item availability, Update inventory records, Print official receipt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7765" marR="57765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39783"/>
                  </a:ext>
                </a:extLst>
              </a:tr>
              <a:tr h="1932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Stakeholders: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7765" marR="57765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System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7765" marR="57765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09616"/>
                  </a:ext>
                </a:extLst>
              </a:tr>
              <a:tr h="5220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7765" marR="57765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item listed in the customer’s order must exist within the business &amp; the system’s database.</a:t>
                      </a:r>
                      <a:endParaRPr lang="en-PH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7765" marR="57765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57501"/>
                  </a:ext>
                </a:extLst>
              </a:tr>
              <a:tr h="5220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7765" marR="57765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Based on the items listed in the customer’s order, the system must calculate the total amount to be payed, with the corresponding price of each item listed.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7765" marR="57765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097072"/>
                  </a:ext>
                </a:extLst>
              </a:tr>
              <a:tr h="174001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Flow of Activities: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7765" marR="577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7765" marR="577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System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7765" marR="57765" marT="0" marB="0"/>
                </a:tc>
                <a:extLst>
                  <a:ext uri="{0D108BD9-81ED-4DB2-BD59-A6C34878D82A}">
                    <a16:rowId xmlns:a16="http://schemas.microsoft.com/office/drawing/2014/main" val="1813202996"/>
                  </a:ext>
                </a:extLst>
              </a:tr>
              <a:tr h="1906554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Sales Representative processes customer order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7765" marR="57765" marT="0" marB="0"/>
                </a:tc>
                <a:tc>
                  <a:txBody>
                    <a:bodyPr/>
                    <a:lstStyle/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System searches for the items listed in the order</a:t>
                      </a:r>
                      <a:endParaRPr lang="en-PH" sz="1100" dirty="0">
                        <a:effectLst/>
                      </a:endParaRP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System calculates the total amount to be payed</a:t>
                      </a:r>
                      <a:endParaRPr lang="en-PH" sz="1100" dirty="0">
                        <a:effectLst/>
                      </a:endParaRP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System displays total amount </a:t>
                      </a:r>
                      <a:endParaRPr lang="en-PH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7765" marR="57765" marT="0" marB="0"/>
                </a:tc>
                <a:extLst>
                  <a:ext uri="{0D108BD9-81ED-4DB2-BD59-A6C34878D82A}">
                    <a16:rowId xmlns:a16="http://schemas.microsoft.com/office/drawing/2014/main" val="1110970181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 Conditions: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7765" marR="57765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7765" marR="57765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94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79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1658466" y="6"/>
            <a:ext cx="8269941" cy="763676"/>
          </a:xfrm>
          <a:prstGeom prst="rect">
            <a:avLst/>
          </a:prstGeom>
        </p:spPr>
        <p:txBody>
          <a:bodyPr vert="horz" wrap="square" lIns="99794" tIns="99794" rIns="99794" bIns="99794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941"/>
              </a:spcBef>
              <a:spcAft>
                <a:spcPts val="441"/>
              </a:spcAft>
              <a:buClr>
                <a:schemeClr val="dk1"/>
              </a:buClr>
              <a:buSzPct val="52380"/>
            </a:pPr>
            <a:r>
              <a:rPr lang="en" sz="1853" b="1" dirty="0"/>
              <a:t>Use Case</a:t>
            </a:r>
            <a:r>
              <a:rPr lang="en-PH" sz="1853" b="1" dirty="0"/>
              <a:t> Full Description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668A8F-83E9-4D8D-8509-1BA1B6B80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754511"/>
              </p:ext>
            </p:extLst>
          </p:nvPr>
        </p:nvGraphicFramePr>
        <p:xfrm>
          <a:off x="1990093" y="1051511"/>
          <a:ext cx="4254995" cy="5525923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471494">
                  <a:extLst>
                    <a:ext uri="{9D8B030D-6E8A-4147-A177-3AD203B41FA5}">
                      <a16:colId xmlns:a16="http://schemas.microsoft.com/office/drawing/2014/main" val="3118304731"/>
                    </a:ext>
                  </a:extLst>
                </a:gridCol>
                <a:gridCol w="512117">
                  <a:extLst>
                    <a:ext uri="{9D8B030D-6E8A-4147-A177-3AD203B41FA5}">
                      <a16:colId xmlns:a16="http://schemas.microsoft.com/office/drawing/2014/main" val="182453424"/>
                    </a:ext>
                  </a:extLst>
                </a:gridCol>
                <a:gridCol w="2271384">
                  <a:extLst>
                    <a:ext uri="{9D8B030D-6E8A-4147-A177-3AD203B41FA5}">
                      <a16:colId xmlns:a16="http://schemas.microsoft.com/office/drawing/2014/main" val="1689268847"/>
                    </a:ext>
                  </a:extLst>
                </a:gridCol>
              </a:tblGrid>
              <a:tr h="1758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 Case Name: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Update Inventory records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10806"/>
                  </a:ext>
                </a:extLst>
              </a:tr>
              <a:tr h="3655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Scenario: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System deducts items listed in the Customer’s order and updates the inventory records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227273"/>
                  </a:ext>
                </a:extLst>
              </a:tr>
              <a:tr h="1758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Triggering Event: 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Deducted item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7614"/>
                  </a:ext>
                </a:extLst>
              </a:tr>
              <a:tr h="4427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Brief Description: 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After the system calculates the total amount to payed, it updates the inventory records by deducting the item listed in the customer’s order.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999980"/>
                  </a:ext>
                </a:extLst>
              </a:tr>
              <a:tr h="1758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56320"/>
                  </a:ext>
                </a:extLst>
              </a:tr>
              <a:tr h="1758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Related Use Case: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Calculate total amount, Print official receipt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429605"/>
                  </a:ext>
                </a:extLst>
              </a:tr>
              <a:tr h="5362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Stakeholders: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System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128981"/>
                  </a:ext>
                </a:extLst>
              </a:tr>
              <a:tr h="5552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item listed in the customer’s order must exist within the business &amp; the system’s database.</a:t>
                      </a:r>
                      <a:endParaRPr lang="en-PH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37779"/>
                  </a:ext>
                </a:extLst>
              </a:tr>
              <a:tr h="3655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system must deduct the item from the database and update the inventory records. 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324338"/>
                  </a:ext>
                </a:extLst>
              </a:tr>
              <a:tr h="17587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Flow of Activities: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System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extLst>
                  <a:ext uri="{0D108BD9-81ED-4DB2-BD59-A6C34878D82A}">
                    <a16:rowId xmlns:a16="http://schemas.microsoft.com/office/drawing/2014/main" val="4246437924"/>
                  </a:ext>
                </a:extLst>
              </a:tr>
              <a:tr h="1567754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System deducts item from its inventory records</a:t>
                      </a:r>
                      <a:endParaRPr lang="en-PH" sz="1100" dirty="0">
                        <a:effectLst/>
                      </a:endParaRP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System updates inventory records and save it.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extLst>
                  <a:ext uri="{0D108BD9-81ED-4DB2-BD59-A6C34878D82A}">
                    <a16:rowId xmlns:a16="http://schemas.microsoft.com/office/drawing/2014/main" val="1166906983"/>
                  </a:ext>
                </a:extLst>
              </a:tr>
              <a:tr h="2784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 Conditions: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8331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73CE4F8-2B18-4438-B7A2-5412002F3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760516"/>
              </p:ext>
            </p:extLst>
          </p:nvPr>
        </p:nvGraphicFramePr>
        <p:xfrm>
          <a:off x="6392543" y="1012047"/>
          <a:ext cx="3991901" cy="542583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380509">
                  <a:extLst>
                    <a:ext uri="{9D8B030D-6E8A-4147-A177-3AD203B41FA5}">
                      <a16:colId xmlns:a16="http://schemas.microsoft.com/office/drawing/2014/main" val="2428876977"/>
                    </a:ext>
                  </a:extLst>
                </a:gridCol>
                <a:gridCol w="1380509">
                  <a:extLst>
                    <a:ext uri="{9D8B030D-6E8A-4147-A177-3AD203B41FA5}">
                      <a16:colId xmlns:a16="http://schemas.microsoft.com/office/drawing/2014/main" val="3437212143"/>
                    </a:ext>
                  </a:extLst>
                </a:gridCol>
                <a:gridCol w="1230883">
                  <a:extLst>
                    <a:ext uri="{9D8B030D-6E8A-4147-A177-3AD203B41FA5}">
                      <a16:colId xmlns:a16="http://schemas.microsoft.com/office/drawing/2014/main" val="2077316535"/>
                    </a:ext>
                  </a:extLst>
                </a:gridCol>
              </a:tblGrid>
              <a:tr h="2108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 Case Name: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Print official receipt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155863"/>
                  </a:ext>
                </a:extLst>
              </a:tr>
              <a:tr h="2108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Scenario: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Sales Representative receives payment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138822"/>
                  </a:ext>
                </a:extLst>
              </a:tr>
              <a:tr h="2108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Triggering Event: 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Payment received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470607"/>
                  </a:ext>
                </a:extLst>
              </a:tr>
              <a:tr h="6655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Brief Description: 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customer gives the payment, and Sales Representative verify the payment. The system prints official receipt, which is given to the customer.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256376"/>
                  </a:ext>
                </a:extLst>
              </a:tr>
              <a:tr h="2108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Customer, Sales Representative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47773"/>
                  </a:ext>
                </a:extLst>
              </a:tr>
              <a:tr h="4381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Related Use Case: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Look up item availability, Calculate total amount, Update Inventory records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427146"/>
                  </a:ext>
                </a:extLst>
              </a:tr>
              <a:tr h="6427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Stakeholders: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64299"/>
                  </a:ext>
                </a:extLst>
              </a:tr>
              <a:tr h="3778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Customer must pay the exact amount calculated by the system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3869"/>
                  </a:ext>
                </a:extLst>
              </a:tr>
              <a:tr h="3778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System must print out the official receipt of the transaction.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5390"/>
                  </a:ext>
                </a:extLst>
              </a:tr>
              <a:tr h="21080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Flow of Activities: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System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extLst>
                  <a:ext uri="{0D108BD9-81ED-4DB2-BD59-A6C34878D82A}">
                    <a16:rowId xmlns:a16="http://schemas.microsoft.com/office/drawing/2014/main" val="4094970118"/>
                  </a:ext>
                </a:extLst>
              </a:tr>
              <a:tr h="1179920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Customer gives payment</a:t>
                      </a:r>
                      <a:endParaRPr lang="en-PH" sz="11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Sales Representative verifies payment</a:t>
                      </a:r>
                      <a:endParaRPr lang="en-PH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PH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2.1 System prints official receipt of the transaction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extLst>
                  <a:ext uri="{0D108BD9-81ED-4DB2-BD59-A6C34878D82A}">
                    <a16:rowId xmlns:a16="http://schemas.microsoft.com/office/drawing/2014/main" val="4128415309"/>
                  </a:ext>
                </a:extLst>
              </a:tr>
              <a:tr h="333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 Conditions: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71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1658466" y="6"/>
            <a:ext cx="8269941" cy="763676"/>
          </a:xfrm>
          <a:prstGeom prst="rect">
            <a:avLst/>
          </a:prstGeom>
        </p:spPr>
        <p:txBody>
          <a:bodyPr vert="horz" wrap="square" lIns="99794" tIns="99794" rIns="99794" bIns="99794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941"/>
              </a:spcBef>
              <a:spcAft>
                <a:spcPts val="441"/>
              </a:spcAft>
              <a:buClr>
                <a:schemeClr val="dk1"/>
              </a:buClr>
              <a:buSzPct val="52380"/>
            </a:pPr>
            <a:r>
              <a:rPr lang="en" sz="1853" b="1" dirty="0"/>
              <a:t>Use Case</a:t>
            </a:r>
            <a:r>
              <a:rPr lang="en-PH" sz="1853" b="1" dirty="0"/>
              <a:t> Full Description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72CF96-8073-4D30-988D-F4C92FCA2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190783"/>
              </p:ext>
            </p:extLst>
          </p:nvPr>
        </p:nvGraphicFramePr>
        <p:xfrm>
          <a:off x="1990092" y="1200745"/>
          <a:ext cx="4456700" cy="540287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246946">
                  <a:extLst>
                    <a:ext uri="{9D8B030D-6E8A-4147-A177-3AD203B41FA5}">
                      <a16:colId xmlns:a16="http://schemas.microsoft.com/office/drawing/2014/main" val="4051025470"/>
                    </a:ext>
                  </a:extLst>
                </a:gridCol>
                <a:gridCol w="1639957">
                  <a:extLst>
                    <a:ext uri="{9D8B030D-6E8A-4147-A177-3AD203B41FA5}">
                      <a16:colId xmlns:a16="http://schemas.microsoft.com/office/drawing/2014/main" val="1073491961"/>
                    </a:ext>
                  </a:extLst>
                </a:gridCol>
                <a:gridCol w="1569797">
                  <a:extLst>
                    <a:ext uri="{9D8B030D-6E8A-4147-A177-3AD203B41FA5}">
                      <a16:colId xmlns:a16="http://schemas.microsoft.com/office/drawing/2014/main" val="495419350"/>
                    </a:ext>
                  </a:extLst>
                </a:gridCol>
              </a:tblGrid>
              <a:tr h="205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 Case Name: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Display stock status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689775"/>
                  </a:ext>
                </a:extLst>
              </a:tr>
              <a:tr h="205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Scenario: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Manager inquire stock status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533372"/>
                  </a:ext>
                </a:extLst>
              </a:tr>
              <a:tr h="205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Triggering Event: 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Stock status inquiry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682826"/>
                  </a:ext>
                </a:extLst>
              </a:tr>
              <a:tr h="4906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Brief Description: 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Manager inquires for stock status. The system displays the stock status for each item in the inventory records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33175"/>
                  </a:ext>
                </a:extLst>
              </a:tr>
              <a:tr h="205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Manager,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25520"/>
                  </a:ext>
                </a:extLst>
              </a:tr>
              <a:tr h="205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Related Use Case: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38128"/>
                  </a:ext>
                </a:extLst>
              </a:tr>
              <a:tr h="2550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Stakeholders: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Manager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636222"/>
                  </a:ext>
                </a:extLst>
              </a:tr>
              <a:tr h="3270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Customer must pay the exact amount calculated by the system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55615"/>
                  </a:ext>
                </a:extLst>
              </a:tr>
              <a:tr h="3270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System must display the stock status of the inventory 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186281"/>
                  </a:ext>
                </a:extLst>
              </a:tr>
              <a:tr h="205911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Flow of Activities: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System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extLst>
                  <a:ext uri="{0D108BD9-81ED-4DB2-BD59-A6C34878D82A}">
                    <a16:rowId xmlns:a16="http://schemas.microsoft.com/office/drawing/2014/main" val="3962736971"/>
                  </a:ext>
                </a:extLst>
              </a:tr>
              <a:tr h="1820478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Manager inquires for stock status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System receive inquiry request for stock status</a:t>
                      </a:r>
                      <a:endParaRPr lang="en-PH" sz="1100" dirty="0">
                        <a:effectLst/>
                      </a:endParaRP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System displays current stock status for each item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extLst>
                  <a:ext uri="{0D108BD9-81ED-4DB2-BD59-A6C34878D82A}">
                    <a16:rowId xmlns:a16="http://schemas.microsoft.com/office/drawing/2014/main" val="3661863310"/>
                  </a:ext>
                </a:extLst>
              </a:tr>
              <a:tr h="3260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 Conditions: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95744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6722C53-12FB-4B39-8162-B303C20D1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301630"/>
              </p:ext>
            </p:extLst>
          </p:nvPr>
        </p:nvGraphicFramePr>
        <p:xfrm>
          <a:off x="6720274" y="1200745"/>
          <a:ext cx="4252525" cy="518927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260387">
                  <a:extLst>
                    <a:ext uri="{9D8B030D-6E8A-4147-A177-3AD203B41FA5}">
                      <a16:colId xmlns:a16="http://schemas.microsoft.com/office/drawing/2014/main" val="383465110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2061541835"/>
                    </a:ext>
                  </a:extLst>
                </a:gridCol>
                <a:gridCol w="1670269">
                  <a:extLst>
                    <a:ext uri="{9D8B030D-6E8A-4147-A177-3AD203B41FA5}">
                      <a16:colId xmlns:a16="http://schemas.microsoft.com/office/drawing/2014/main" val="1262116386"/>
                    </a:ext>
                  </a:extLst>
                </a:gridCol>
              </a:tblGrid>
              <a:tr h="155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 Case Name: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Generate reorder notification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98965"/>
                  </a:ext>
                </a:extLst>
              </a:tr>
              <a:tr h="155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Scenario: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Stock reaches minimum quantity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612296"/>
                  </a:ext>
                </a:extLst>
              </a:tr>
              <a:tr h="3181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Triggering Event: 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Stock minimum quantity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227884"/>
                  </a:ext>
                </a:extLst>
              </a:tr>
              <a:tr h="4826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Brief Description: 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When the stock reaches minimum quantity, the system generates a reorder notification to the Manager.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71834"/>
                  </a:ext>
                </a:extLst>
              </a:tr>
              <a:tr h="155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Manager, System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749669"/>
                  </a:ext>
                </a:extLst>
              </a:tr>
              <a:tr h="3181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Related Use Case: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Send order request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168141"/>
                  </a:ext>
                </a:extLst>
              </a:tr>
              <a:tr h="155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Stakeholders: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System, Manager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304343"/>
                  </a:ext>
                </a:extLst>
              </a:tr>
              <a:tr h="3181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 item must reach the minimum quantity threshold set by the manager. 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484515"/>
                  </a:ext>
                </a:extLst>
              </a:tr>
              <a:tr h="155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System must generate a reorder notification.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048014"/>
                  </a:ext>
                </a:extLst>
              </a:tr>
              <a:tr h="15565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Flow of Activities: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System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extLst>
                  <a:ext uri="{0D108BD9-81ED-4DB2-BD59-A6C34878D82A}">
                    <a16:rowId xmlns:a16="http://schemas.microsoft.com/office/drawing/2014/main" val="1217884148"/>
                  </a:ext>
                </a:extLst>
              </a:tr>
              <a:tr h="2139679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Item reaches minimum quantity</a:t>
                      </a:r>
                      <a:endParaRPr lang="en-PH" sz="11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Manager receives reorder notification 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System generates a reorder notification</a:t>
                      </a:r>
                      <a:endParaRPr lang="en-PH" sz="1100">
                        <a:effectLst/>
                      </a:endParaRP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 System sends notification to the Manager</a:t>
                      </a:r>
                      <a:endParaRPr lang="en-PH" sz="1100">
                        <a:effectLst/>
                      </a:endParaRPr>
                    </a:p>
                    <a:p>
                      <a:pPr marL="6858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extLst>
                  <a:ext uri="{0D108BD9-81ED-4DB2-BD59-A6C34878D82A}">
                    <a16:rowId xmlns:a16="http://schemas.microsoft.com/office/drawing/2014/main" val="3851564597"/>
                  </a:ext>
                </a:extLst>
              </a:tr>
              <a:tr h="3181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 Conditions: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039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25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1658466" y="6"/>
            <a:ext cx="8269941" cy="763676"/>
          </a:xfrm>
          <a:prstGeom prst="rect">
            <a:avLst/>
          </a:prstGeom>
        </p:spPr>
        <p:txBody>
          <a:bodyPr vert="horz" wrap="square" lIns="99794" tIns="99794" rIns="99794" bIns="99794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941"/>
              </a:spcBef>
              <a:spcAft>
                <a:spcPts val="441"/>
              </a:spcAft>
              <a:buClr>
                <a:schemeClr val="dk1"/>
              </a:buClr>
              <a:buSzPct val="52380"/>
            </a:pPr>
            <a:r>
              <a:rPr lang="en" sz="1853" b="1" dirty="0"/>
              <a:t>Use Case</a:t>
            </a:r>
            <a:r>
              <a:rPr lang="en-PH" sz="1853" b="1" dirty="0"/>
              <a:t> Full Description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F9F74D-FB9D-4C14-BADF-D37930A74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269165"/>
              </p:ext>
            </p:extLst>
          </p:nvPr>
        </p:nvGraphicFramePr>
        <p:xfrm>
          <a:off x="1779606" y="763682"/>
          <a:ext cx="4013830" cy="596938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197986">
                  <a:extLst>
                    <a:ext uri="{9D8B030D-6E8A-4147-A177-3AD203B41FA5}">
                      <a16:colId xmlns:a16="http://schemas.microsoft.com/office/drawing/2014/main" val="1227034044"/>
                    </a:ext>
                  </a:extLst>
                </a:gridCol>
                <a:gridCol w="1578199">
                  <a:extLst>
                    <a:ext uri="{9D8B030D-6E8A-4147-A177-3AD203B41FA5}">
                      <a16:colId xmlns:a16="http://schemas.microsoft.com/office/drawing/2014/main" val="376438943"/>
                    </a:ext>
                  </a:extLst>
                </a:gridCol>
                <a:gridCol w="1237645">
                  <a:extLst>
                    <a:ext uri="{9D8B030D-6E8A-4147-A177-3AD203B41FA5}">
                      <a16:colId xmlns:a16="http://schemas.microsoft.com/office/drawing/2014/main" val="4225235091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 Case Name: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Send order request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85768"/>
                  </a:ext>
                </a:extLst>
              </a:tr>
              <a:tr h="3102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Scenario: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System prompts Manager if it will send order request to its supplier 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760391"/>
                  </a:ext>
                </a:extLst>
              </a:tr>
              <a:tr h="1914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Triggering Event: 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Prompt to send order request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76627"/>
                  </a:ext>
                </a:extLst>
              </a:tr>
              <a:tr h="4653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Brief Description: 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After the system sends reorder notification to manager, it will now prompt if the he/she wants to send an order request to the Supplier. 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19355"/>
                  </a:ext>
                </a:extLst>
              </a:tr>
              <a:tr h="1914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Manager, System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538619"/>
                  </a:ext>
                </a:extLst>
              </a:tr>
              <a:tr h="1914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Related Use Case: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Generate reorder notification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238453"/>
                  </a:ext>
                </a:extLst>
              </a:tr>
              <a:tr h="5836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Stakeholders: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Supplier, Manager, System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806896"/>
                  </a:ext>
                </a:extLst>
              </a:tr>
              <a:tr h="62051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Manager must request generate report, before the system do so.</a:t>
                      </a:r>
                      <a:endParaRPr lang="en-PH" sz="110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System must have the right inventory data to generate the report.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03564"/>
                  </a:ext>
                </a:extLst>
              </a:tr>
              <a:tr h="1914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System must generate an inventory report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57162"/>
                  </a:ext>
                </a:extLst>
              </a:tr>
              <a:tr h="191418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Flow of Activities: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System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extLst>
                  <a:ext uri="{0D108BD9-81ED-4DB2-BD59-A6C34878D82A}">
                    <a16:rowId xmlns:a16="http://schemas.microsoft.com/office/drawing/2014/main" val="2042992558"/>
                  </a:ext>
                </a:extLst>
              </a:tr>
              <a:tr h="1403108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System prompts the manager to send order request to the Supplier</a:t>
                      </a:r>
                      <a:endParaRPr lang="en-PH" sz="1100">
                        <a:effectLst/>
                      </a:endParaRP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Manager confirms to send order request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PH" sz="110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PH" sz="110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2.1 System sends order request to the Supplier</a:t>
                      </a:r>
                      <a:endParaRPr lang="en-PH" sz="110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extLst>
                  <a:ext uri="{0D108BD9-81ED-4DB2-BD59-A6C34878D82A}">
                    <a16:rowId xmlns:a16="http://schemas.microsoft.com/office/drawing/2014/main" val="2340905535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 Conditions: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If the manager does not confirm to send order request, the system will not send it to the Supplier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72591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A41A27-3AC2-4CB1-8BC1-7D08535FD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512018"/>
              </p:ext>
            </p:extLst>
          </p:nvPr>
        </p:nvGraphicFramePr>
        <p:xfrm>
          <a:off x="6111907" y="1130650"/>
          <a:ext cx="4053291" cy="553069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115400">
                  <a:extLst>
                    <a:ext uri="{9D8B030D-6E8A-4147-A177-3AD203B41FA5}">
                      <a16:colId xmlns:a16="http://schemas.microsoft.com/office/drawing/2014/main" val="1505425331"/>
                    </a:ext>
                  </a:extLst>
                </a:gridCol>
                <a:gridCol w="1688079">
                  <a:extLst>
                    <a:ext uri="{9D8B030D-6E8A-4147-A177-3AD203B41FA5}">
                      <a16:colId xmlns:a16="http://schemas.microsoft.com/office/drawing/2014/main" val="443249753"/>
                    </a:ext>
                  </a:extLst>
                </a:gridCol>
                <a:gridCol w="1249812">
                  <a:extLst>
                    <a:ext uri="{9D8B030D-6E8A-4147-A177-3AD203B41FA5}">
                      <a16:colId xmlns:a16="http://schemas.microsoft.com/office/drawing/2014/main" val="3626349660"/>
                    </a:ext>
                  </a:extLst>
                </a:gridCol>
              </a:tblGrid>
              <a:tr h="2114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 Case Name: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 to inventory records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313119"/>
                  </a:ext>
                </a:extLst>
              </a:tr>
              <a:tr h="2114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Scenario: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Supplier delivers purchased goods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65118"/>
                  </a:ext>
                </a:extLst>
              </a:tr>
              <a:tr h="2114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Triggering Event: 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Delivery of purchased goods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775728"/>
                  </a:ext>
                </a:extLst>
              </a:tr>
              <a:tr h="5143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Brief Description: 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After the system sends an order request to the Supplier, the goods are procured, and the system adds it in the inventory records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979752"/>
                  </a:ext>
                </a:extLst>
              </a:tr>
              <a:tr h="2114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Supplier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51895"/>
                  </a:ext>
                </a:extLst>
              </a:tr>
              <a:tr h="2114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Related Use Case: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Send order request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904828"/>
                  </a:ext>
                </a:extLst>
              </a:tr>
              <a:tr h="6448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Stakeholders: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Supplier, System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741375"/>
                  </a:ext>
                </a:extLst>
              </a:tr>
              <a:tr h="2730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Supplier must receive order request before delivery of goods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80175"/>
                  </a:ext>
                </a:extLst>
              </a:tr>
              <a:tr h="3428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System must add the delivered goods to the inventory records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95225"/>
                  </a:ext>
                </a:extLst>
              </a:tr>
              <a:tr h="21149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Flow of Activities: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System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extLst>
                  <a:ext uri="{0D108BD9-81ED-4DB2-BD59-A6C34878D82A}">
                    <a16:rowId xmlns:a16="http://schemas.microsoft.com/office/drawing/2014/main" val="3871354041"/>
                  </a:ext>
                </a:extLst>
              </a:tr>
              <a:tr h="1550282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Supplier receives order request</a:t>
                      </a:r>
                      <a:endParaRPr lang="en-PH" sz="11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Supplier delivers goods</a:t>
                      </a:r>
                      <a:endParaRPr lang="en-PH" sz="11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Manager gives payment</a:t>
                      </a:r>
                      <a:endParaRPr lang="en-PH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PH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3.1 System adds goods to the inventory records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extLst>
                  <a:ext uri="{0D108BD9-81ED-4DB2-BD59-A6C34878D82A}">
                    <a16:rowId xmlns:a16="http://schemas.microsoft.com/office/drawing/2014/main" val="1431843951"/>
                  </a:ext>
                </a:extLst>
              </a:tr>
              <a:tr h="334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 Conditions: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84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47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1658466" y="6"/>
            <a:ext cx="8269941" cy="763676"/>
          </a:xfrm>
          <a:prstGeom prst="rect">
            <a:avLst/>
          </a:prstGeom>
        </p:spPr>
        <p:txBody>
          <a:bodyPr vert="horz" wrap="square" lIns="99794" tIns="99794" rIns="99794" bIns="99794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941"/>
              </a:spcBef>
              <a:spcAft>
                <a:spcPts val="441"/>
              </a:spcAft>
              <a:buClr>
                <a:schemeClr val="dk1"/>
              </a:buClr>
              <a:buSzPct val="52380"/>
            </a:pPr>
            <a:r>
              <a:rPr lang="en" sz="1853" b="1" dirty="0"/>
              <a:t>Use Case</a:t>
            </a:r>
            <a:r>
              <a:rPr lang="en-PH" sz="1853" b="1" dirty="0"/>
              <a:t> Full Description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3860A7-C69E-4889-BB3B-E866CD702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671128"/>
              </p:ext>
            </p:extLst>
          </p:nvPr>
        </p:nvGraphicFramePr>
        <p:xfrm>
          <a:off x="2912557" y="1297933"/>
          <a:ext cx="6358122" cy="475013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198813">
                  <a:extLst>
                    <a:ext uri="{9D8B030D-6E8A-4147-A177-3AD203B41FA5}">
                      <a16:colId xmlns:a16="http://schemas.microsoft.com/office/drawing/2014/main" val="1537601488"/>
                    </a:ext>
                  </a:extLst>
                </a:gridCol>
                <a:gridCol w="2198813">
                  <a:extLst>
                    <a:ext uri="{9D8B030D-6E8A-4147-A177-3AD203B41FA5}">
                      <a16:colId xmlns:a16="http://schemas.microsoft.com/office/drawing/2014/main" val="1877673365"/>
                    </a:ext>
                  </a:extLst>
                </a:gridCol>
                <a:gridCol w="1960496">
                  <a:extLst>
                    <a:ext uri="{9D8B030D-6E8A-4147-A177-3AD203B41FA5}">
                      <a16:colId xmlns:a16="http://schemas.microsoft.com/office/drawing/2014/main" val="1192490786"/>
                    </a:ext>
                  </a:extLst>
                </a:gridCol>
              </a:tblGrid>
              <a:tr h="1631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Use Case Name: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Generate Inventory reports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959701"/>
                  </a:ext>
                </a:extLst>
              </a:tr>
              <a:tr h="1631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Scenario: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Manager request for system to generate reports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119223"/>
                  </a:ext>
                </a:extLst>
              </a:tr>
              <a:tr h="1631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Triggering Event: 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Prompt to send order request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43208"/>
                  </a:ext>
                </a:extLst>
              </a:tr>
              <a:tr h="33919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Brief Description: 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After the system sends reorder notification to manager, it will now prompt if the he/she wants to send an order request to the Supplier. 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640171"/>
                  </a:ext>
                </a:extLst>
              </a:tr>
              <a:tr h="1631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Manager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704483"/>
                  </a:ext>
                </a:extLst>
              </a:tr>
              <a:tr h="1631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Related Use Case: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97606"/>
                  </a:ext>
                </a:extLst>
              </a:tr>
              <a:tr h="4975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Stakeholders: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Manager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18081"/>
                  </a:ext>
                </a:extLst>
              </a:tr>
              <a:tr h="33919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IThe Manager must request generate report, before the system do so.</a:t>
                      </a:r>
                      <a:endParaRPr lang="en-PH" sz="110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System must have the right inventory data to generate the report.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159376"/>
                  </a:ext>
                </a:extLst>
              </a:tr>
              <a:tr h="1631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System must generate an inventory report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36882"/>
                  </a:ext>
                </a:extLst>
              </a:tr>
              <a:tr h="163191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Flow of Activities: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System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extLst>
                  <a:ext uri="{0D108BD9-81ED-4DB2-BD59-A6C34878D82A}">
                    <a16:rowId xmlns:a16="http://schemas.microsoft.com/office/drawing/2014/main" val="1182867981"/>
                  </a:ext>
                </a:extLst>
              </a:tr>
              <a:tr h="2009899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The Manager requests for system to generate inventory report</a:t>
                      </a:r>
                      <a:endParaRPr lang="en-PH" sz="1100">
                        <a:effectLst/>
                      </a:endParaRP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Manager receives inventory report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>
                  <a:txBody>
                    <a:bodyPr/>
                    <a:lstStyle/>
                    <a:p>
                      <a:pPr marL="742950" marR="0" lvl="1" indent="-28575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System receive request to generate inventory report</a:t>
                      </a:r>
                      <a:endParaRPr lang="en-PH" sz="1100">
                        <a:effectLst/>
                      </a:endParaRPr>
                    </a:p>
                    <a:p>
                      <a:pPr marL="742950" marR="0" lvl="1" indent="-28575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System generates inventory report</a:t>
                      </a:r>
                      <a:endParaRPr lang="en-PH" sz="110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PH" sz="110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PH" sz="110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extLst>
                  <a:ext uri="{0D108BD9-81ED-4DB2-BD59-A6C34878D82A}">
                    <a16:rowId xmlns:a16="http://schemas.microsoft.com/office/drawing/2014/main" val="345300589"/>
                  </a:ext>
                </a:extLst>
              </a:tr>
              <a:tr h="2583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 Conditions:</a:t>
                      </a:r>
                      <a:endParaRPr lang="en-PH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PH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0512" marR="605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486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73826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</TotalTime>
  <Words>1189</Words>
  <Application>Microsoft Office PowerPoint</Application>
  <PresentationFormat>Widescreen</PresentationFormat>
  <Paragraphs>265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Gill Sans MT</vt:lpstr>
      <vt:lpstr>Impact</vt:lpstr>
      <vt:lpstr>Mangal</vt:lpstr>
      <vt:lpstr>Badge</vt:lpstr>
      <vt:lpstr>Use Case Full Description</vt:lpstr>
      <vt:lpstr>Use Case Full Description</vt:lpstr>
      <vt:lpstr>Use Case Full Description</vt:lpstr>
      <vt:lpstr>Use Case Full Description</vt:lpstr>
      <vt:lpstr>Use Case Full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Full Description</dc:title>
  <dc:creator>Antonio Miguel  Lu</dc:creator>
  <cp:lastModifiedBy>Antonio Miguel  Lu</cp:lastModifiedBy>
  <cp:revision>2</cp:revision>
  <dcterms:created xsi:type="dcterms:W3CDTF">2017-11-07T06:03:53Z</dcterms:created>
  <dcterms:modified xsi:type="dcterms:W3CDTF">2017-11-07T06:07:12Z</dcterms:modified>
</cp:coreProperties>
</file>