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notesMasterIdLst>
    <p:notesMasterId r:id="rId62"/>
  </p:notesMasterIdLst>
  <p:sldIdLst>
    <p:sldId id="256" r:id="rId3"/>
    <p:sldId id="275" r:id="rId4"/>
    <p:sldId id="276" r:id="rId5"/>
    <p:sldId id="306" r:id="rId6"/>
    <p:sldId id="308" r:id="rId7"/>
    <p:sldId id="307" r:id="rId8"/>
    <p:sldId id="277" r:id="rId9"/>
    <p:sldId id="278" r:id="rId10"/>
    <p:sldId id="279" r:id="rId11"/>
    <p:sldId id="309" r:id="rId12"/>
    <p:sldId id="281" r:id="rId13"/>
    <p:sldId id="280" r:id="rId14"/>
    <p:sldId id="290" r:id="rId15"/>
    <p:sldId id="259" r:id="rId16"/>
    <p:sldId id="260" r:id="rId17"/>
    <p:sldId id="261" r:id="rId18"/>
    <p:sldId id="262" r:id="rId19"/>
    <p:sldId id="263" r:id="rId20"/>
    <p:sldId id="266" r:id="rId21"/>
    <p:sldId id="265" r:id="rId22"/>
    <p:sldId id="264" r:id="rId23"/>
    <p:sldId id="267" r:id="rId24"/>
    <p:sldId id="268" r:id="rId25"/>
    <p:sldId id="258" r:id="rId26"/>
    <p:sldId id="311" r:id="rId27"/>
    <p:sldId id="257" r:id="rId28"/>
    <p:sldId id="312" r:id="rId29"/>
    <p:sldId id="313" r:id="rId30"/>
    <p:sldId id="314" r:id="rId31"/>
    <p:sldId id="303" r:id="rId32"/>
    <p:sldId id="304" r:id="rId33"/>
    <p:sldId id="305" r:id="rId34"/>
    <p:sldId id="315" r:id="rId35"/>
    <p:sldId id="316" r:id="rId36"/>
    <p:sldId id="317" r:id="rId37"/>
    <p:sldId id="288" r:id="rId38"/>
    <p:sldId id="289" r:id="rId39"/>
    <p:sldId id="287" r:id="rId40"/>
    <p:sldId id="291" r:id="rId41"/>
    <p:sldId id="292" r:id="rId42"/>
    <p:sldId id="293" r:id="rId43"/>
    <p:sldId id="295" r:id="rId44"/>
    <p:sldId id="294" r:id="rId45"/>
    <p:sldId id="296" r:id="rId46"/>
    <p:sldId id="297" r:id="rId47"/>
    <p:sldId id="298" r:id="rId48"/>
    <p:sldId id="274" r:id="rId49"/>
    <p:sldId id="286" r:id="rId50"/>
    <p:sldId id="282" r:id="rId51"/>
    <p:sldId id="283" r:id="rId52"/>
    <p:sldId id="284" r:id="rId53"/>
    <p:sldId id="285" r:id="rId54"/>
    <p:sldId id="269" r:id="rId55"/>
    <p:sldId id="270" r:id="rId56"/>
    <p:sldId id="271" r:id="rId57"/>
    <p:sldId id="301" r:id="rId58"/>
    <p:sldId id="302" r:id="rId59"/>
    <p:sldId id="299" r:id="rId60"/>
    <p:sldId id="30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74" autoAdjust="0"/>
  </p:normalViewPr>
  <p:slideViewPr>
    <p:cSldViewPr snapToGrid="0">
      <p:cViewPr varScale="1">
        <p:scale>
          <a:sx n="82" d="100"/>
          <a:sy n="82" d="100"/>
        </p:scale>
        <p:origin x="38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5AAB7-11C9-4364-8263-89ED15D9F3D3}"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295B4-99E5-4CB5-97C8-557F91F0F791}" type="slidenum">
              <a:rPr lang="en-US" smtClean="0"/>
              <a:t>‹#›</a:t>
            </a:fld>
            <a:endParaRPr lang="en-US"/>
          </a:p>
        </p:txBody>
      </p:sp>
    </p:spTree>
    <p:extLst>
      <p:ext uri="{BB962C8B-B14F-4D97-AF65-F5344CB8AC3E}">
        <p14:creationId xmlns:p14="http://schemas.microsoft.com/office/powerpoint/2010/main" val="31561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a:t>
            </a:fld>
            <a:endParaRPr lang="en-US"/>
          </a:p>
        </p:txBody>
      </p:sp>
    </p:spTree>
    <p:extLst>
      <p:ext uri="{BB962C8B-B14F-4D97-AF65-F5344CB8AC3E}">
        <p14:creationId xmlns:p14="http://schemas.microsoft.com/office/powerpoint/2010/main" val="358704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11</a:t>
            </a:fld>
            <a:endParaRPr lang="en-US"/>
          </a:p>
        </p:txBody>
      </p:sp>
    </p:spTree>
    <p:extLst>
      <p:ext uri="{BB962C8B-B14F-4D97-AF65-F5344CB8AC3E}">
        <p14:creationId xmlns:p14="http://schemas.microsoft.com/office/powerpoint/2010/main" val="274661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13</a:t>
            </a:fld>
            <a:endParaRPr lang="en-US"/>
          </a:p>
        </p:txBody>
      </p:sp>
    </p:spTree>
    <p:extLst>
      <p:ext uri="{BB962C8B-B14F-4D97-AF65-F5344CB8AC3E}">
        <p14:creationId xmlns:p14="http://schemas.microsoft.com/office/powerpoint/2010/main" val="325305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14</a:t>
            </a:fld>
            <a:endParaRPr lang="en-US"/>
          </a:p>
        </p:txBody>
      </p:sp>
    </p:spTree>
    <p:extLst>
      <p:ext uri="{BB962C8B-B14F-4D97-AF65-F5344CB8AC3E}">
        <p14:creationId xmlns:p14="http://schemas.microsoft.com/office/powerpoint/2010/main" val="180536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15</a:t>
            </a:fld>
            <a:endParaRPr lang="en-US"/>
          </a:p>
        </p:txBody>
      </p:sp>
    </p:spTree>
    <p:extLst>
      <p:ext uri="{BB962C8B-B14F-4D97-AF65-F5344CB8AC3E}">
        <p14:creationId xmlns:p14="http://schemas.microsoft.com/office/powerpoint/2010/main" val="574639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16</a:t>
            </a:fld>
            <a:endParaRPr lang="en-US"/>
          </a:p>
        </p:txBody>
      </p:sp>
    </p:spTree>
    <p:extLst>
      <p:ext uri="{BB962C8B-B14F-4D97-AF65-F5344CB8AC3E}">
        <p14:creationId xmlns:p14="http://schemas.microsoft.com/office/powerpoint/2010/main" val="308880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17</a:t>
            </a:fld>
            <a:endParaRPr lang="en-US"/>
          </a:p>
        </p:txBody>
      </p:sp>
    </p:spTree>
    <p:extLst>
      <p:ext uri="{BB962C8B-B14F-4D97-AF65-F5344CB8AC3E}">
        <p14:creationId xmlns:p14="http://schemas.microsoft.com/office/powerpoint/2010/main" val="411086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18</a:t>
            </a:fld>
            <a:endParaRPr lang="en-US"/>
          </a:p>
        </p:txBody>
      </p:sp>
    </p:spTree>
    <p:extLst>
      <p:ext uri="{BB962C8B-B14F-4D97-AF65-F5344CB8AC3E}">
        <p14:creationId xmlns:p14="http://schemas.microsoft.com/office/powerpoint/2010/main" val="270329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19</a:t>
            </a:fld>
            <a:endParaRPr lang="en-US"/>
          </a:p>
        </p:txBody>
      </p:sp>
    </p:spTree>
    <p:extLst>
      <p:ext uri="{BB962C8B-B14F-4D97-AF65-F5344CB8AC3E}">
        <p14:creationId xmlns:p14="http://schemas.microsoft.com/office/powerpoint/2010/main" val="4266672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20</a:t>
            </a:fld>
            <a:endParaRPr lang="en-US"/>
          </a:p>
        </p:txBody>
      </p:sp>
    </p:spTree>
    <p:extLst>
      <p:ext uri="{BB962C8B-B14F-4D97-AF65-F5344CB8AC3E}">
        <p14:creationId xmlns:p14="http://schemas.microsoft.com/office/powerpoint/2010/main" val="140464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21</a:t>
            </a:fld>
            <a:endParaRPr lang="en-US"/>
          </a:p>
        </p:txBody>
      </p:sp>
    </p:spTree>
    <p:extLst>
      <p:ext uri="{BB962C8B-B14F-4D97-AF65-F5344CB8AC3E}">
        <p14:creationId xmlns:p14="http://schemas.microsoft.com/office/powerpoint/2010/main" val="187286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a:t>
            </a:fld>
            <a:endParaRPr lang="en-US"/>
          </a:p>
        </p:txBody>
      </p:sp>
    </p:spTree>
    <p:extLst>
      <p:ext uri="{BB962C8B-B14F-4D97-AF65-F5344CB8AC3E}">
        <p14:creationId xmlns:p14="http://schemas.microsoft.com/office/powerpoint/2010/main" val="246628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22</a:t>
            </a:fld>
            <a:endParaRPr lang="en-US"/>
          </a:p>
        </p:txBody>
      </p:sp>
    </p:spTree>
    <p:extLst>
      <p:ext uri="{BB962C8B-B14F-4D97-AF65-F5344CB8AC3E}">
        <p14:creationId xmlns:p14="http://schemas.microsoft.com/office/powerpoint/2010/main" val="157693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23</a:t>
            </a:fld>
            <a:endParaRPr lang="en-US"/>
          </a:p>
        </p:txBody>
      </p:sp>
    </p:spTree>
    <p:extLst>
      <p:ext uri="{BB962C8B-B14F-4D97-AF65-F5344CB8AC3E}">
        <p14:creationId xmlns:p14="http://schemas.microsoft.com/office/powerpoint/2010/main" val="3145804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24</a:t>
            </a:fld>
            <a:endParaRPr lang="en-US"/>
          </a:p>
        </p:txBody>
      </p:sp>
    </p:spTree>
    <p:extLst>
      <p:ext uri="{BB962C8B-B14F-4D97-AF65-F5344CB8AC3E}">
        <p14:creationId xmlns:p14="http://schemas.microsoft.com/office/powerpoint/2010/main" val="2824005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30</a:t>
            </a:fld>
            <a:endParaRPr lang="en-US"/>
          </a:p>
        </p:txBody>
      </p:sp>
    </p:spTree>
    <p:extLst>
      <p:ext uri="{BB962C8B-B14F-4D97-AF65-F5344CB8AC3E}">
        <p14:creationId xmlns:p14="http://schemas.microsoft.com/office/powerpoint/2010/main" val="2360273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31</a:t>
            </a:fld>
            <a:endParaRPr lang="en-US"/>
          </a:p>
        </p:txBody>
      </p:sp>
    </p:spTree>
    <p:extLst>
      <p:ext uri="{BB962C8B-B14F-4D97-AF65-F5344CB8AC3E}">
        <p14:creationId xmlns:p14="http://schemas.microsoft.com/office/powerpoint/2010/main" val="255548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32</a:t>
            </a:fld>
            <a:endParaRPr lang="en-US"/>
          </a:p>
        </p:txBody>
      </p:sp>
    </p:spTree>
    <p:extLst>
      <p:ext uri="{BB962C8B-B14F-4D97-AF65-F5344CB8AC3E}">
        <p14:creationId xmlns:p14="http://schemas.microsoft.com/office/powerpoint/2010/main" val="2807265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33</a:t>
            </a:fld>
            <a:endParaRPr lang="en-US"/>
          </a:p>
        </p:txBody>
      </p:sp>
    </p:spTree>
    <p:extLst>
      <p:ext uri="{BB962C8B-B14F-4D97-AF65-F5344CB8AC3E}">
        <p14:creationId xmlns:p14="http://schemas.microsoft.com/office/powerpoint/2010/main" val="3119347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34</a:t>
            </a:fld>
            <a:endParaRPr lang="en-US"/>
          </a:p>
        </p:txBody>
      </p:sp>
    </p:spTree>
    <p:extLst>
      <p:ext uri="{BB962C8B-B14F-4D97-AF65-F5344CB8AC3E}">
        <p14:creationId xmlns:p14="http://schemas.microsoft.com/office/powerpoint/2010/main" val="4187148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35</a:t>
            </a:fld>
            <a:endParaRPr lang="en-US"/>
          </a:p>
        </p:txBody>
      </p:sp>
    </p:spTree>
    <p:extLst>
      <p:ext uri="{BB962C8B-B14F-4D97-AF65-F5344CB8AC3E}">
        <p14:creationId xmlns:p14="http://schemas.microsoft.com/office/powerpoint/2010/main" val="3829835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36</a:t>
            </a:fld>
            <a:endParaRPr lang="en-US"/>
          </a:p>
        </p:txBody>
      </p:sp>
    </p:spTree>
    <p:extLst>
      <p:ext uri="{BB962C8B-B14F-4D97-AF65-F5344CB8AC3E}">
        <p14:creationId xmlns:p14="http://schemas.microsoft.com/office/powerpoint/2010/main" val="161895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a:t>
            </a:fld>
            <a:endParaRPr lang="en-US"/>
          </a:p>
        </p:txBody>
      </p:sp>
    </p:spTree>
    <p:extLst>
      <p:ext uri="{BB962C8B-B14F-4D97-AF65-F5344CB8AC3E}">
        <p14:creationId xmlns:p14="http://schemas.microsoft.com/office/powerpoint/2010/main" val="2156695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37</a:t>
            </a:fld>
            <a:endParaRPr lang="en-US"/>
          </a:p>
        </p:txBody>
      </p:sp>
    </p:spTree>
    <p:extLst>
      <p:ext uri="{BB962C8B-B14F-4D97-AF65-F5344CB8AC3E}">
        <p14:creationId xmlns:p14="http://schemas.microsoft.com/office/powerpoint/2010/main" val="2645445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38</a:t>
            </a:fld>
            <a:endParaRPr lang="en-US"/>
          </a:p>
        </p:txBody>
      </p:sp>
    </p:spTree>
    <p:extLst>
      <p:ext uri="{BB962C8B-B14F-4D97-AF65-F5344CB8AC3E}">
        <p14:creationId xmlns:p14="http://schemas.microsoft.com/office/powerpoint/2010/main" val="150721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39</a:t>
            </a:fld>
            <a:endParaRPr lang="en-US"/>
          </a:p>
        </p:txBody>
      </p:sp>
    </p:spTree>
    <p:extLst>
      <p:ext uri="{BB962C8B-B14F-4D97-AF65-F5344CB8AC3E}">
        <p14:creationId xmlns:p14="http://schemas.microsoft.com/office/powerpoint/2010/main" val="2898395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40</a:t>
            </a:fld>
            <a:endParaRPr lang="en-US"/>
          </a:p>
        </p:txBody>
      </p:sp>
    </p:spTree>
    <p:extLst>
      <p:ext uri="{BB962C8B-B14F-4D97-AF65-F5344CB8AC3E}">
        <p14:creationId xmlns:p14="http://schemas.microsoft.com/office/powerpoint/2010/main" val="2001651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41</a:t>
            </a:fld>
            <a:endParaRPr lang="en-US"/>
          </a:p>
        </p:txBody>
      </p:sp>
    </p:spTree>
    <p:extLst>
      <p:ext uri="{BB962C8B-B14F-4D97-AF65-F5344CB8AC3E}">
        <p14:creationId xmlns:p14="http://schemas.microsoft.com/office/powerpoint/2010/main" val="907234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42</a:t>
            </a:fld>
            <a:endParaRPr lang="en-US"/>
          </a:p>
        </p:txBody>
      </p:sp>
    </p:spTree>
    <p:extLst>
      <p:ext uri="{BB962C8B-B14F-4D97-AF65-F5344CB8AC3E}">
        <p14:creationId xmlns:p14="http://schemas.microsoft.com/office/powerpoint/2010/main" val="535583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43</a:t>
            </a:fld>
            <a:endParaRPr lang="en-US"/>
          </a:p>
        </p:txBody>
      </p:sp>
    </p:spTree>
    <p:extLst>
      <p:ext uri="{BB962C8B-B14F-4D97-AF65-F5344CB8AC3E}">
        <p14:creationId xmlns:p14="http://schemas.microsoft.com/office/powerpoint/2010/main" val="2586075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44</a:t>
            </a:fld>
            <a:endParaRPr lang="en-US"/>
          </a:p>
        </p:txBody>
      </p:sp>
    </p:spTree>
    <p:extLst>
      <p:ext uri="{BB962C8B-B14F-4D97-AF65-F5344CB8AC3E}">
        <p14:creationId xmlns:p14="http://schemas.microsoft.com/office/powerpoint/2010/main" val="3585465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45</a:t>
            </a:fld>
            <a:endParaRPr lang="en-US"/>
          </a:p>
        </p:txBody>
      </p:sp>
    </p:spTree>
    <p:extLst>
      <p:ext uri="{BB962C8B-B14F-4D97-AF65-F5344CB8AC3E}">
        <p14:creationId xmlns:p14="http://schemas.microsoft.com/office/powerpoint/2010/main" val="514798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46</a:t>
            </a:fld>
            <a:endParaRPr lang="en-US"/>
          </a:p>
        </p:txBody>
      </p:sp>
    </p:spTree>
    <p:extLst>
      <p:ext uri="{BB962C8B-B14F-4D97-AF65-F5344CB8AC3E}">
        <p14:creationId xmlns:p14="http://schemas.microsoft.com/office/powerpoint/2010/main" val="388853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a:t>
            </a:fld>
            <a:endParaRPr lang="en-US"/>
          </a:p>
        </p:txBody>
      </p:sp>
    </p:spTree>
    <p:extLst>
      <p:ext uri="{BB962C8B-B14F-4D97-AF65-F5344CB8AC3E}">
        <p14:creationId xmlns:p14="http://schemas.microsoft.com/office/powerpoint/2010/main" val="3208902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47</a:t>
            </a:fld>
            <a:endParaRPr lang="en-US"/>
          </a:p>
        </p:txBody>
      </p:sp>
    </p:spTree>
    <p:extLst>
      <p:ext uri="{BB962C8B-B14F-4D97-AF65-F5344CB8AC3E}">
        <p14:creationId xmlns:p14="http://schemas.microsoft.com/office/powerpoint/2010/main" val="1309676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48</a:t>
            </a:fld>
            <a:endParaRPr lang="en-US"/>
          </a:p>
        </p:txBody>
      </p:sp>
    </p:spTree>
    <p:extLst>
      <p:ext uri="{BB962C8B-B14F-4D97-AF65-F5344CB8AC3E}">
        <p14:creationId xmlns:p14="http://schemas.microsoft.com/office/powerpoint/2010/main" val="4218971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49</a:t>
            </a:fld>
            <a:endParaRPr lang="en-US"/>
          </a:p>
        </p:txBody>
      </p:sp>
    </p:spTree>
    <p:extLst>
      <p:ext uri="{BB962C8B-B14F-4D97-AF65-F5344CB8AC3E}">
        <p14:creationId xmlns:p14="http://schemas.microsoft.com/office/powerpoint/2010/main" val="1426859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50</a:t>
            </a:fld>
            <a:endParaRPr lang="en-US"/>
          </a:p>
        </p:txBody>
      </p:sp>
    </p:spTree>
    <p:extLst>
      <p:ext uri="{BB962C8B-B14F-4D97-AF65-F5344CB8AC3E}">
        <p14:creationId xmlns:p14="http://schemas.microsoft.com/office/powerpoint/2010/main" val="2808343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51</a:t>
            </a:fld>
            <a:endParaRPr lang="en-US"/>
          </a:p>
        </p:txBody>
      </p:sp>
    </p:spTree>
    <p:extLst>
      <p:ext uri="{BB962C8B-B14F-4D97-AF65-F5344CB8AC3E}">
        <p14:creationId xmlns:p14="http://schemas.microsoft.com/office/powerpoint/2010/main" val="873745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52</a:t>
            </a:fld>
            <a:endParaRPr lang="en-US"/>
          </a:p>
        </p:txBody>
      </p:sp>
    </p:spTree>
    <p:extLst>
      <p:ext uri="{BB962C8B-B14F-4D97-AF65-F5344CB8AC3E}">
        <p14:creationId xmlns:p14="http://schemas.microsoft.com/office/powerpoint/2010/main" val="1996760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53</a:t>
            </a:fld>
            <a:endParaRPr lang="en-US"/>
          </a:p>
        </p:txBody>
      </p:sp>
    </p:spTree>
    <p:extLst>
      <p:ext uri="{BB962C8B-B14F-4D97-AF65-F5344CB8AC3E}">
        <p14:creationId xmlns:p14="http://schemas.microsoft.com/office/powerpoint/2010/main" val="2774076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54</a:t>
            </a:fld>
            <a:endParaRPr lang="en-US"/>
          </a:p>
        </p:txBody>
      </p:sp>
    </p:spTree>
    <p:extLst>
      <p:ext uri="{BB962C8B-B14F-4D97-AF65-F5344CB8AC3E}">
        <p14:creationId xmlns:p14="http://schemas.microsoft.com/office/powerpoint/2010/main" val="2355400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55</a:t>
            </a:fld>
            <a:endParaRPr lang="en-US"/>
          </a:p>
        </p:txBody>
      </p:sp>
    </p:spTree>
    <p:extLst>
      <p:ext uri="{BB962C8B-B14F-4D97-AF65-F5344CB8AC3E}">
        <p14:creationId xmlns:p14="http://schemas.microsoft.com/office/powerpoint/2010/main" val="291840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56</a:t>
            </a:fld>
            <a:endParaRPr lang="en-US"/>
          </a:p>
        </p:txBody>
      </p:sp>
    </p:spTree>
    <p:extLst>
      <p:ext uri="{BB962C8B-B14F-4D97-AF65-F5344CB8AC3E}">
        <p14:creationId xmlns:p14="http://schemas.microsoft.com/office/powerpoint/2010/main" val="57242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6</a:t>
            </a:fld>
            <a:endParaRPr lang="en-US"/>
          </a:p>
        </p:txBody>
      </p:sp>
    </p:spTree>
    <p:extLst>
      <p:ext uri="{BB962C8B-B14F-4D97-AF65-F5344CB8AC3E}">
        <p14:creationId xmlns:p14="http://schemas.microsoft.com/office/powerpoint/2010/main" val="2473819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57</a:t>
            </a:fld>
            <a:endParaRPr lang="en-US"/>
          </a:p>
        </p:txBody>
      </p:sp>
    </p:spTree>
    <p:extLst>
      <p:ext uri="{BB962C8B-B14F-4D97-AF65-F5344CB8AC3E}">
        <p14:creationId xmlns:p14="http://schemas.microsoft.com/office/powerpoint/2010/main" val="3246072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58</a:t>
            </a:fld>
            <a:endParaRPr lang="en-US"/>
          </a:p>
        </p:txBody>
      </p:sp>
    </p:spTree>
    <p:extLst>
      <p:ext uri="{BB962C8B-B14F-4D97-AF65-F5344CB8AC3E}">
        <p14:creationId xmlns:p14="http://schemas.microsoft.com/office/powerpoint/2010/main" val="746035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59</a:t>
            </a:fld>
            <a:endParaRPr lang="en-US"/>
          </a:p>
        </p:txBody>
      </p:sp>
    </p:spTree>
    <p:extLst>
      <p:ext uri="{BB962C8B-B14F-4D97-AF65-F5344CB8AC3E}">
        <p14:creationId xmlns:p14="http://schemas.microsoft.com/office/powerpoint/2010/main" val="338346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7</a:t>
            </a:fld>
            <a:endParaRPr lang="en-US"/>
          </a:p>
        </p:txBody>
      </p:sp>
    </p:spTree>
    <p:extLst>
      <p:ext uri="{BB962C8B-B14F-4D97-AF65-F5344CB8AC3E}">
        <p14:creationId xmlns:p14="http://schemas.microsoft.com/office/powerpoint/2010/main" val="3106487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8</a:t>
            </a:fld>
            <a:endParaRPr lang="en-US"/>
          </a:p>
        </p:txBody>
      </p:sp>
    </p:spTree>
    <p:extLst>
      <p:ext uri="{BB962C8B-B14F-4D97-AF65-F5344CB8AC3E}">
        <p14:creationId xmlns:p14="http://schemas.microsoft.com/office/powerpoint/2010/main" val="263087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9</a:t>
            </a:fld>
            <a:endParaRPr lang="en-US"/>
          </a:p>
        </p:txBody>
      </p:sp>
    </p:spTree>
    <p:extLst>
      <p:ext uri="{BB962C8B-B14F-4D97-AF65-F5344CB8AC3E}">
        <p14:creationId xmlns:p14="http://schemas.microsoft.com/office/powerpoint/2010/main" val="100786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295B4-99E5-4CB5-97C8-557F91F0F791}" type="slidenum">
              <a:rPr lang="en-US" smtClean="0"/>
              <a:t>10</a:t>
            </a:fld>
            <a:endParaRPr lang="en-US"/>
          </a:p>
        </p:txBody>
      </p:sp>
    </p:spTree>
    <p:extLst>
      <p:ext uri="{BB962C8B-B14F-4D97-AF65-F5344CB8AC3E}">
        <p14:creationId xmlns:p14="http://schemas.microsoft.com/office/powerpoint/2010/main" val="59087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C9F3-EECC-44FD-A443-A1E708208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3DC6DCD-4316-4DAC-B8A6-DECACCFC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23339E0-DC90-42D8-9060-6C64799E9505}"/>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014626D5-326D-419B-9DBE-CA171EB002C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7FF3C28-CD61-4E25-B146-DF105022D3D9}"/>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6584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6FDA-8B9B-478D-BA62-0C22E8306D6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ADB3B15-569C-4FD0-ADE7-19A65536F3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A4E0385-5D80-443F-BA29-B3D6D9BF754E}"/>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2E3DBE30-95FD-486A-8A21-12F514DACB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E3A02E8-8555-47AF-95C7-A63536743540}"/>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146896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B584-BE3F-4D1A-98BA-C31CD669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60CC860-B06A-4265-957F-E11367DD0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73D50C-3CC6-4324-B4BE-0579B200A7ED}"/>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E23D86FC-6BE6-43D8-8E4D-1AB87BDFA37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E48DFD2-ED01-4EC3-A344-62750807D1E5}"/>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81625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E391-CB76-425D-95F0-376DC0D5E7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147FE9A-1A1C-406F-8293-23A4BE1E76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16D5063-EA2F-4E2A-998E-A590285372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F20E0B2-631A-4073-9DE8-55D890B16E8F}"/>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BFC49673-D59A-4A8F-B168-485B1A889E5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BFE2DF7-6F66-43BF-83BE-57B672DB6252}"/>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821963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1518-97CD-402D-94C5-47CCC210B91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38084C2-8E2F-4FB0-8162-8618F638F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780D51-C8EA-4F39-859E-8632B882E0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0A2EB94-8395-4341-83CD-39E11D644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8F623D-6D57-412F-83FB-F6433164CF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1415F5E-DFB8-4E8B-9C9F-FA6CD2C424A0}"/>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8" name="Footer Placeholder 7">
            <a:extLst>
              <a:ext uri="{FF2B5EF4-FFF2-40B4-BE49-F238E27FC236}">
                <a16:creationId xmlns:a16="http://schemas.microsoft.com/office/drawing/2014/main" id="{CAE2F6D6-C3CA-4EB8-8589-AB29AB6C795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1916743-D3D8-4713-BCCF-AE24F0F43E4F}"/>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52617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DAD9-46A7-4728-B6E1-E7D9BFD0DAF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2807774-BE3C-4AE7-B93F-F7DE5E2DF20C}"/>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4" name="Footer Placeholder 3">
            <a:extLst>
              <a:ext uri="{FF2B5EF4-FFF2-40B4-BE49-F238E27FC236}">
                <a16:creationId xmlns:a16="http://schemas.microsoft.com/office/drawing/2014/main" id="{3938D473-5DCD-44F7-9AFA-483CF857548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4D72F6D-CD48-4926-8DD1-301050EA7D5A}"/>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58410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E759F-A03A-46E6-944C-99D8996F81C0}"/>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3" name="Footer Placeholder 2">
            <a:extLst>
              <a:ext uri="{FF2B5EF4-FFF2-40B4-BE49-F238E27FC236}">
                <a16:creationId xmlns:a16="http://schemas.microsoft.com/office/drawing/2014/main" id="{F2AA615E-A715-4336-8531-183081C0135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4E44EB-DF7C-48C0-B0C5-991DA1D69293}"/>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422954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E99F-A34C-46EB-A8D4-C6540D8B1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8B43122-C423-4CA9-857A-C8F47ADD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518B603-242F-413A-BFD3-09F8715EB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5C668C-E595-4FBA-AAB0-C38D7672443E}"/>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5366B8DC-19D6-4EE3-969F-6ECA2A397BB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BA1AA3A-1014-4E17-9B8E-648EAF018FEC}"/>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373902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1612-244F-49F1-BBC3-638ADC518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4AE388B-9C75-47E2-8F14-AAC067ED6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E6E1293-32AA-487C-8541-372DEE1F9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E3B9C-7993-490B-BDBF-8110F38638BF}"/>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6" name="Footer Placeholder 5">
            <a:extLst>
              <a:ext uri="{FF2B5EF4-FFF2-40B4-BE49-F238E27FC236}">
                <a16:creationId xmlns:a16="http://schemas.microsoft.com/office/drawing/2014/main" id="{C4E8CB79-1A68-4143-B230-26E3B23148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95A6464-C27A-4296-B898-AACFA6AA7604}"/>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907219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A7FF-3253-411B-9A6A-264E02A708E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CF9ACB1-8699-4633-8AFA-94FCAEF4E0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62C3F3D-EDB1-474C-A15E-15F61BD6C803}"/>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0E66CE9F-F640-49AD-A62F-1943E353386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EE87B8-71AD-4263-B318-F500862E1450}"/>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36595619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2629B-AF1E-4F1E-BF5D-0C1EACD11D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D56DA37-D1F8-4A92-A4FA-CBEBAD11A5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87CBCFE-78DF-478C-8804-DDA2EAB53542}"/>
              </a:ext>
            </a:extLst>
          </p:cNvPr>
          <p:cNvSpPr>
            <a:spLocks noGrp="1"/>
          </p:cNvSpPr>
          <p:nvPr>
            <p:ph type="dt" sz="half" idx="10"/>
          </p:nvPr>
        </p:nvSpPr>
        <p:spPr/>
        <p:txBody>
          <a:body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56C27F8A-7276-4BDC-85A4-6289A273468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2D1114-B3FB-4CB7-977E-E74C7651E053}"/>
              </a:ext>
            </a:extLst>
          </p:cNvPr>
          <p:cNvSpPr>
            <a:spLocks noGrp="1"/>
          </p:cNvSpPr>
          <p:nvPr>
            <p:ph type="sldNum" sz="quarter" idx="12"/>
          </p:nvPr>
        </p:nvSpPr>
        <p:spPr/>
        <p:txBody>
          <a:bodyPr/>
          <a:lstStyle/>
          <a:p>
            <a:fld id="{D78BC644-5B2B-4941-B56F-E4C764B05CE3}" type="slidenum">
              <a:rPr lang="en-PH" smtClean="0"/>
              <a:t>‹#›</a:t>
            </a:fld>
            <a:endParaRPr lang="en-PH"/>
          </a:p>
        </p:txBody>
      </p:sp>
    </p:spTree>
    <p:extLst>
      <p:ext uri="{BB962C8B-B14F-4D97-AF65-F5344CB8AC3E}">
        <p14:creationId xmlns:p14="http://schemas.microsoft.com/office/powerpoint/2010/main" val="283971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D0EB3-2449-477E-942F-507F5AFD6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466E2C5-0805-4A67-BF39-147844B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C0FD6B-8BDE-4217-B17D-F2468DC23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52499-CA9D-43BB-B7A0-0E4CE6C003B6}" type="datetimeFigureOut">
              <a:rPr lang="en-PH" smtClean="0"/>
              <a:t>25/07/2018</a:t>
            </a:fld>
            <a:endParaRPr lang="en-PH"/>
          </a:p>
        </p:txBody>
      </p:sp>
      <p:sp>
        <p:nvSpPr>
          <p:cNvPr id="5" name="Footer Placeholder 4">
            <a:extLst>
              <a:ext uri="{FF2B5EF4-FFF2-40B4-BE49-F238E27FC236}">
                <a16:creationId xmlns:a16="http://schemas.microsoft.com/office/drawing/2014/main" id="{AD986A9F-091F-49CA-8858-99C9A7D5C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0D0D44B-A8F8-429F-BC22-612E1D435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C644-5B2B-4941-B56F-E4C764B05CE3}" type="slidenum">
              <a:rPr lang="en-PH" smtClean="0"/>
              <a:t>‹#›</a:t>
            </a:fld>
            <a:endParaRPr lang="en-PH"/>
          </a:p>
        </p:txBody>
      </p:sp>
    </p:spTree>
    <p:extLst>
      <p:ext uri="{BB962C8B-B14F-4D97-AF65-F5344CB8AC3E}">
        <p14:creationId xmlns:p14="http://schemas.microsoft.com/office/powerpoint/2010/main" val="19800141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jp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5.jpg"/><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AE744B-4C6E-4093-8184-FB7EA7DB0E29}"/>
              </a:ext>
            </a:extLst>
          </p:cNvPr>
          <p:cNvPicPr>
            <a:picLocks noChangeAspect="1"/>
          </p:cNvPicPr>
          <p:nvPr/>
        </p:nvPicPr>
        <p:blipFill>
          <a:blip r:embed="rId2"/>
          <a:stretch>
            <a:fillRect/>
          </a:stretch>
        </p:blipFill>
        <p:spPr>
          <a:xfrm>
            <a:off x="-1" y="0"/>
            <a:ext cx="7743825" cy="4894682"/>
          </a:xfrm>
          <a:prstGeom prst="rect">
            <a:avLst/>
          </a:prstGeom>
        </p:spPr>
      </p:pic>
      <p:sp>
        <p:nvSpPr>
          <p:cNvPr id="5" name="Rectangle 4">
            <a:extLst>
              <a:ext uri="{FF2B5EF4-FFF2-40B4-BE49-F238E27FC236}">
                <a16:creationId xmlns:a16="http://schemas.microsoft.com/office/drawing/2014/main" id="{7938D520-40C7-4335-A747-92DC7D3740C9}"/>
              </a:ext>
            </a:extLst>
          </p:cNvPr>
          <p:cNvSpPr/>
          <p:nvPr/>
        </p:nvSpPr>
        <p:spPr>
          <a:xfrm>
            <a:off x="8040849" y="860271"/>
            <a:ext cx="6096000" cy="2677656"/>
          </a:xfrm>
          <a:prstGeom prst="rect">
            <a:avLst/>
          </a:prstGeom>
        </p:spPr>
        <p:txBody>
          <a:bodyPr>
            <a:spAutoFit/>
          </a:bodyPr>
          <a:lstStyle/>
          <a:p>
            <a:r>
              <a:rPr lang="es-ES" sz="2400" dirty="0">
                <a:solidFill>
                  <a:schemeClr val="bg1"/>
                </a:solidFill>
              </a:rPr>
              <a:t>Ivan Jasper Evangelista</a:t>
            </a:r>
          </a:p>
          <a:p>
            <a:endParaRPr lang="es-ES" sz="2400" dirty="0">
              <a:solidFill>
                <a:schemeClr val="bg1"/>
              </a:solidFill>
            </a:endParaRPr>
          </a:p>
          <a:p>
            <a:r>
              <a:rPr lang="es-ES" sz="2400" dirty="0">
                <a:solidFill>
                  <a:schemeClr val="bg1"/>
                </a:solidFill>
              </a:rPr>
              <a:t>John Matthew </a:t>
            </a:r>
            <a:r>
              <a:rPr lang="es-ES" sz="2400" dirty="0" err="1">
                <a:solidFill>
                  <a:schemeClr val="bg1"/>
                </a:solidFill>
              </a:rPr>
              <a:t>Fonacier</a:t>
            </a:r>
            <a:endParaRPr lang="es-ES" sz="2400" dirty="0">
              <a:solidFill>
                <a:schemeClr val="bg1"/>
              </a:solidFill>
            </a:endParaRPr>
          </a:p>
          <a:p>
            <a:endParaRPr lang="es-ES" sz="2400" dirty="0">
              <a:solidFill>
                <a:schemeClr val="bg1"/>
              </a:solidFill>
            </a:endParaRPr>
          </a:p>
          <a:p>
            <a:r>
              <a:rPr lang="es-ES" sz="2400" dirty="0">
                <a:solidFill>
                  <a:schemeClr val="bg1"/>
                </a:solidFill>
              </a:rPr>
              <a:t>Marco Theo </a:t>
            </a:r>
            <a:r>
              <a:rPr lang="es-ES" sz="2400" dirty="0" err="1">
                <a:solidFill>
                  <a:schemeClr val="bg1"/>
                </a:solidFill>
              </a:rPr>
              <a:t>Butalid</a:t>
            </a:r>
            <a:endParaRPr lang="es-ES" sz="2400" dirty="0">
              <a:solidFill>
                <a:schemeClr val="bg1"/>
              </a:solidFill>
            </a:endParaRPr>
          </a:p>
          <a:p>
            <a:endParaRPr lang="es-ES" sz="2400" dirty="0">
              <a:solidFill>
                <a:schemeClr val="bg1"/>
              </a:solidFill>
            </a:endParaRPr>
          </a:p>
          <a:p>
            <a:r>
              <a:rPr lang="es-ES" sz="2400" dirty="0">
                <a:solidFill>
                  <a:schemeClr val="bg1"/>
                </a:solidFill>
              </a:rPr>
              <a:t>Luis Gino </a:t>
            </a:r>
            <a:r>
              <a:rPr lang="es-ES" sz="2400" dirty="0" err="1">
                <a:solidFill>
                  <a:schemeClr val="bg1"/>
                </a:solidFill>
              </a:rPr>
              <a:t>Mabaquiao</a:t>
            </a:r>
            <a:endParaRPr lang="en-PH" sz="2400" dirty="0">
              <a:solidFill>
                <a:schemeClr val="bg1"/>
              </a:solidFill>
            </a:endParaRPr>
          </a:p>
        </p:txBody>
      </p:sp>
    </p:spTree>
    <p:extLst>
      <p:ext uri="{BB962C8B-B14F-4D97-AF65-F5344CB8AC3E}">
        <p14:creationId xmlns:p14="http://schemas.microsoft.com/office/powerpoint/2010/main" val="134410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Synthesis</a:t>
            </a:r>
          </a:p>
        </p:txBody>
      </p:sp>
      <p:graphicFrame>
        <p:nvGraphicFramePr>
          <p:cNvPr id="3" name="Table 2">
            <a:extLst>
              <a:ext uri="{FF2B5EF4-FFF2-40B4-BE49-F238E27FC236}">
                <a16:creationId xmlns:a16="http://schemas.microsoft.com/office/drawing/2014/main" id="{0BD1B6BF-9F0B-43A5-87B4-C51D9CD46ADE}"/>
              </a:ext>
            </a:extLst>
          </p:cNvPr>
          <p:cNvGraphicFramePr>
            <a:graphicFrameLocks noGrp="1"/>
          </p:cNvGraphicFramePr>
          <p:nvPr>
            <p:extLst>
              <p:ext uri="{D42A27DB-BD31-4B8C-83A1-F6EECF244321}">
                <p14:modId xmlns:p14="http://schemas.microsoft.com/office/powerpoint/2010/main" val="901434658"/>
              </p:ext>
            </p:extLst>
          </p:nvPr>
        </p:nvGraphicFramePr>
        <p:xfrm>
          <a:off x="541176" y="774441"/>
          <a:ext cx="11308702" cy="5949930"/>
        </p:xfrm>
        <a:graphic>
          <a:graphicData uri="http://schemas.openxmlformats.org/drawingml/2006/table">
            <a:tbl>
              <a:tblPr firstRow="1" firstCol="1" bandRow="1">
                <a:tableStyleId>{5C22544A-7EE6-4342-B048-85BDC9FD1C3A}</a:tableStyleId>
              </a:tblPr>
              <a:tblGrid>
                <a:gridCol w="1679671">
                  <a:extLst>
                    <a:ext uri="{9D8B030D-6E8A-4147-A177-3AD203B41FA5}">
                      <a16:colId xmlns:a16="http://schemas.microsoft.com/office/drawing/2014/main" val="3198364416"/>
                    </a:ext>
                  </a:extLst>
                </a:gridCol>
                <a:gridCol w="1679671">
                  <a:extLst>
                    <a:ext uri="{9D8B030D-6E8A-4147-A177-3AD203B41FA5}">
                      <a16:colId xmlns:a16="http://schemas.microsoft.com/office/drawing/2014/main" val="2930976591"/>
                    </a:ext>
                  </a:extLst>
                </a:gridCol>
                <a:gridCol w="1679671">
                  <a:extLst>
                    <a:ext uri="{9D8B030D-6E8A-4147-A177-3AD203B41FA5}">
                      <a16:colId xmlns:a16="http://schemas.microsoft.com/office/drawing/2014/main" val="2388105902"/>
                    </a:ext>
                  </a:extLst>
                </a:gridCol>
                <a:gridCol w="1342341">
                  <a:extLst>
                    <a:ext uri="{9D8B030D-6E8A-4147-A177-3AD203B41FA5}">
                      <a16:colId xmlns:a16="http://schemas.microsoft.com/office/drawing/2014/main" val="1614007306"/>
                    </a:ext>
                  </a:extLst>
                </a:gridCol>
                <a:gridCol w="1144597">
                  <a:extLst>
                    <a:ext uri="{9D8B030D-6E8A-4147-A177-3AD203B41FA5}">
                      <a16:colId xmlns:a16="http://schemas.microsoft.com/office/drawing/2014/main" val="3521384199"/>
                    </a:ext>
                  </a:extLst>
                </a:gridCol>
                <a:gridCol w="1467968">
                  <a:extLst>
                    <a:ext uri="{9D8B030D-6E8A-4147-A177-3AD203B41FA5}">
                      <a16:colId xmlns:a16="http://schemas.microsoft.com/office/drawing/2014/main" val="3096869032"/>
                    </a:ext>
                  </a:extLst>
                </a:gridCol>
                <a:gridCol w="784002">
                  <a:extLst>
                    <a:ext uri="{9D8B030D-6E8A-4147-A177-3AD203B41FA5}">
                      <a16:colId xmlns:a16="http://schemas.microsoft.com/office/drawing/2014/main" val="439054906"/>
                    </a:ext>
                  </a:extLst>
                </a:gridCol>
                <a:gridCol w="1530781">
                  <a:extLst>
                    <a:ext uri="{9D8B030D-6E8A-4147-A177-3AD203B41FA5}">
                      <a16:colId xmlns:a16="http://schemas.microsoft.com/office/drawing/2014/main" val="2473471303"/>
                    </a:ext>
                  </a:extLst>
                </a:gridCol>
              </a:tblGrid>
              <a:tr h="691770">
                <a:tc>
                  <a:txBody>
                    <a:bodyPr/>
                    <a:lstStyle/>
                    <a:p>
                      <a:pPr algn="ctr">
                        <a:spcAft>
                          <a:spcPts val="0"/>
                        </a:spcAft>
                      </a:pPr>
                      <a:r>
                        <a:rPr lang="en-PH" sz="1400" b="1">
                          <a:solidFill>
                            <a:schemeClr val="bg1"/>
                          </a:solidFill>
                          <a:effectLst/>
                        </a:rPr>
                        <a:t>ROOM RESERVATION SYSTEMS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AUTOMATED RESERVATION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MANUAL RESERVATION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PREVENTS BOOKING CONFLICTS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DISPLAYS CURRENT STATUS OF ROOM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DETECTS ROOM OCCUPENCY</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IOT BASED </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PROVIDES ANALYSIS REPORT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511239071"/>
                  </a:ext>
                </a:extLst>
              </a:tr>
              <a:tr h="600495">
                <a:tc>
                  <a:txBody>
                    <a:bodyPr/>
                    <a:lstStyle/>
                    <a:p>
                      <a:pPr algn="ctr">
                        <a:spcAft>
                          <a:spcPts val="0"/>
                        </a:spcAft>
                      </a:pPr>
                      <a:r>
                        <a:rPr lang="en-PH" sz="1400" b="1">
                          <a:solidFill>
                            <a:schemeClr val="bg1"/>
                          </a:solidFill>
                          <a:effectLst/>
                        </a:rPr>
                        <a:t>Meeting Room Monitoring</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036083751"/>
                  </a:ext>
                </a:extLst>
              </a:tr>
              <a:tr h="600495">
                <a:tc>
                  <a:txBody>
                    <a:bodyPr/>
                    <a:lstStyle/>
                    <a:p>
                      <a:pPr algn="ctr">
                        <a:spcAft>
                          <a:spcPts val="0"/>
                        </a:spcAft>
                      </a:pPr>
                      <a:r>
                        <a:rPr lang="en-PH" sz="1400" b="1">
                          <a:solidFill>
                            <a:schemeClr val="bg1"/>
                          </a:solidFill>
                          <a:effectLst/>
                        </a:rPr>
                        <a:t>KMLE Solution</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979555587"/>
                  </a:ext>
                </a:extLst>
              </a:tr>
              <a:tr h="600495">
                <a:tc>
                  <a:txBody>
                    <a:bodyPr/>
                    <a:lstStyle/>
                    <a:p>
                      <a:pPr algn="ctr">
                        <a:spcAft>
                          <a:spcPts val="0"/>
                        </a:spcAft>
                      </a:pPr>
                      <a:r>
                        <a:rPr lang="en-PH" sz="1400" b="1">
                          <a:solidFill>
                            <a:schemeClr val="bg1"/>
                          </a:solidFill>
                          <a:effectLst/>
                        </a:rPr>
                        <a:t>Smart Meeting Rooms - Intel IoT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134645610"/>
                  </a:ext>
                </a:extLst>
              </a:tr>
              <a:tr h="600495">
                <a:tc>
                  <a:txBody>
                    <a:bodyPr/>
                    <a:lstStyle/>
                    <a:p>
                      <a:pPr algn="ctr">
                        <a:spcAft>
                          <a:spcPts val="0"/>
                        </a:spcAft>
                      </a:pPr>
                      <a:r>
                        <a:rPr lang="en-PH" sz="1400" b="1">
                          <a:solidFill>
                            <a:schemeClr val="bg1"/>
                          </a:solidFill>
                          <a:effectLst/>
                        </a:rPr>
                        <a:t>Conference Room Truth Serum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1631261071"/>
                  </a:ext>
                </a:extLst>
              </a:tr>
              <a:tr h="600495">
                <a:tc>
                  <a:txBody>
                    <a:bodyPr/>
                    <a:lstStyle/>
                    <a:p>
                      <a:pPr algn="ctr">
                        <a:spcAft>
                          <a:spcPts val="0"/>
                        </a:spcAft>
                      </a:pPr>
                      <a:r>
                        <a:rPr lang="en-PH" sz="1400" b="1">
                          <a:solidFill>
                            <a:schemeClr val="bg1"/>
                          </a:solidFill>
                          <a:effectLst/>
                        </a:rPr>
                        <a:t>Meeting Room Booking System (MRBS)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838527064"/>
                  </a:ext>
                </a:extLst>
              </a:tr>
              <a:tr h="600495">
                <a:tc>
                  <a:txBody>
                    <a:bodyPr/>
                    <a:lstStyle/>
                    <a:p>
                      <a:pPr algn="ctr">
                        <a:spcAft>
                          <a:spcPts val="0"/>
                        </a:spcAft>
                      </a:pPr>
                      <a:r>
                        <a:rPr lang="en-PH" sz="1400" b="1">
                          <a:solidFill>
                            <a:schemeClr val="bg1"/>
                          </a:solidFill>
                          <a:effectLst/>
                        </a:rPr>
                        <a:t>Open Source Hassle-free Room Booking System for Schools</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686838993"/>
                  </a:ext>
                </a:extLst>
              </a:tr>
              <a:tr h="600495">
                <a:tc>
                  <a:txBody>
                    <a:bodyPr/>
                    <a:lstStyle/>
                    <a:p>
                      <a:pPr algn="ctr">
                        <a:spcAft>
                          <a:spcPts val="0"/>
                        </a:spcAft>
                      </a:pPr>
                      <a:r>
                        <a:rPr lang="en-PH" sz="1400" b="1">
                          <a:solidFill>
                            <a:schemeClr val="bg1"/>
                          </a:solidFill>
                          <a:effectLst/>
                        </a:rPr>
                        <a:t>One Space</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2578530948"/>
                  </a:ext>
                </a:extLst>
              </a:tr>
              <a:tr h="600495">
                <a:tc>
                  <a:txBody>
                    <a:bodyPr/>
                    <a:lstStyle/>
                    <a:p>
                      <a:pPr algn="ctr">
                        <a:spcAft>
                          <a:spcPts val="0"/>
                        </a:spcAft>
                      </a:pPr>
                      <a:r>
                        <a:rPr lang="en-PH" sz="1400" b="1">
                          <a:solidFill>
                            <a:schemeClr val="bg1"/>
                          </a:solidFill>
                          <a:effectLst/>
                        </a:rPr>
                        <a:t>Proposed system</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a:solidFill>
                            <a:schemeClr val="bg1"/>
                          </a:solidFill>
                          <a:effectLst/>
                        </a:rPr>
                        <a:t>✓</a:t>
                      </a:r>
                      <a:endParaRPr lang="en-PH" sz="14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tc>
                  <a:txBody>
                    <a:bodyPr/>
                    <a:lstStyle/>
                    <a:p>
                      <a:pPr algn="ctr">
                        <a:spcAft>
                          <a:spcPts val="0"/>
                        </a:spcAft>
                      </a:pPr>
                      <a:r>
                        <a:rPr lang="en-PH" sz="1400" b="1" dirty="0">
                          <a:solidFill>
                            <a:schemeClr val="bg1"/>
                          </a:solidFill>
                          <a:effectLst/>
                        </a:rPr>
                        <a:t>✓</a:t>
                      </a:r>
                      <a:endParaRPr lang="en-PH"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824" marR="57824" marT="0" marB="0"/>
                </a:tc>
                <a:extLst>
                  <a:ext uri="{0D108BD9-81ED-4DB2-BD59-A6C34878D82A}">
                    <a16:rowId xmlns:a16="http://schemas.microsoft.com/office/drawing/2014/main" val="540352813"/>
                  </a:ext>
                </a:extLst>
              </a:tr>
            </a:tbl>
          </a:graphicData>
        </a:graphic>
      </p:graphicFrame>
    </p:spTree>
    <p:extLst>
      <p:ext uri="{BB962C8B-B14F-4D97-AF65-F5344CB8AC3E}">
        <p14:creationId xmlns:p14="http://schemas.microsoft.com/office/powerpoint/2010/main" val="36232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Event Table</a:t>
            </a:r>
          </a:p>
        </p:txBody>
      </p:sp>
    </p:spTree>
    <p:extLst>
      <p:ext uri="{BB962C8B-B14F-4D97-AF65-F5344CB8AC3E}">
        <p14:creationId xmlns:p14="http://schemas.microsoft.com/office/powerpoint/2010/main" val="32005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46BC-3657-4229-A980-A2EBD2555D97}"/>
              </a:ext>
            </a:extLst>
          </p:cNvPr>
          <p:cNvSpPr>
            <a:spLocks noGrp="1"/>
          </p:cNvSpPr>
          <p:nvPr>
            <p:ph type="title"/>
          </p:nvPr>
        </p:nvSpPr>
        <p:spPr/>
        <p:txBody>
          <a:bodyPr/>
          <a:lstStyle/>
          <a:p>
            <a:r>
              <a:rPr lang="en-PH" dirty="0"/>
              <a:t>AGENDA</a:t>
            </a:r>
          </a:p>
        </p:txBody>
      </p:sp>
      <p:pic>
        <p:nvPicPr>
          <p:cNvPr id="6" name="Picture 5">
            <a:extLst>
              <a:ext uri="{FF2B5EF4-FFF2-40B4-BE49-F238E27FC236}">
                <a16:creationId xmlns:a16="http://schemas.microsoft.com/office/drawing/2014/main" id="{7AC5B4DD-6AC1-42CB-AB80-2F2835E3F240}"/>
              </a:ext>
            </a:extLst>
          </p:cNvPr>
          <p:cNvPicPr>
            <a:picLocks noChangeAspect="1"/>
          </p:cNvPicPr>
          <p:nvPr/>
        </p:nvPicPr>
        <p:blipFill>
          <a:blip r:embed="rId2"/>
          <a:stretch>
            <a:fillRect/>
          </a:stretch>
        </p:blipFill>
        <p:spPr>
          <a:xfrm>
            <a:off x="408791" y="0"/>
            <a:ext cx="11532197" cy="6858000"/>
          </a:xfrm>
          <a:prstGeom prst="rect">
            <a:avLst/>
          </a:prstGeom>
        </p:spPr>
      </p:pic>
    </p:spTree>
    <p:extLst>
      <p:ext uri="{BB962C8B-B14F-4D97-AF65-F5344CB8AC3E}">
        <p14:creationId xmlns:p14="http://schemas.microsoft.com/office/powerpoint/2010/main" val="265451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Diagram</a:t>
            </a:r>
          </a:p>
        </p:txBody>
      </p:sp>
      <p:pic>
        <p:nvPicPr>
          <p:cNvPr id="4" name="Picture 3">
            <a:extLst>
              <a:ext uri="{FF2B5EF4-FFF2-40B4-BE49-F238E27FC236}">
                <a16:creationId xmlns:a16="http://schemas.microsoft.com/office/drawing/2014/main" id="{358162C4-558F-4006-BEFE-261C4E7A643D}"/>
              </a:ext>
            </a:extLst>
          </p:cNvPr>
          <p:cNvPicPr>
            <a:picLocks noChangeAspect="1"/>
          </p:cNvPicPr>
          <p:nvPr/>
        </p:nvPicPr>
        <p:blipFill>
          <a:blip r:embed="rId3"/>
          <a:stretch>
            <a:fillRect/>
          </a:stretch>
        </p:blipFill>
        <p:spPr>
          <a:xfrm>
            <a:off x="0" y="789455"/>
            <a:ext cx="12192000" cy="5642876"/>
          </a:xfrm>
          <a:prstGeom prst="rect">
            <a:avLst/>
          </a:prstGeom>
        </p:spPr>
      </p:pic>
    </p:spTree>
    <p:extLst>
      <p:ext uri="{BB962C8B-B14F-4D97-AF65-F5344CB8AC3E}">
        <p14:creationId xmlns:p14="http://schemas.microsoft.com/office/powerpoint/2010/main" val="127632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Professor </a:t>
            </a:r>
          </a:p>
        </p:txBody>
      </p:sp>
      <p:pic>
        <p:nvPicPr>
          <p:cNvPr id="3" name="Picture 2">
            <a:extLst>
              <a:ext uri="{FF2B5EF4-FFF2-40B4-BE49-F238E27FC236}">
                <a16:creationId xmlns:a16="http://schemas.microsoft.com/office/drawing/2014/main" id="{B2B05998-18F9-4585-815B-25D39C29BC58}"/>
              </a:ext>
            </a:extLst>
          </p:cNvPr>
          <p:cNvPicPr>
            <a:picLocks noChangeAspect="1"/>
          </p:cNvPicPr>
          <p:nvPr/>
        </p:nvPicPr>
        <p:blipFill>
          <a:blip r:embed="rId3"/>
          <a:stretch>
            <a:fillRect/>
          </a:stretch>
        </p:blipFill>
        <p:spPr>
          <a:xfrm>
            <a:off x="0" y="596948"/>
            <a:ext cx="12191999" cy="5824873"/>
          </a:xfrm>
          <a:prstGeom prst="rect">
            <a:avLst/>
          </a:prstGeom>
        </p:spPr>
      </p:pic>
    </p:spTree>
    <p:extLst>
      <p:ext uri="{BB962C8B-B14F-4D97-AF65-F5344CB8AC3E}">
        <p14:creationId xmlns:p14="http://schemas.microsoft.com/office/powerpoint/2010/main" val="84655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88FCC0C9-ED1A-4CAC-9071-C79B89C4304D}"/>
              </a:ext>
            </a:extLst>
          </p:cNvPr>
          <p:cNvPicPr>
            <a:picLocks noChangeAspect="1"/>
          </p:cNvPicPr>
          <p:nvPr/>
        </p:nvPicPr>
        <p:blipFill>
          <a:blip r:embed="rId3"/>
          <a:stretch>
            <a:fillRect/>
          </a:stretch>
        </p:blipFill>
        <p:spPr>
          <a:xfrm>
            <a:off x="0" y="596948"/>
            <a:ext cx="12192000" cy="5943600"/>
          </a:xfrm>
          <a:prstGeom prst="rect">
            <a:avLst/>
          </a:prstGeom>
        </p:spPr>
      </p:pic>
    </p:spTree>
    <p:extLst>
      <p:ext uri="{BB962C8B-B14F-4D97-AF65-F5344CB8AC3E}">
        <p14:creationId xmlns:p14="http://schemas.microsoft.com/office/powerpoint/2010/main" val="336963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C23E1247-8BB7-48EC-AAC7-169E2A9FD8C9}"/>
              </a:ext>
            </a:extLst>
          </p:cNvPr>
          <p:cNvPicPr>
            <a:picLocks noChangeAspect="1"/>
          </p:cNvPicPr>
          <p:nvPr/>
        </p:nvPicPr>
        <p:blipFill>
          <a:blip r:embed="rId3"/>
          <a:stretch>
            <a:fillRect/>
          </a:stretch>
        </p:blipFill>
        <p:spPr>
          <a:xfrm>
            <a:off x="0" y="596947"/>
            <a:ext cx="12192000" cy="5814363"/>
          </a:xfrm>
          <a:prstGeom prst="rect">
            <a:avLst/>
          </a:prstGeom>
        </p:spPr>
      </p:pic>
    </p:spTree>
    <p:extLst>
      <p:ext uri="{BB962C8B-B14F-4D97-AF65-F5344CB8AC3E}">
        <p14:creationId xmlns:p14="http://schemas.microsoft.com/office/powerpoint/2010/main" val="40503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7C2DE848-667A-44A5-ACB3-C5A9DD02F063}"/>
              </a:ext>
            </a:extLst>
          </p:cNvPr>
          <p:cNvPicPr>
            <a:picLocks noChangeAspect="1"/>
          </p:cNvPicPr>
          <p:nvPr/>
        </p:nvPicPr>
        <p:blipFill>
          <a:blip r:embed="rId3"/>
          <a:stretch>
            <a:fillRect/>
          </a:stretch>
        </p:blipFill>
        <p:spPr>
          <a:xfrm>
            <a:off x="0" y="596948"/>
            <a:ext cx="12192000" cy="5865764"/>
          </a:xfrm>
          <a:prstGeom prst="rect">
            <a:avLst/>
          </a:prstGeom>
        </p:spPr>
      </p:pic>
    </p:spTree>
    <p:extLst>
      <p:ext uri="{BB962C8B-B14F-4D97-AF65-F5344CB8AC3E}">
        <p14:creationId xmlns:p14="http://schemas.microsoft.com/office/powerpoint/2010/main" val="395868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E6EFFFA0-C86F-48C9-B020-39CB1ED2E914}"/>
              </a:ext>
            </a:extLst>
          </p:cNvPr>
          <p:cNvPicPr>
            <a:picLocks noChangeAspect="1"/>
          </p:cNvPicPr>
          <p:nvPr/>
        </p:nvPicPr>
        <p:blipFill>
          <a:blip r:embed="rId3"/>
          <a:stretch>
            <a:fillRect/>
          </a:stretch>
        </p:blipFill>
        <p:spPr>
          <a:xfrm>
            <a:off x="0" y="596948"/>
            <a:ext cx="12192000" cy="5803852"/>
          </a:xfrm>
          <a:prstGeom prst="rect">
            <a:avLst/>
          </a:prstGeom>
        </p:spPr>
      </p:pic>
    </p:spTree>
    <p:extLst>
      <p:ext uri="{BB962C8B-B14F-4D97-AF65-F5344CB8AC3E}">
        <p14:creationId xmlns:p14="http://schemas.microsoft.com/office/powerpoint/2010/main" val="2551011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30C10789-6E5C-45D7-B800-6441EEECAA64}"/>
              </a:ext>
            </a:extLst>
          </p:cNvPr>
          <p:cNvPicPr>
            <a:picLocks noChangeAspect="1"/>
          </p:cNvPicPr>
          <p:nvPr/>
        </p:nvPicPr>
        <p:blipFill>
          <a:blip r:embed="rId3"/>
          <a:stretch>
            <a:fillRect/>
          </a:stretch>
        </p:blipFill>
        <p:spPr>
          <a:xfrm>
            <a:off x="0" y="596948"/>
            <a:ext cx="12192000" cy="5740790"/>
          </a:xfrm>
          <a:prstGeom prst="rect">
            <a:avLst/>
          </a:prstGeom>
        </p:spPr>
      </p:pic>
    </p:spTree>
    <p:extLst>
      <p:ext uri="{BB962C8B-B14F-4D97-AF65-F5344CB8AC3E}">
        <p14:creationId xmlns:p14="http://schemas.microsoft.com/office/powerpoint/2010/main" val="398780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ABSTRACT</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396724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Asia Pacific College (APC) is manually operating its air conditioners, lights, and computers in each of the room.</a:t>
            </a:r>
          </a:p>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Reservation is done through the receptionist who is stationed on the 4</a:t>
            </a:r>
            <a:r>
              <a:rPr lang="en-US" sz="2800" baseline="30000" dirty="0">
                <a:latin typeface="Calibri" panose="020F0502020204030204"/>
              </a:rPr>
              <a:t>th</a:t>
            </a:r>
            <a:r>
              <a:rPr lang="en-US" sz="2800" dirty="0">
                <a:latin typeface="Calibri" panose="020F0502020204030204"/>
              </a:rPr>
              <a:t> floor</a:t>
            </a:r>
          </a:p>
          <a:p>
            <a:pPr marL="228600" lvl="0" indent="-228600" defTabSz="914400">
              <a:lnSpc>
                <a:spcPct val="90000"/>
              </a:lnSpc>
              <a:spcBef>
                <a:spcPts val="1000"/>
              </a:spcBef>
              <a:buFont typeface="Arial" panose="020B0604020202020204" pitchFamily="34" charset="0"/>
              <a:buChar char="•"/>
            </a:pPr>
            <a:r>
              <a:rPr lang="en-US" sz="2800" dirty="0">
                <a:latin typeface="Calibri" panose="020F0502020204030204"/>
              </a:rPr>
              <a:t>Roamers under the Security Department. (Sky One and Sky Two)</a:t>
            </a:r>
          </a:p>
          <a:p>
            <a:pPr marL="685800" lvl="1" indent="-228600" defTabSz="914400">
              <a:lnSpc>
                <a:spcPct val="90000"/>
              </a:lnSpc>
              <a:spcBef>
                <a:spcPts val="500"/>
              </a:spcBef>
              <a:buFont typeface="Arial" panose="020B0604020202020204" pitchFamily="34" charset="0"/>
              <a:buChar char="•"/>
            </a:pPr>
            <a:r>
              <a:rPr lang="en-US" sz="2800" dirty="0">
                <a:latin typeface="Calibri" panose="020F0502020204030204"/>
              </a:rPr>
              <a:t>Responsible for checking rooms throughout the building</a:t>
            </a:r>
          </a:p>
          <a:p>
            <a:pPr marL="685800" lvl="1" indent="-228600" defTabSz="914400">
              <a:lnSpc>
                <a:spcPct val="90000"/>
              </a:lnSpc>
              <a:spcBef>
                <a:spcPts val="500"/>
              </a:spcBef>
              <a:buFont typeface="Arial" panose="020B0604020202020204" pitchFamily="34" charset="0"/>
              <a:buChar char="•"/>
            </a:pPr>
            <a:r>
              <a:rPr lang="en-US" sz="2800" dirty="0">
                <a:latin typeface="Calibri" panose="020F0502020204030204"/>
              </a:rPr>
              <a:t>Responsible for checking the attendance of the professors during different time periods</a:t>
            </a:r>
          </a:p>
        </p:txBody>
      </p:sp>
    </p:spTree>
    <p:extLst>
      <p:ext uri="{BB962C8B-B14F-4D97-AF65-F5344CB8AC3E}">
        <p14:creationId xmlns:p14="http://schemas.microsoft.com/office/powerpoint/2010/main" val="200103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236D7A4C-BF0F-44AF-BF9A-09D4B38B4FB6}"/>
              </a:ext>
            </a:extLst>
          </p:cNvPr>
          <p:cNvPicPr>
            <a:picLocks noChangeAspect="1"/>
          </p:cNvPicPr>
          <p:nvPr/>
        </p:nvPicPr>
        <p:blipFill>
          <a:blip r:embed="rId3"/>
          <a:stretch>
            <a:fillRect/>
          </a:stretch>
        </p:blipFill>
        <p:spPr>
          <a:xfrm>
            <a:off x="0" y="596948"/>
            <a:ext cx="12192000" cy="5761812"/>
          </a:xfrm>
          <a:prstGeom prst="rect">
            <a:avLst/>
          </a:prstGeom>
        </p:spPr>
      </p:pic>
    </p:spTree>
    <p:extLst>
      <p:ext uri="{BB962C8B-B14F-4D97-AF65-F5344CB8AC3E}">
        <p14:creationId xmlns:p14="http://schemas.microsoft.com/office/powerpoint/2010/main" val="89512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D4B4690D-89A3-42C0-A8EF-CFC319B7CEC9}"/>
              </a:ext>
            </a:extLst>
          </p:cNvPr>
          <p:cNvPicPr>
            <a:picLocks noChangeAspect="1"/>
          </p:cNvPicPr>
          <p:nvPr/>
        </p:nvPicPr>
        <p:blipFill>
          <a:blip r:embed="rId3"/>
          <a:stretch>
            <a:fillRect/>
          </a:stretch>
        </p:blipFill>
        <p:spPr>
          <a:xfrm>
            <a:off x="0" y="596948"/>
            <a:ext cx="12192000" cy="5761811"/>
          </a:xfrm>
          <a:prstGeom prst="rect">
            <a:avLst/>
          </a:prstGeom>
        </p:spPr>
      </p:pic>
    </p:spTree>
    <p:extLst>
      <p:ext uri="{BB962C8B-B14F-4D97-AF65-F5344CB8AC3E}">
        <p14:creationId xmlns:p14="http://schemas.microsoft.com/office/powerpoint/2010/main" val="310990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4" name="Picture 3">
            <a:extLst>
              <a:ext uri="{FF2B5EF4-FFF2-40B4-BE49-F238E27FC236}">
                <a16:creationId xmlns:a16="http://schemas.microsoft.com/office/drawing/2014/main" id="{28112F02-5F3F-4B84-85F1-D44D8D3C0439}"/>
              </a:ext>
            </a:extLst>
          </p:cNvPr>
          <p:cNvPicPr>
            <a:picLocks noChangeAspect="1"/>
          </p:cNvPicPr>
          <p:nvPr/>
        </p:nvPicPr>
        <p:blipFill>
          <a:blip r:embed="rId3"/>
          <a:stretch>
            <a:fillRect/>
          </a:stretch>
        </p:blipFill>
        <p:spPr>
          <a:xfrm>
            <a:off x="0" y="596948"/>
            <a:ext cx="12192000" cy="5761811"/>
          </a:xfrm>
          <a:prstGeom prst="rect">
            <a:avLst/>
          </a:prstGeom>
        </p:spPr>
      </p:pic>
    </p:spTree>
    <p:extLst>
      <p:ext uri="{BB962C8B-B14F-4D97-AF65-F5344CB8AC3E}">
        <p14:creationId xmlns:p14="http://schemas.microsoft.com/office/powerpoint/2010/main" val="228100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Use Case Full Description</a:t>
            </a:r>
          </a:p>
        </p:txBody>
      </p:sp>
      <p:pic>
        <p:nvPicPr>
          <p:cNvPr id="3" name="Picture 2">
            <a:extLst>
              <a:ext uri="{FF2B5EF4-FFF2-40B4-BE49-F238E27FC236}">
                <a16:creationId xmlns:a16="http://schemas.microsoft.com/office/drawing/2014/main" id="{AB6A82D6-53AE-47E7-95B4-FA12EE2CEF04}"/>
              </a:ext>
            </a:extLst>
          </p:cNvPr>
          <p:cNvPicPr>
            <a:picLocks noChangeAspect="1"/>
          </p:cNvPicPr>
          <p:nvPr/>
        </p:nvPicPr>
        <p:blipFill>
          <a:blip r:embed="rId3"/>
          <a:stretch>
            <a:fillRect/>
          </a:stretch>
        </p:blipFill>
        <p:spPr>
          <a:xfrm>
            <a:off x="0" y="596948"/>
            <a:ext cx="12192000" cy="5845893"/>
          </a:xfrm>
          <a:prstGeom prst="rect">
            <a:avLst/>
          </a:prstGeom>
        </p:spPr>
      </p:pic>
    </p:spTree>
    <p:extLst>
      <p:ext uri="{BB962C8B-B14F-4D97-AF65-F5344CB8AC3E}">
        <p14:creationId xmlns:p14="http://schemas.microsoft.com/office/powerpoint/2010/main" val="340000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Gap Analysis</a:t>
            </a:r>
          </a:p>
        </p:txBody>
      </p:sp>
      <p:graphicFrame>
        <p:nvGraphicFramePr>
          <p:cNvPr id="5" name="Table 4">
            <a:extLst>
              <a:ext uri="{FF2B5EF4-FFF2-40B4-BE49-F238E27FC236}">
                <a16:creationId xmlns:a16="http://schemas.microsoft.com/office/drawing/2014/main" id="{B95B12BF-A11B-4C78-B870-193AE49799B6}"/>
              </a:ext>
            </a:extLst>
          </p:cNvPr>
          <p:cNvGraphicFramePr>
            <a:graphicFrameLocks noGrp="1"/>
          </p:cNvGraphicFramePr>
          <p:nvPr>
            <p:extLst>
              <p:ext uri="{D42A27DB-BD31-4B8C-83A1-F6EECF244321}">
                <p14:modId xmlns:p14="http://schemas.microsoft.com/office/powerpoint/2010/main" val="424680904"/>
              </p:ext>
            </p:extLst>
          </p:nvPr>
        </p:nvGraphicFramePr>
        <p:xfrm>
          <a:off x="0" y="704193"/>
          <a:ext cx="12192000" cy="5770180"/>
        </p:xfrm>
        <a:graphic>
          <a:graphicData uri="http://schemas.openxmlformats.org/drawingml/2006/table">
            <a:tbl>
              <a:tblPr firstRow="1" firstCol="1" bandRow="1"/>
              <a:tblGrid>
                <a:gridCol w="3047348">
                  <a:extLst>
                    <a:ext uri="{9D8B030D-6E8A-4147-A177-3AD203B41FA5}">
                      <a16:colId xmlns:a16="http://schemas.microsoft.com/office/drawing/2014/main" val="697756440"/>
                    </a:ext>
                  </a:extLst>
                </a:gridCol>
                <a:gridCol w="3047348">
                  <a:extLst>
                    <a:ext uri="{9D8B030D-6E8A-4147-A177-3AD203B41FA5}">
                      <a16:colId xmlns:a16="http://schemas.microsoft.com/office/drawing/2014/main" val="681690922"/>
                    </a:ext>
                  </a:extLst>
                </a:gridCol>
                <a:gridCol w="3048652">
                  <a:extLst>
                    <a:ext uri="{9D8B030D-6E8A-4147-A177-3AD203B41FA5}">
                      <a16:colId xmlns:a16="http://schemas.microsoft.com/office/drawing/2014/main" val="2511169679"/>
                    </a:ext>
                  </a:extLst>
                </a:gridCol>
                <a:gridCol w="3048652">
                  <a:extLst>
                    <a:ext uri="{9D8B030D-6E8A-4147-A177-3AD203B41FA5}">
                      <a16:colId xmlns:a16="http://schemas.microsoft.com/office/drawing/2014/main" val="4186330811"/>
                    </a:ext>
                  </a:extLst>
                </a:gridCol>
              </a:tblGrid>
              <a:tr h="240424">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Strategic Objective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Current Standing</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Deficiency</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200">
                          <a:effectLst/>
                        </a:rPr>
                        <a:t>Action Plan</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11276212"/>
                  </a:ext>
                </a:extLst>
              </a:tr>
              <a:tr h="192339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a:effectLst/>
                        </a:rPr>
                        <a:t>The facilities are turned on minutes before the class or event starts.</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Sky One or Sky Two turns on and the facilities manually based on class schedules and reservations that most of the time delayed.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Hindering the students to utilize the time provided by the course.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Implementation of an IoT device that is placed on fused and on the IR receiver of the air conditioner to turn on such without any manpower. </a:t>
                      </a:r>
                      <a:endParaRPr lang="en-PH" sz="1200">
                        <a:effectLst/>
                      </a:endParaRPr>
                    </a:p>
                    <a:p>
                      <a:pPr indent="457200">
                        <a:spcAft>
                          <a:spcPts val="0"/>
                        </a:spcAft>
                      </a:pPr>
                      <a:r>
                        <a:rPr lang="en-US" sz="1200">
                          <a:effectLst/>
                        </a:rPr>
                        <a:t> </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73682606"/>
                  </a:ext>
                </a:extLst>
              </a:tr>
              <a:tr h="264466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dirty="0">
                          <a:effectLst/>
                        </a:rPr>
                        <a:t>The facilities are turned off in the event: </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That there is no class</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Early dismissal</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Professor is not present</a:t>
                      </a:r>
                      <a:endParaRPr lang="en-PH" sz="1200" dirty="0">
                        <a:effectLst/>
                      </a:endParaRPr>
                    </a:p>
                    <a:p>
                      <a:pPr marL="342900" lvl="0" indent="-342900">
                        <a:spcAft>
                          <a:spcPts val="0"/>
                        </a:spcAft>
                        <a:buSzPts val="1000"/>
                        <a:buFont typeface="Symbol" panose="05050102010706020507" pitchFamily="18" charset="2"/>
                        <a:buChar char=""/>
                        <a:tabLst>
                          <a:tab pos="457200" algn="l"/>
                        </a:tabLst>
                      </a:pPr>
                      <a:r>
                        <a:rPr lang="en-US" sz="1200" dirty="0">
                          <a:effectLst/>
                        </a:rPr>
                        <a:t>Suspension of classes</a:t>
                      </a:r>
                      <a:endParaRPr lang="en-PH" sz="1200" dirty="0">
                        <a:effectLst/>
                      </a:endParaRPr>
                    </a:p>
                    <a:p>
                      <a:pPr>
                        <a:spcAft>
                          <a:spcPts val="0"/>
                        </a:spcAft>
                      </a:pPr>
                      <a:r>
                        <a:rPr lang="en-US" sz="1200" dirty="0">
                          <a:effectLst/>
                        </a:rPr>
                        <a:t> </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Sky One or Sky Two turns off the facilities manually that is most of the time inaccurate.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dirty="0">
                          <a:effectLst/>
                        </a:rPr>
                        <a:t>Failure to turn off facilities on time. Underutilized usage of facilities resulting to increase in utilities and depreciation expense.</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The receptionist addresses to Sky One or Sky Two that there is no class, an early dismissal, or the professor is not present.</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138503107"/>
                  </a:ext>
                </a:extLst>
              </a:tr>
              <a:tr h="96169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spcAft>
                          <a:spcPts val="0"/>
                        </a:spcAft>
                      </a:pPr>
                      <a:r>
                        <a:rPr lang="en-US" sz="1200">
                          <a:effectLst/>
                        </a:rPr>
                        <a:t>Broken facilities are replaced or fixed as soon as possible.</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Broken facilities are only replaced or fixed when noticed.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a:effectLst/>
                        </a:rPr>
                        <a:t>Broken facilities are usually left ignored when left unused.</a:t>
                      </a:r>
                      <a:endParaRPr lang="en-PH"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1200" dirty="0">
                          <a:effectLst/>
                        </a:rPr>
                        <a:t>Have the professor report the defective facilities to offices in charge.</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294072719"/>
                  </a:ext>
                </a:extLst>
              </a:tr>
            </a:tbl>
          </a:graphicData>
        </a:graphic>
      </p:graphicFrame>
    </p:spTree>
    <p:extLst>
      <p:ext uri="{BB962C8B-B14F-4D97-AF65-F5344CB8AC3E}">
        <p14:creationId xmlns:p14="http://schemas.microsoft.com/office/powerpoint/2010/main" val="40509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B92C6311-1589-43A7-9AC7-8354BF0B30F2}"/>
              </a:ext>
            </a:extLst>
          </p:cNvPr>
          <p:cNvPicPr>
            <a:picLocks noChangeAspect="1"/>
          </p:cNvPicPr>
          <p:nvPr/>
        </p:nvPicPr>
        <p:blipFill>
          <a:blip r:embed="rId3"/>
          <a:stretch>
            <a:fillRect/>
          </a:stretch>
        </p:blipFill>
        <p:spPr>
          <a:xfrm>
            <a:off x="4161920" y="1122363"/>
            <a:ext cx="3868160" cy="5210176"/>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4"/>
          <a:stretch>
            <a:fillRect/>
          </a:stretch>
        </p:blipFill>
        <p:spPr>
          <a:xfrm>
            <a:off x="0" y="0"/>
            <a:ext cx="12192000" cy="533678"/>
          </a:xfrm>
          <a:prstGeom prst="rect">
            <a:avLst/>
          </a:prstGeom>
        </p:spPr>
      </p:pic>
    </p:spTree>
    <p:extLst>
      <p:ext uri="{BB962C8B-B14F-4D97-AF65-F5344CB8AC3E}">
        <p14:creationId xmlns:p14="http://schemas.microsoft.com/office/powerpoint/2010/main" val="532452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5" name="Picture 4">
            <a:extLst>
              <a:ext uri="{FF2B5EF4-FFF2-40B4-BE49-F238E27FC236}">
                <a16:creationId xmlns:a16="http://schemas.microsoft.com/office/drawing/2014/main" id="{D895F5EA-BF19-4BFB-880D-0F2D6964F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01" y="2563812"/>
            <a:ext cx="4955931" cy="4038607"/>
          </a:xfrm>
          <a:prstGeom prst="rect">
            <a:avLst/>
          </a:prstGeom>
        </p:spPr>
      </p:pic>
      <p:pic>
        <p:nvPicPr>
          <p:cNvPr id="11" name="Picture 10">
            <a:extLst>
              <a:ext uri="{FF2B5EF4-FFF2-40B4-BE49-F238E27FC236}">
                <a16:creationId xmlns:a16="http://schemas.microsoft.com/office/drawing/2014/main" id="{197118C5-3A30-41F9-B996-8FAB997EE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47" y="762000"/>
            <a:ext cx="5626997" cy="1233411"/>
          </a:xfrm>
          <a:prstGeom prst="rect">
            <a:avLst/>
          </a:prstGeom>
        </p:spPr>
      </p:pic>
      <p:sp>
        <p:nvSpPr>
          <p:cNvPr id="12" name="TextBox 11">
            <a:extLst>
              <a:ext uri="{FF2B5EF4-FFF2-40B4-BE49-F238E27FC236}">
                <a16:creationId xmlns:a16="http://schemas.microsoft.com/office/drawing/2014/main" id="{277FFEE0-EA0E-4615-AE14-FBDC80C01E78}"/>
              </a:ext>
            </a:extLst>
          </p:cNvPr>
          <p:cNvSpPr txBox="1"/>
          <p:nvPr/>
        </p:nvSpPr>
        <p:spPr>
          <a:xfrm>
            <a:off x="425001" y="894041"/>
            <a:ext cx="33909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Welcome to Asia Pacific Management portal</a:t>
            </a:r>
          </a:p>
        </p:txBody>
      </p:sp>
      <p:pic>
        <p:nvPicPr>
          <p:cNvPr id="15" name="Picture 14">
            <a:extLst>
              <a:ext uri="{FF2B5EF4-FFF2-40B4-BE49-F238E27FC236}">
                <a16:creationId xmlns:a16="http://schemas.microsoft.com/office/drawing/2014/main" id="{B3D3DC8F-BC60-4E81-B66E-DBD0EDBDF9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 y="3602038"/>
            <a:ext cx="4133850" cy="446087"/>
          </a:xfrm>
          <a:prstGeom prst="rect">
            <a:avLst/>
          </a:prstGeom>
        </p:spPr>
      </p:pic>
      <p:pic>
        <p:nvPicPr>
          <p:cNvPr id="17" name="Picture 16">
            <a:extLst>
              <a:ext uri="{FF2B5EF4-FFF2-40B4-BE49-F238E27FC236}">
                <a16:creationId xmlns:a16="http://schemas.microsoft.com/office/drawing/2014/main" id="{546BA43A-694F-4BA6-8932-63B7F382D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251" y="2929499"/>
            <a:ext cx="1260924" cy="1085511"/>
          </a:xfrm>
          <a:prstGeom prst="rect">
            <a:avLst/>
          </a:prstGeom>
        </p:spPr>
      </p:pic>
      <p:sp>
        <p:nvSpPr>
          <p:cNvPr id="18" name="TextBox 17">
            <a:extLst>
              <a:ext uri="{FF2B5EF4-FFF2-40B4-BE49-F238E27FC236}">
                <a16:creationId xmlns:a16="http://schemas.microsoft.com/office/drawing/2014/main" id="{17832313-E135-4025-92F7-AE139F0FE140}"/>
              </a:ext>
            </a:extLst>
          </p:cNvPr>
          <p:cNvSpPr txBox="1"/>
          <p:nvPr/>
        </p:nvSpPr>
        <p:spPr>
          <a:xfrm>
            <a:off x="1968724" y="3027149"/>
            <a:ext cx="25848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800" b="1" i="0" u="none" strike="noStrike" kern="1200" cap="none" spc="0" normalizeH="0" baseline="0" noProof="0" dirty="0">
                <a:ln>
                  <a:noFill/>
                </a:ln>
                <a:solidFill>
                  <a:prstClr val="black"/>
                </a:solidFill>
                <a:effectLst/>
                <a:uLnTx/>
                <a:uFillTx/>
                <a:latin typeface="Calibri" panose="020F0502020204030204"/>
                <a:ea typeface="+mn-ea"/>
                <a:cs typeface="+mn-cs"/>
              </a:rPr>
              <a:t>Class Schedules</a:t>
            </a:r>
          </a:p>
        </p:txBody>
      </p:sp>
      <p:pic>
        <p:nvPicPr>
          <p:cNvPr id="20" name="Picture 19">
            <a:extLst>
              <a:ext uri="{FF2B5EF4-FFF2-40B4-BE49-F238E27FC236}">
                <a16:creationId xmlns:a16="http://schemas.microsoft.com/office/drawing/2014/main" id="{8FF7C76B-6C4D-4096-8092-F37BC9317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500" y="2563812"/>
            <a:ext cx="4955931" cy="4038607"/>
          </a:xfrm>
          <a:prstGeom prst="rect">
            <a:avLst/>
          </a:prstGeom>
        </p:spPr>
      </p:pic>
      <p:pic>
        <p:nvPicPr>
          <p:cNvPr id="21" name="Picture 20">
            <a:extLst>
              <a:ext uri="{FF2B5EF4-FFF2-40B4-BE49-F238E27FC236}">
                <a16:creationId xmlns:a16="http://schemas.microsoft.com/office/drawing/2014/main" id="{E6F39566-FC27-422E-A1BC-CD75AE3A63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3599" y="3602038"/>
            <a:ext cx="4133850" cy="446087"/>
          </a:xfrm>
          <a:prstGeom prst="rect">
            <a:avLst/>
          </a:prstGeom>
        </p:spPr>
      </p:pic>
      <p:sp>
        <p:nvSpPr>
          <p:cNvPr id="23" name="TextBox 22">
            <a:extLst>
              <a:ext uri="{FF2B5EF4-FFF2-40B4-BE49-F238E27FC236}">
                <a16:creationId xmlns:a16="http://schemas.microsoft.com/office/drawing/2014/main" id="{574E36F5-2A97-485E-BC3C-C033EB59A579}"/>
              </a:ext>
            </a:extLst>
          </p:cNvPr>
          <p:cNvSpPr txBox="1"/>
          <p:nvPr/>
        </p:nvSpPr>
        <p:spPr>
          <a:xfrm>
            <a:off x="8008247" y="3038412"/>
            <a:ext cx="25848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28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25" name="Picture 24">
            <a:extLst>
              <a:ext uri="{FF2B5EF4-FFF2-40B4-BE49-F238E27FC236}">
                <a16:creationId xmlns:a16="http://schemas.microsoft.com/office/drawing/2014/main" id="{4C2C51D2-A06D-4913-BE0F-C924D37E3B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9345" y="2929500"/>
            <a:ext cx="1148902" cy="1148902"/>
          </a:xfrm>
          <a:prstGeom prst="rect">
            <a:avLst/>
          </a:prstGeom>
        </p:spPr>
      </p:pic>
      <p:sp>
        <p:nvSpPr>
          <p:cNvPr id="26" name="TextBox 25">
            <a:extLst>
              <a:ext uri="{FF2B5EF4-FFF2-40B4-BE49-F238E27FC236}">
                <a16:creationId xmlns:a16="http://schemas.microsoft.com/office/drawing/2014/main" id="{85BB72B8-B83B-4B69-9AF1-97C688FD1DC3}"/>
              </a:ext>
            </a:extLst>
          </p:cNvPr>
          <p:cNvSpPr txBox="1"/>
          <p:nvPr/>
        </p:nvSpPr>
        <p:spPr>
          <a:xfrm>
            <a:off x="858041" y="4182502"/>
            <a:ext cx="4089849"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Check class schedules for the term and status</a:t>
            </a:r>
          </a:p>
        </p:txBody>
      </p:sp>
      <p:sp>
        <p:nvSpPr>
          <p:cNvPr id="27" name="Rectangle 26">
            <a:extLst>
              <a:ext uri="{FF2B5EF4-FFF2-40B4-BE49-F238E27FC236}">
                <a16:creationId xmlns:a16="http://schemas.microsoft.com/office/drawing/2014/main" id="{30086DA5-E90D-441B-81C7-C3D43341E265}"/>
              </a:ext>
            </a:extLst>
          </p:cNvPr>
          <p:cNvSpPr/>
          <p:nvPr/>
        </p:nvSpPr>
        <p:spPr>
          <a:xfrm>
            <a:off x="6571826" y="4170477"/>
            <a:ext cx="435739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Check Facility Reports, Facility Equipment’s and Facility status </a:t>
            </a:r>
          </a:p>
        </p:txBody>
      </p:sp>
      <p:sp>
        <p:nvSpPr>
          <p:cNvPr id="28" name="Rectangle 27">
            <a:extLst>
              <a:ext uri="{FF2B5EF4-FFF2-40B4-BE49-F238E27FC236}">
                <a16:creationId xmlns:a16="http://schemas.microsoft.com/office/drawing/2014/main" id="{DBD048EC-4F2F-4004-9300-FFE063ACDB95}"/>
              </a:ext>
            </a:extLst>
          </p:cNvPr>
          <p:cNvSpPr/>
          <p:nvPr/>
        </p:nvSpPr>
        <p:spPr>
          <a:xfrm>
            <a:off x="9774116" y="55123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ADMIN</a:t>
            </a:r>
          </a:p>
        </p:txBody>
      </p:sp>
    </p:spTree>
    <p:extLst>
      <p:ext uri="{BB962C8B-B14F-4D97-AF65-F5344CB8AC3E}">
        <p14:creationId xmlns:p14="http://schemas.microsoft.com/office/powerpoint/2010/main" val="294857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11" name="Picture 10">
            <a:extLst>
              <a:ext uri="{FF2B5EF4-FFF2-40B4-BE49-F238E27FC236}">
                <a16:creationId xmlns:a16="http://schemas.microsoft.com/office/drawing/2014/main" id="{197118C5-3A30-41F9-B996-8FAB997EE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2000"/>
            <a:ext cx="5626997" cy="1233411"/>
          </a:xfrm>
          <a:prstGeom prst="rect">
            <a:avLst/>
          </a:prstGeom>
        </p:spPr>
      </p:pic>
      <p:sp>
        <p:nvSpPr>
          <p:cNvPr id="12" name="TextBox 11">
            <a:extLst>
              <a:ext uri="{FF2B5EF4-FFF2-40B4-BE49-F238E27FC236}">
                <a16:creationId xmlns:a16="http://schemas.microsoft.com/office/drawing/2014/main" id="{277FFEE0-EA0E-4615-AE14-FBDC80C01E78}"/>
              </a:ext>
            </a:extLst>
          </p:cNvPr>
          <p:cNvSpPr txBox="1"/>
          <p:nvPr/>
        </p:nvSpPr>
        <p:spPr>
          <a:xfrm>
            <a:off x="425001" y="894041"/>
            <a:ext cx="33909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Welcome to Asia Pacific Management portal</a:t>
            </a:r>
          </a:p>
        </p:txBody>
      </p:sp>
      <p:sp>
        <p:nvSpPr>
          <p:cNvPr id="28" name="Rectangle 27">
            <a:extLst>
              <a:ext uri="{FF2B5EF4-FFF2-40B4-BE49-F238E27FC236}">
                <a16:creationId xmlns:a16="http://schemas.microsoft.com/office/drawing/2014/main" id="{DBD048EC-4F2F-4004-9300-FFE063ACDB95}"/>
              </a:ext>
            </a:extLst>
          </p:cNvPr>
          <p:cNvSpPr/>
          <p:nvPr/>
        </p:nvSpPr>
        <p:spPr>
          <a:xfrm>
            <a:off x="9774116" y="55123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Professor</a:t>
            </a:r>
          </a:p>
        </p:txBody>
      </p:sp>
      <p:graphicFrame>
        <p:nvGraphicFramePr>
          <p:cNvPr id="19" name="Table 18">
            <a:extLst>
              <a:ext uri="{FF2B5EF4-FFF2-40B4-BE49-F238E27FC236}">
                <a16:creationId xmlns:a16="http://schemas.microsoft.com/office/drawing/2014/main" id="{2C53BAAB-DD55-467D-B6AC-EBF4EA0F28A9}"/>
              </a:ext>
            </a:extLst>
          </p:cNvPr>
          <p:cNvGraphicFramePr>
            <a:graphicFrameLocks noGrp="1"/>
          </p:cNvGraphicFramePr>
          <p:nvPr>
            <p:extLst/>
          </p:nvPr>
        </p:nvGraphicFramePr>
        <p:xfrm>
          <a:off x="120162" y="2986128"/>
          <a:ext cx="9959730" cy="1264877"/>
        </p:xfrm>
        <a:graphic>
          <a:graphicData uri="http://schemas.openxmlformats.org/drawingml/2006/table">
            <a:tbl>
              <a:tblPr firstRow="1" bandRow="1">
                <a:tableStyleId>{5C22544A-7EE6-4342-B048-85BDC9FD1C3A}</a:tableStyleId>
              </a:tblPr>
              <a:tblGrid>
                <a:gridCol w="1991946">
                  <a:extLst>
                    <a:ext uri="{9D8B030D-6E8A-4147-A177-3AD203B41FA5}">
                      <a16:colId xmlns:a16="http://schemas.microsoft.com/office/drawing/2014/main" val="3525069805"/>
                    </a:ext>
                  </a:extLst>
                </a:gridCol>
                <a:gridCol w="1991946">
                  <a:extLst>
                    <a:ext uri="{9D8B030D-6E8A-4147-A177-3AD203B41FA5}">
                      <a16:colId xmlns:a16="http://schemas.microsoft.com/office/drawing/2014/main" val="1613081355"/>
                    </a:ext>
                  </a:extLst>
                </a:gridCol>
                <a:gridCol w="1991946">
                  <a:extLst>
                    <a:ext uri="{9D8B030D-6E8A-4147-A177-3AD203B41FA5}">
                      <a16:colId xmlns:a16="http://schemas.microsoft.com/office/drawing/2014/main" val="593983959"/>
                    </a:ext>
                  </a:extLst>
                </a:gridCol>
                <a:gridCol w="1991946">
                  <a:extLst>
                    <a:ext uri="{9D8B030D-6E8A-4147-A177-3AD203B41FA5}">
                      <a16:colId xmlns:a16="http://schemas.microsoft.com/office/drawing/2014/main" val="758691281"/>
                    </a:ext>
                  </a:extLst>
                </a:gridCol>
                <a:gridCol w="1991946">
                  <a:extLst>
                    <a:ext uri="{9D8B030D-6E8A-4147-A177-3AD203B41FA5}">
                      <a16:colId xmlns:a16="http://schemas.microsoft.com/office/drawing/2014/main" val="3394446256"/>
                    </a:ext>
                  </a:extLst>
                </a:gridCol>
              </a:tblGrid>
              <a:tr h="624797">
                <a:tc>
                  <a:txBody>
                    <a:bodyPr/>
                    <a:lstStyle/>
                    <a:p>
                      <a:pPr algn="ctr"/>
                      <a:r>
                        <a:rPr lang="en-PH" dirty="0"/>
                        <a:t>Room</a:t>
                      </a:r>
                    </a:p>
                  </a:txBody>
                  <a:tcPr/>
                </a:tc>
                <a:tc>
                  <a:txBody>
                    <a:bodyPr/>
                    <a:lstStyle/>
                    <a:p>
                      <a:pPr algn="ctr"/>
                      <a:r>
                        <a:rPr lang="en-PH" dirty="0"/>
                        <a:t>Section </a:t>
                      </a:r>
                    </a:p>
                  </a:txBody>
                  <a:tcPr/>
                </a:tc>
                <a:tc>
                  <a:txBody>
                    <a:bodyPr/>
                    <a:lstStyle/>
                    <a:p>
                      <a:pPr algn="ctr"/>
                      <a:r>
                        <a:rPr lang="en-PH" dirty="0"/>
                        <a:t>Report</a:t>
                      </a:r>
                    </a:p>
                  </a:txBody>
                  <a:tcPr/>
                </a:tc>
                <a:tc>
                  <a:txBody>
                    <a:bodyPr/>
                    <a:lstStyle/>
                    <a:p>
                      <a:pPr algn="ctr"/>
                      <a:r>
                        <a:rPr lang="en-PH" dirty="0"/>
                        <a:t>Scheduled time</a:t>
                      </a:r>
                    </a:p>
                  </a:txBody>
                  <a:tcPr/>
                </a:tc>
                <a:tc>
                  <a:txBody>
                    <a:bodyPr/>
                    <a:lstStyle/>
                    <a:p>
                      <a:pPr algn="ctr"/>
                      <a:r>
                        <a:rPr lang="en-PH" dirty="0"/>
                        <a:t>Name of Professor</a:t>
                      </a:r>
                    </a:p>
                  </a:txBody>
                  <a:tcPr/>
                </a:tc>
                <a:extLst>
                  <a:ext uri="{0D108BD9-81ED-4DB2-BD59-A6C34878D82A}">
                    <a16:rowId xmlns:a16="http://schemas.microsoft.com/office/drawing/2014/main" val="2470677442"/>
                  </a:ext>
                </a:extLst>
              </a:tr>
              <a:tr h="624797">
                <a:tc>
                  <a:txBody>
                    <a:bodyPr/>
                    <a:lstStyle/>
                    <a:p>
                      <a:pPr algn="ctr"/>
                      <a:r>
                        <a:rPr lang="en-PH" dirty="0"/>
                        <a:t>305</a:t>
                      </a:r>
                    </a:p>
                  </a:txBody>
                  <a:tcPr/>
                </a:tc>
                <a:tc>
                  <a:txBody>
                    <a:bodyPr/>
                    <a:lstStyle/>
                    <a:p>
                      <a:pPr algn="ctr"/>
                      <a:r>
                        <a:rPr lang="en-PH" dirty="0"/>
                        <a:t>CSIT01</a:t>
                      </a:r>
                    </a:p>
                  </a:txBody>
                  <a:tcPr/>
                </a:tc>
                <a:tc>
                  <a:txBody>
                    <a:bodyPr/>
                    <a:lstStyle/>
                    <a:p>
                      <a:pPr algn="ctr"/>
                      <a:r>
                        <a:rPr lang="en-PH" dirty="0"/>
                        <a:t>No working pc</a:t>
                      </a:r>
                    </a:p>
                  </a:txBody>
                  <a:tcPr/>
                </a:tc>
                <a:tc>
                  <a:txBody>
                    <a:bodyPr/>
                    <a:lstStyle/>
                    <a:p>
                      <a:pPr algn="ctr"/>
                      <a:r>
                        <a:rPr lang="en-PH" dirty="0"/>
                        <a:t>7:30-9:30</a:t>
                      </a:r>
                    </a:p>
                  </a:txBody>
                  <a:tcPr/>
                </a:tc>
                <a:tc>
                  <a:txBody>
                    <a:bodyPr/>
                    <a:lstStyle/>
                    <a:p>
                      <a:pPr algn="ctr"/>
                      <a:r>
                        <a:rPr lang="en-PH" dirty="0"/>
                        <a:t>Ivan Jasper Evangelista</a:t>
                      </a:r>
                    </a:p>
                  </a:txBody>
                  <a:tcPr/>
                </a:tc>
                <a:extLst>
                  <a:ext uri="{0D108BD9-81ED-4DB2-BD59-A6C34878D82A}">
                    <a16:rowId xmlns:a16="http://schemas.microsoft.com/office/drawing/2014/main" val="519577747"/>
                  </a:ext>
                </a:extLst>
              </a:tr>
            </a:tbl>
          </a:graphicData>
        </a:graphic>
      </p:graphicFrame>
      <p:sp>
        <p:nvSpPr>
          <p:cNvPr id="22" name="Rectangle 21">
            <a:extLst>
              <a:ext uri="{FF2B5EF4-FFF2-40B4-BE49-F238E27FC236}">
                <a16:creationId xmlns:a16="http://schemas.microsoft.com/office/drawing/2014/main" id="{28622A98-AFCD-4D45-99A1-D3967472DAE1}"/>
              </a:ext>
            </a:extLst>
          </p:cNvPr>
          <p:cNvSpPr/>
          <p:nvPr/>
        </p:nvSpPr>
        <p:spPr>
          <a:xfrm>
            <a:off x="120162" y="4558483"/>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Submit</a:t>
            </a:r>
          </a:p>
        </p:txBody>
      </p:sp>
    </p:spTree>
    <p:extLst>
      <p:ext uri="{BB962C8B-B14F-4D97-AF65-F5344CB8AC3E}">
        <p14:creationId xmlns:p14="http://schemas.microsoft.com/office/powerpoint/2010/main" val="15045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7" name="Picture 6">
            <a:extLst>
              <a:ext uri="{FF2B5EF4-FFF2-40B4-BE49-F238E27FC236}">
                <a16:creationId xmlns:a16="http://schemas.microsoft.com/office/drawing/2014/main" id="{FB22590B-0D90-4E2D-83BC-71DB4973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8427"/>
            <a:ext cx="5626997" cy="1233411"/>
          </a:xfrm>
          <a:prstGeom prst="rect">
            <a:avLst/>
          </a:prstGeom>
        </p:spPr>
      </p:pic>
      <p:pic>
        <p:nvPicPr>
          <p:cNvPr id="9" name="Picture 8">
            <a:extLst>
              <a:ext uri="{FF2B5EF4-FFF2-40B4-BE49-F238E27FC236}">
                <a16:creationId xmlns:a16="http://schemas.microsoft.com/office/drawing/2014/main" id="{5FF6B79C-B000-4BFD-BD2A-317D6705D7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91022"/>
            <a:ext cx="1057275" cy="910193"/>
          </a:xfrm>
          <a:prstGeom prst="rect">
            <a:avLst/>
          </a:prstGeom>
        </p:spPr>
      </p:pic>
      <p:sp>
        <p:nvSpPr>
          <p:cNvPr id="4" name="TextBox 3">
            <a:extLst>
              <a:ext uri="{FF2B5EF4-FFF2-40B4-BE49-F238E27FC236}">
                <a16:creationId xmlns:a16="http://schemas.microsoft.com/office/drawing/2014/main" id="{EAF99801-BC51-462E-A93F-B87B7997C867}"/>
              </a:ext>
            </a:extLst>
          </p:cNvPr>
          <p:cNvSpPr txBox="1"/>
          <p:nvPr/>
        </p:nvSpPr>
        <p:spPr>
          <a:xfrm>
            <a:off x="1126738" y="953730"/>
            <a:ext cx="279756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Class schedules</a:t>
            </a:r>
          </a:p>
        </p:txBody>
      </p:sp>
      <p:graphicFrame>
        <p:nvGraphicFramePr>
          <p:cNvPr id="11" name="Table 10">
            <a:extLst>
              <a:ext uri="{FF2B5EF4-FFF2-40B4-BE49-F238E27FC236}">
                <a16:creationId xmlns:a16="http://schemas.microsoft.com/office/drawing/2014/main" id="{CBF2892E-E8A1-4863-8612-204F27F7F7DD}"/>
              </a:ext>
            </a:extLst>
          </p:cNvPr>
          <p:cNvGraphicFramePr>
            <a:graphicFrameLocks noGrp="1"/>
          </p:cNvGraphicFramePr>
          <p:nvPr>
            <p:extLst/>
          </p:nvPr>
        </p:nvGraphicFramePr>
        <p:xfrm>
          <a:off x="80108" y="2453958"/>
          <a:ext cx="11991730" cy="4280952"/>
        </p:xfrm>
        <a:graphic>
          <a:graphicData uri="http://schemas.openxmlformats.org/drawingml/2006/table">
            <a:tbl>
              <a:tblPr firstRow="1" bandRow="1">
                <a:tableStyleId>{5C22544A-7EE6-4342-B048-85BDC9FD1C3A}</a:tableStyleId>
              </a:tblPr>
              <a:tblGrid>
                <a:gridCol w="2398346">
                  <a:extLst>
                    <a:ext uri="{9D8B030D-6E8A-4147-A177-3AD203B41FA5}">
                      <a16:colId xmlns:a16="http://schemas.microsoft.com/office/drawing/2014/main" val="4088040248"/>
                    </a:ext>
                  </a:extLst>
                </a:gridCol>
                <a:gridCol w="2398346">
                  <a:extLst>
                    <a:ext uri="{9D8B030D-6E8A-4147-A177-3AD203B41FA5}">
                      <a16:colId xmlns:a16="http://schemas.microsoft.com/office/drawing/2014/main" val="2161649735"/>
                    </a:ext>
                  </a:extLst>
                </a:gridCol>
                <a:gridCol w="2398346">
                  <a:extLst>
                    <a:ext uri="{9D8B030D-6E8A-4147-A177-3AD203B41FA5}">
                      <a16:colId xmlns:a16="http://schemas.microsoft.com/office/drawing/2014/main" val="86979611"/>
                    </a:ext>
                  </a:extLst>
                </a:gridCol>
                <a:gridCol w="2398346">
                  <a:extLst>
                    <a:ext uri="{9D8B030D-6E8A-4147-A177-3AD203B41FA5}">
                      <a16:colId xmlns:a16="http://schemas.microsoft.com/office/drawing/2014/main" val="1565212337"/>
                    </a:ext>
                  </a:extLst>
                </a:gridCol>
                <a:gridCol w="2398346">
                  <a:extLst>
                    <a:ext uri="{9D8B030D-6E8A-4147-A177-3AD203B41FA5}">
                      <a16:colId xmlns:a16="http://schemas.microsoft.com/office/drawing/2014/main" val="2150850743"/>
                    </a:ext>
                  </a:extLst>
                </a:gridCol>
              </a:tblGrid>
              <a:tr h="535119">
                <a:tc>
                  <a:txBody>
                    <a:bodyPr/>
                    <a:lstStyle/>
                    <a:p>
                      <a:pPr algn="ctr"/>
                      <a:r>
                        <a:rPr lang="en-PH" dirty="0"/>
                        <a:t>Scheduled Class</a:t>
                      </a:r>
                    </a:p>
                  </a:txBody>
                  <a:tcPr/>
                </a:tc>
                <a:tc>
                  <a:txBody>
                    <a:bodyPr/>
                    <a:lstStyle/>
                    <a:p>
                      <a:r>
                        <a:rPr lang="en-PH" dirty="0"/>
                        <a:t>Room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Time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Time End</a:t>
                      </a:r>
                    </a:p>
                  </a:txBody>
                  <a:tcPr/>
                </a:tc>
                <a:tc>
                  <a:txBody>
                    <a:bodyPr/>
                    <a:lstStyle/>
                    <a:p>
                      <a:r>
                        <a:rPr lang="en-PH" dirty="0"/>
                        <a:t>Status</a:t>
                      </a:r>
                    </a:p>
                  </a:txBody>
                  <a:tcPr/>
                </a:tc>
                <a:extLst>
                  <a:ext uri="{0D108BD9-81ED-4DB2-BD59-A6C34878D82A}">
                    <a16:rowId xmlns:a16="http://schemas.microsoft.com/office/drawing/2014/main" val="2345444263"/>
                  </a:ext>
                </a:extLst>
              </a:tr>
              <a:tr h="535119">
                <a:tc>
                  <a:txBody>
                    <a:bodyPr/>
                    <a:lstStyle/>
                    <a:p>
                      <a:pPr algn="ctr"/>
                      <a:r>
                        <a:rPr lang="en-PH" dirty="0"/>
                        <a:t>CSITO1</a:t>
                      </a:r>
                    </a:p>
                  </a:txBody>
                  <a:tcPr/>
                </a:tc>
                <a:tc>
                  <a:txBody>
                    <a:bodyPr/>
                    <a:lstStyle/>
                    <a:p>
                      <a:pPr algn="ctr"/>
                      <a:r>
                        <a:rPr lang="en-PH" dirty="0"/>
                        <a:t>305</a:t>
                      </a:r>
                    </a:p>
                  </a:txBody>
                  <a:tcPr/>
                </a:tc>
                <a:tc>
                  <a:txBody>
                    <a:bodyPr/>
                    <a:lstStyle/>
                    <a:p>
                      <a:pPr algn="ctr"/>
                      <a:r>
                        <a:rPr lang="en-PH" dirty="0"/>
                        <a:t>1:30</a:t>
                      </a:r>
                    </a:p>
                  </a:txBody>
                  <a:tcPr/>
                </a:tc>
                <a:tc>
                  <a:txBody>
                    <a:bodyPr/>
                    <a:lstStyle/>
                    <a:p>
                      <a:pPr algn="ctr"/>
                      <a:r>
                        <a:rPr lang="en-PH" dirty="0"/>
                        <a:t>3:30</a:t>
                      </a:r>
                    </a:p>
                  </a:txBody>
                  <a:tcPr/>
                </a:tc>
                <a:tc>
                  <a:txBody>
                    <a:bodyPr/>
                    <a:lstStyle/>
                    <a:p>
                      <a:r>
                        <a:rPr lang="en-PH" dirty="0"/>
                        <a:t>ACTIVE</a:t>
                      </a:r>
                    </a:p>
                  </a:txBody>
                  <a:tcPr/>
                </a:tc>
                <a:extLst>
                  <a:ext uri="{0D108BD9-81ED-4DB2-BD59-A6C34878D82A}">
                    <a16:rowId xmlns:a16="http://schemas.microsoft.com/office/drawing/2014/main" val="2258019422"/>
                  </a:ext>
                </a:extLst>
              </a:tr>
              <a:tr h="535119">
                <a:tc>
                  <a:txBody>
                    <a:bodyPr/>
                    <a:lstStyle/>
                    <a:p>
                      <a:pPr algn="ctr"/>
                      <a:r>
                        <a:rPr lang="en-PH" dirty="0"/>
                        <a:t>ABM121</a:t>
                      </a:r>
                    </a:p>
                  </a:txBody>
                  <a:tcPr/>
                </a:tc>
                <a:tc>
                  <a:txBody>
                    <a:bodyPr/>
                    <a:lstStyle/>
                    <a:p>
                      <a:pPr algn="ctr"/>
                      <a:r>
                        <a:rPr lang="en-PH" dirty="0"/>
                        <a:t>608</a:t>
                      </a:r>
                    </a:p>
                  </a:txBody>
                  <a:tcPr/>
                </a:tc>
                <a:tc>
                  <a:txBody>
                    <a:bodyPr/>
                    <a:lstStyle/>
                    <a:p>
                      <a:pPr algn="ctr"/>
                      <a:r>
                        <a:rPr lang="en-PH" dirty="0"/>
                        <a:t>7:30</a:t>
                      </a:r>
                    </a:p>
                  </a:txBody>
                  <a:tcPr/>
                </a:tc>
                <a:tc>
                  <a:txBody>
                    <a:bodyPr/>
                    <a:lstStyle/>
                    <a:p>
                      <a:pPr algn="ctr"/>
                      <a:r>
                        <a:rPr lang="en-PH" dirty="0"/>
                        <a:t>9:30</a:t>
                      </a:r>
                    </a:p>
                  </a:txBody>
                  <a:tcPr/>
                </a:tc>
                <a:tc>
                  <a:txBody>
                    <a:bodyPr/>
                    <a:lstStyle/>
                    <a:p>
                      <a:r>
                        <a:rPr lang="en-PH" dirty="0"/>
                        <a:t>DEACTIVATED</a:t>
                      </a:r>
                    </a:p>
                  </a:txBody>
                  <a:tcPr/>
                </a:tc>
                <a:extLst>
                  <a:ext uri="{0D108BD9-81ED-4DB2-BD59-A6C34878D82A}">
                    <a16:rowId xmlns:a16="http://schemas.microsoft.com/office/drawing/2014/main" val="3252066108"/>
                  </a:ext>
                </a:extLst>
              </a:tr>
              <a:tr h="535119">
                <a:tc>
                  <a:txBody>
                    <a:bodyPr/>
                    <a:lstStyle/>
                    <a:p>
                      <a:pPr algn="ctr"/>
                      <a:r>
                        <a:rPr lang="en-PH" dirty="0"/>
                        <a:t>MI123</a:t>
                      </a:r>
                    </a:p>
                  </a:txBody>
                  <a:tcPr/>
                </a:tc>
                <a:tc>
                  <a:txBody>
                    <a:bodyPr/>
                    <a:lstStyle/>
                    <a:p>
                      <a:pPr algn="ctr"/>
                      <a:r>
                        <a:rPr lang="en-PH" dirty="0"/>
                        <a:t>601</a:t>
                      </a:r>
                    </a:p>
                  </a:txBody>
                  <a:tcPr/>
                </a:tc>
                <a:tc>
                  <a:txBody>
                    <a:bodyPr/>
                    <a:lstStyle/>
                    <a:p>
                      <a:pPr algn="ctr"/>
                      <a:r>
                        <a:rPr lang="en-PH" dirty="0"/>
                        <a:t>1:30</a:t>
                      </a:r>
                    </a:p>
                  </a:txBody>
                  <a:tcPr/>
                </a:tc>
                <a:tc>
                  <a:txBody>
                    <a:bodyPr/>
                    <a:lstStyle/>
                    <a:p>
                      <a:pPr algn="ctr"/>
                      <a:r>
                        <a:rPr lang="en-PH" dirty="0"/>
                        <a:t>5:30</a:t>
                      </a:r>
                    </a:p>
                  </a:txBody>
                  <a:tcPr/>
                </a:tc>
                <a:tc>
                  <a:txBody>
                    <a:bodyPr/>
                    <a:lstStyle/>
                    <a:p>
                      <a:r>
                        <a:rPr lang="en-PH" dirty="0"/>
                        <a:t>ACTIVE</a:t>
                      </a:r>
                    </a:p>
                  </a:txBody>
                  <a:tcPr/>
                </a:tc>
                <a:extLst>
                  <a:ext uri="{0D108BD9-81ED-4DB2-BD59-A6C34878D82A}">
                    <a16:rowId xmlns:a16="http://schemas.microsoft.com/office/drawing/2014/main" val="1381974981"/>
                  </a:ext>
                </a:extLst>
              </a:tr>
              <a:tr h="535119">
                <a:tc>
                  <a:txBody>
                    <a:bodyPr/>
                    <a:lstStyle/>
                    <a:p>
                      <a:pPr algn="ctr"/>
                      <a:r>
                        <a:rPr lang="en-PH" dirty="0"/>
                        <a:t>GD124</a:t>
                      </a:r>
                    </a:p>
                  </a:txBody>
                  <a:tcPr/>
                </a:tc>
                <a:tc>
                  <a:txBody>
                    <a:bodyPr/>
                    <a:lstStyle/>
                    <a:p>
                      <a:pPr algn="ctr"/>
                      <a:r>
                        <a:rPr lang="en-PH" dirty="0"/>
                        <a:t>603</a:t>
                      </a:r>
                    </a:p>
                  </a:txBody>
                  <a:tcPr/>
                </a:tc>
                <a:tc>
                  <a:txBody>
                    <a:bodyPr/>
                    <a:lstStyle/>
                    <a:p>
                      <a:pPr algn="ctr"/>
                      <a:r>
                        <a:rPr lang="en-PH" dirty="0"/>
                        <a:t>5:30</a:t>
                      </a:r>
                    </a:p>
                  </a:txBody>
                  <a:tcPr/>
                </a:tc>
                <a:tc>
                  <a:txBody>
                    <a:bodyPr/>
                    <a:lstStyle/>
                    <a:p>
                      <a:pPr algn="ctr"/>
                      <a:r>
                        <a:rPr lang="en-PH" dirty="0"/>
                        <a:t>7:30</a:t>
                      </a:r>
                    </a:p>
                  </a:txBody>
                  <a:tcPr/>
                </a:tc>
                <a:tc>
                  <a:txBody>
                    <a:bodyPr/>
                    <a:lstStyle/>
                    <a:p>
                      <a:r>
                        <a:rPr lang="en-PH" dirty="0"/>
                        <a:t>ACTIVE</a:t>
                      </a:r>
                    </a:p>
                  </a:txBody>
                  <a:tcPr/>
                </a:tc>
                <a:extLst>
                  <a:ext uri="{0D108BD9-81ED-4DB2-BD59-A6C34878D82A}">
                    <a16:rowId xmlns:a16="http://schemas.microsoft.com/office/drawing/2014/main" val="1029730500"/>
                  </a:ext>
                </a:extLst>
              </a:tr>
              <a:tr h="535119">
                <a:tc>
                  <a:txBody>
                    <a:bodyPr/>
                    <a:lstStyle/>
                    <a:p>
                      <a:pPr algn="ctr"/>
                      <a:r>
                        <a:rPr lang="en-PH" dirty="0"/>
                        <a:t>ABMA128</a:t>
                      </a:r>
                    </a:p>
                  </a:txBody>
                  <a:tcPr/>
                </a:tc>
                <a:tc>
                  <a:txBody>
                    <a:bodyPr/>
                    <a:lstStyle/>
                    <a:p>
                      <a:pPr algn="ctr"/>
                      <a:r>
                        <a:rPr lang="en-PH" dirty="0"/>
                        <a:t>605</a:t>
                      </a:r>
                    </a:p>
                  </a:txBody>
                  <a:tcPr/>
                </a:tc>
                <a:tc>
                  <a:txBody>
                    <a:bodyPr/>
                    <a:lstStyle/>
                    <a:p>
                      <a:pPr algn="ctr"/>
                      <a:r>
                        <a:rPr lang="en-PH" dirty="0"/>
                        <a:t>3:30</a:t>
                      </a:r>
                    </a:p>
                  </a:txBody>
                  <a:tcPr/>
                </a:tc>
                <a:tc>
                  <a:txBody>
                    <a:bodyPr/>
                    <a:lstStyle/>
                    <a:p>
                      <a:pPr algn="ctr"/>
                      <a:r>
                        <a:rPr lang="en-PH" dirty="0"/>
                        <a:t>5:30</a:t>
                      </a:r>
                    </a:p>
                  </a:txBody>
                  <a:tcPr/>
                </a:tc>
                <a:tc>
                  <a:txBody>
                    <a:bodyPr/>
                    <a:lstStyle/>
                    <a:p>
                      <a:r>
                        <a:rPr lang="en-PH" dirty="0"/>
                        <a:t>ACTIVE</a:t>
                      </a:r>
                    </a:p>
                  </a:txBody>
                  <a:tcPr/>
                </a:tc>
                <a:extLst>
                  <a:ext uri="{0D108BD9-81ED-4DB2-BD59-A6C34878D82A}">
                    <a16:rowId xmlns:a16="http://schemas.microsoft.com/office/drawing/2014/main" val="3867262043"/>
                  </a:ext>
                </a:extLst>
              </a:tr>
              <a:tr h="535119">
                <a:tc>
                  <a:txBody>
                    <a:bodyPr/>
                    <a:lstStyle/>
                    <a:p>
                      <a:pPr algn="ctr"/>
                      <a:r>
                        <a:rPr lang="en-PH" dirty="0"/>
                        <a:t>GD334</a:t>
                      </a:r>
                    </a:p>
                  </a:txBody>
                  <a:tcPr/>
                </a:tc>
                <a:tc>
                  <a:txBody>
                    <a:bodyPr/>
                    <a:lstStyle/>
                    <a:p>
                      <a:pPr algn="ctr"/>
                      <a:r>
                        <a:rPr lang="en-PH" dirty="0"/>
                        <a:t>608</a:t>
                      </a:r>
                    </a:p>
                  </a:txBody>
                  <a:tcPr/>
                </a:tc>
                <a:tc>
                  <a:txBody>
                    <a:bodyPr/>
                    <a:lstStyle/>
                    <a:p>
                      <a:pPr algn="ctr"/>
                      <a:r>
                        <a:rPr lang="en-PH" dirty="0"/>
                        <a:t>11:30</a:t>
                      </a:r>
                    </a:p>
                  </a:txBody>
                  <a:tcPr/>
                </a:tc>
                <a:tc>
                  <a:txBody>
                    <a:bodyPr/>
                    <a:lstStyle/>
                    <a:p>
                      <a:pPr algn="ctr"/>
                      <a:r>
                        <a:rPr lang="en-PH" dirty="0"/>
                        <a:t>1:30</a:t>
                      </a:r>
                    </a:p>
                  </a:txBody>
                  <a:tcPr/>
                </a:tc>
                <a:tc>
                  <a:txBody>
                    <a:bodyPr/>
                    <a:lstStyle/>
                    <a:p>
                      <a:r>
                        <a:rPr lang="en-PH" dirty="0"/>
                        <a:t>ACTIVE</a:t>
                      </a:r>
                    </a:p>
                  </a:txBody>
                  <a:tcPr/>
                </a:tc>
                <a:extLst>
                  <a:ext uri="{0D108BD9-81ED-4DB2-BD59-A6C34878D82A}">
                    <a16:rowId xmlns:a16="http://schemas.microsoft.com/office/drawing/2014/main" val="58123586"/>
                  </a:ext>
                </a:extLst>
              </a:tr>
              <a:tr h="535119">
                <a:tc>
                  <a:txBody>
                    <a:bodyPr/>
                    <a:lstStyle/>
                    <a:p>
                      <a:pPr algn="ctr"/>
                      <a:r>
                        <a:rPr lang="en-PH" dirty="0"/>
                        <a:t>CSITO1</a:t>
                      </a:r>
                    </a:p>
                  </a:txBody>
                  <a:tcPr/>
                </a:tc>
                <a:tc>
                  <a:txBody>
                    <a:bodyPr/>
                    <a:lstStyle/>
                    <a:p>
                      <a:pPr algn="ctr"/>
                      <a:r>
                        <a:rPr lang="en-PH" dirty="0"/>
                        <a:t>608</a:t>
                      </a:r>
                    </a:p>
                  </a:txBody>
                  <a:tcPr/>
                </a:tc>
                <a:tc>
                  <a:txBody>
                    <a:bodyPr/>
                    <a:lstStyle/>
                    <a:p>
                      <a:pPr algn="ctr"/>
                      <a:r>
                        <a:rPr lang="en-PH" dirty="0"/>
                        <a:t>1:30</a:t>
                      </a:r>
                    </a:p>
                  </a:txBody>
                  <a:tcPr/>
                </a:tc>
                <a:tc>
                  <a:txBody>
                    <a:bodyPr/>
                    <a:lstStyle/>
                    <a:p>
                      <a:pPr algn="ctr"/>
                      <a:r>
                        <a:rPr lang="en-PH" dirty="0"/>
                        <a:t>3:30</a:t>
                      </a:r>
                    </a:p>
                  </a:txBody>
                  <a:tcPr/>
                </a:tc>
                <a:tc>
                  <a:txBody>
                    <a:bodyPr/>
                    <a:lstStyle/>
                    <a:p>
                      <a:r>
                        <a:rPr lang="en-PH" dirty="0"/>
                        <a:t>ACTIVE</a:t>
                      </a:r>
                    </a:p>
                  </a:txBody>
                  <a:tcPr/>
                </a:tc>
                <a:extLst>
                  <a:ext uri="{0D108BD9-81ED-4DB2-BD59-A6C34878D82A}">
                    <a16:rowId xmlns:a16="http://schemas.microsoft.com/office/drawing/2014/main" val="2168997708"/>
                  </a:ext>
                </a:extLst>
              </a:tr>
            </a:tbl>
          </a:graphicData>
        </a:graphic>
      </p:graphicFrame>
      <p:pic>
        <p:nvPicPr>
          <p:cNvPr id="13" name="Picture 12">
            <a:extLst>
              <a:ext uri="{FF2B5EF4-FFF2-40B4-BE49-F238E27FC236}">
                <a16:creationId xmlns:a16="http://schemas.microsoft.com/office/drawing/2014/main" id="{3AB70FC8-6D9F-4D9C-BBD0-5AE34B6096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11723704" y="3657694"/>
            <a:ext cx="287704" cy="287704"/>
          </a:xfrm>
          <a:prstGeom prst="rect">
            <a:avLst/>
          </a:prstGeom>
        </p:spPr>
      </p:pic>
      <p:pic>
        <p:nvPicPr>
          <p:cNvPr id="15" name="Picture 14">
            <a:extLst>
              <a:ext uri="{FF2B5EF4-FFF2-40B4-BE49-F238E27FC236}">
                <a16:creationId xmlns:a16="http://schemas.microsoft.com/office/drawing/2014/main" id="{756CEED9-4DEB-4CC0-973C-8320974E94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3062922"/>
            <a:ext cx="295657" cy="295276"/>
          </a:xfrm>
          <a:prstGeom prst="rect">
            <a:avLst/>
          </a:prstGeom>
        </p:spPr>
      </p:pic>
      <p:pic>
        <p:nvPicPr>
          <p:cNvPr id="16" name="Picture 15">
            <a:extLst>
              <a:ext uri="{FF2B5EF4-FFF2-40B4-BE49-F238E27FC236}">
                <a16:creationId xmlns:a16="http://schemas.microsoft.com/office/drawing/2014/main" id="{630ADA3F-CE38-4C4A-91F8-3BD14EAB5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4134643"/>
            <a:ext cx="295657" cy="295276"/>
          </a:xfrm>
          <a:prstGeom prst="rect">
            <a:avLst/>
          </a:prstGeom>
        </p:spPr>
      </p:pic>
      <p:pic>
        <p:nvPicPr>
          <p:cNvPr id="17" name="Picture 16">
            <a:extLst>
              <a:ext uri="{FF2B5EF4-FFF2-40B4-BE49-F238E27FC236}">
                <a16:creationId xmlns:a16="http://schemas.microsoft.com/office/drawing/2014/main" id="{1BAC646B-D829-49B9-BDDB-94F29AD4D6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4734401"/>
            <a:ext cx="295657" cy="295276"/>
          </a:xfrm>
          <a:prstGeom prst="rect">
            <a:avLst/>
          </a:prstGeom>
        </p:spPr>
      </p:pic>
      <p:pic>
        <p:nvPicPr>
          <p:cNvPr id="18" name="Picture 17">
            <a:extLst>
              <a:ext uri="{FF2B5EF4-FFF2-40B4-BE49-F238E27FC236}">
                <a16:creationId xmlns:a16="http://schemas.microsoft.com/office/drawing/2014/main" id="{E6F5E45E-62B9-488A-A19A-4D959B9708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5751" y="5736193"/>
            <a:ext cx="295657" cy="295276"/>
          </a:xfrm>
          <a:prstGeom prst="rect">
            <a:avLst/>
          </a:prstGeom>
        </p:spPr>
      </p:pic>
      <p:pic>
        <p:nvPicPr>
          <p:cNvPr id="19" name="Picture 18">
            <a:extLst>
              <a:ext uri="{FF2B5EF4-FFF2-40B4-BE49-F238E27FC236}">
                <a16:creationId xmlns:a16="http://schemas.microsoft.com/office/drawing/2014/main" id="{B5F99715-8378-4DFA-B500-E353CBD4A1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0322" y="5206364"/>
            <a:ext cx="295657" cy="295276"/>
          </a:xfrm>
          <a:prstGeom prst="rect">
            <a:avLst/>
          </a:prstGeom>
        </p:spPr>
      </p:pic>
      <p:pic>
        <p:nvPicPr>
          <p:cNvPr id="20" name="Picture 19">
            <a:extLst>
              <a:ext uri="{FF2B5EF4-FFF2-40B4-BE49-F238E27FC236}">
                <a16:creationId xmlns:a16="http://schemas.microsoft.com/office/drawing/2014/main" id="{DC1E1FED-945F-45A3-81B1-770E942AFA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704" y="6290961"/>
            <a:ext cx="295657" cy="295276"/>
          </a:xfrm>
          <a:prstGeom prst="rect">
            <a:avLst/>
          </a:prstGeom>
        </p:spPr>
      </p:pic>
      <p:sp>
        <p:nvSpPr>
          <p:cNvPr id="21" name="Rectangle 20">
            <a:extLst>
              <a:ext uri="{FF2B5EF4-FFF2-40B4-BE49-F238E27FC236}">
                <a16:creationId xmlns:a16="http://schemas.microsoft.com/office/drawing/2014/main" id="{A53EA48D-1834-4161-A068-1EFF6F9455CE}"/>
              </a:ext>
            </a:extLst>
          </p:cNvPr>
          <p:cNvSpPr/>
          <p:nvPr/>
        </p:nvSpPr>
        <p:spPr>
          <a:xfrm>
            <a:off x="9653954" y="1618236"/>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7:43 PM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17/07/2019</a:t>
            </a:r>
          </a:p>
        </p:txBody>
      </p:sp>
    </p:spTree>
    <p:extLst>
      <p:ext uri="{BB962C8B-B14F-4D97-AF65-F5344CB8AC3E}">
        <p14:creationId xmlns:p14="http://schemas.microsoft.com/office/powerpoint/2010/main" val="396318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100-BA5A-4A2E-A97E-6A70DF01AAA2}"/>
              </a:ext>
            </a:extLst>
          </p:cNvPr>
          <p:cNvSpPr>
            <a:spLocks noGrp="1"/>
          </p:cNvSpPr>
          <p:nvPr>
            <p:ph type="ctrTitle"/>
          </p:nvPr>
        </p:nvSpPr>
        <p:spPr/>
        <p:txBody>
          <a:bodyPr/>
          <a:lstStyle/>
          <a:p>
            <a:endParaRPr lang="en-PH"/>
          </a:p>
        </p:txBody>
      </p:sp>
      <p:sp>
        <p:nvSpPr>
          <p:cNvPr id="3" name="Subtitle 2">
            <a:extLst>
              <a:ext uri="{FF2B5EF4-FFF2-40B4-BE49-F238E27FC236}">
                <a16:creationId xmlns:a16="http://schemas.microsoft.com/office/drawing/2014/main" id="{3DB8A8D5-5707-408E-960B-39C87A07A2A1}"/>
              </a:ext>
            </a:extLst>
          </p:cNvPr>
          <p:cNvSpPr>
            <a:spLocks noGrp="1"/>
          </p:cNvSpPr>
          <p:nvPr>
            <p:ph type="subTitle" idx="1"/>
          </p:nvPr>
        </p:nvSpPr>
        <p:spPr/>
        <p:txBody>
          <a:bodyPr/>
          <a:lstStyle/>
          <a:p>
            <a:endParaRPr lang="en-PH" dirty="0"/>
          </a:p>
        </p:txBody>
      </p:sp>
      <p:pic>
        <p:nvPicPr>
          <p:cNvPr id="6" name="Picture 5">
            <a:extLst>
              <a:ext uri="{FF2B5EF4-FFF2-40B4-BE49-F238E27FC236}">
                <a16:creationId xmlns:a16="http://schemas.microsoft.com/office/drawing/2014/main" id="{16CDE1B2-675A-45F8-B595-C56269C0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CC01C3F2-19F3-461A-AE04-2A3427CCEC9C}"/>
              </a:ext>
            </a:extLst>
          </p:cNvPr>
          <p:cNvPicPr>
            <a:picLocks noChangeAspect="1"/>
          </p:cNvPicPr>
          <p:nvPr/>
        </p:nvPicPr>
        <p:blipFill>
          <a:blip r:embed="rId3"/>
          <a:stretch>
            <a:fillRect/>
          </a:stretch>
        </p:blipFill>
        <p:spPr>
          <a:xfrm>
            <a:off x="0" y="0"/>
            <a:ext cx="12192000" cy="533678"/>
          </a:xfrm>
          <a:prstGeom prst="rect">
            <a:avLst/>
          </a:prstGeom>
        </p:spPr>
      </p:pic>
      <p:pic>
        <p:nvPicPr>
          <p:cNvPr id="7" name="Picture 6">
            <a:extLst>
              <a:ext uri="{FF2B5EF4-FFF2-40B4-BE49-F238E27FC236}">
                <a16:creationId xmlns:a16="http://schemas.microsoft.com/office/drawing/2014/main" id="{FB22590B-0D90-4E2D-83BC-71DB4973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7" y="768427"/>
            <a:ext cx="5626997" cy="1233411"/>
          </a:xfrm>
          <a:prstGeom prst="rect">
            <a:avLst/>
          </a:prstGeom>
        </p:spPr>
      </p:pic>
      <p:sp>
        <p:nvSpPr>
          <p:cNvPr id="4" name="TextBox 3">
            <a:extLst>
              <a:ext uri="{FF2B5EF4-FFF2-40B4-BE49-F238E27FC236}">
                <a16:creationId xmlns:a16="http://schemas.microsoft.com/office/drawing/2014/main" id="{EAF99801-BC51-462E-A93F-B87B7997C867}"/>
              </a:ext>
            </a:extLst>
          </p:cNvPr>
          <p:cNvSpPr txBox="1"/>
          <p:nvPr/>
        </p:nvSpPr>
        <p:spPr>
          <a:xfrm>
            <a:off x="1126738" y="953730"/>
            <a:ext cx="150913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32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sp>
        <p:nvSpPr>
          <p:cNvPr id="21" name="Rectangle 20">
            <a:extLst>
              <a:ext uri="{FF2B5EF4-FFF2-40B4-BE49-F238E27FC236}">
                <a16:creationId xmlns:a16="http://schemas.microsoft.com/office/drawing/2014/main" id="{A53EA48D-1834-4161-A068-1EFF6F9455CE}"/>
              </a:ext>
            </a:extLst>
          </p:cNvPr>
          <p:cNvSpPr/>
          <p:nvPr/>
        </p:nvSpPr>
        <p:spPr>
          <a:xfrm>
            <a:off x="9653953" y="2239006"/>
            <a:ext cx="2417884" cy="5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7:43 PM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rPr>
              <a:t>17/07/2019</a:t>
            </a:r>
          </a:p>
        </p:txBody>
      </p:sp>
      <p:graphicFrame>
        <p:nvGraphicFramePr>
          <p:cNvPr id="5" name="Table 4">
            <a:extLst>
              <a:ext uri="{FF2B5EF4-FFF2-40B4-BE49-F238E27FC236}">
                <a16:creationId xmlns:a16="http://schemas.microsoft.com/office/drawing/2014/main" id="{FC643DCA-A4E1-4A72-9EDC-AD699B45EBF3}"/>
              </a:ext>
            </a:extLst>
          </p:cNvPr>
          <p:cNvGraphicFramePr>
            <a:graphicFrameLocks noGrp="1"/>
          </p:cNvGraphicFramePr>
          <p:nvPr>
            <p:extLst/>
          </p:nvPr>
        </p:nvGraphicFramePr>
        <p:xfrm>
          <a:off x="120162" y="2986128"/>
          <a:ext cx="11951676" cy="3779348"/>
        </p:xfrm>
        <a:graphic>
          <a:graphicData uri="http://schemas.openxmlformats.org/drawingml/2006/table">
            <a:tbl>
              <a:tblPr firstRow="1" bandRow="1">
                <a:tableStyleId>{5C22544A-7EE6-4342-B048-85BDC9FD1C3A}</a:tableStyleId>
              </a:tblPr>
              <a:tblGrid>
                <a:gridCol w="1991946">
                  <a:extLst>
                    <a:ext uri="{9D8B030D-6E8A-4147-A177-3AD203B41FA5}">
                      <a16:colId xmlns:a16="http://schemas.microsoft.com/office/drawing/2014/main" val="3525069805"/>
                    </a:ext>
                  </a:extLst>
                </a:gridCol>
                <a:gridCol w="1991946">
                  <a:extLst>
                    <a:ext uri="{9D8B030D-6E8A-4147-A177-3AD203B41FA5}">
                      <a16:colId xmlns:a16="http://schemas.microsoft.com/office/drawing/2014/main" val="1613081355"/>
                    </a:ext>
                  </a:extLst>
                </a:gridCol>
                <a:gridCol w="1991946">
                  <a:extLst>
                    <a:ext uri="{9D8B030D-6E8A-4147-A177-3AD203B41FA5}">
                      <a16:colId xmlns:a16="http://schemas.microsoft.com/office/drawing/2014/main" val="593983959"/>
                    </a:ext>
                  </a:extLst>
                </a:gridCol>
                <a:gridCol w="1991946">
                  <a:extLst>
                    <a:ext uri="{9D8B030D-6E8A-4147-A177-3AD203B41FA5}">
                      <a16:colId xmlns:a16="http://schemas.microsoft.com/office/drawing/2014/main" val="323775605"/>
                    </a:ext>
                  </a:extLst>
                </a:gridCol>
                <a:gridCol w="1991946">
                  <a:extLst>
                    <a:ext uri="{9D8B030D-6E8A-4147-A177-3AD203B41FA5}">
                      <a16:colId xmlns:a16="http://schemas.microsoft.com/office/drawing/2014/main" val="758691281"/>
                    </a:ext>
                  </a:extLst>
                </a:gridCol>
                <a:gridCol w="1991946">
                  <a:extLst>
                    <a:ext uri="{9D8B030D-6E8A-4147-A177-3AD203B41FA5}">
                      <a16:colId xmlns:a16="http://schemas.microsoft.com/office/drawing/2014/main" val="3394446256"/>
                    </a:ext>
                  </a:extLst>
                </a:gridCol>
              </a:tblGrid>
              <a:tr h="624797">
                <a:tc>
                  <a:txBody>
                    <a:bodyPr/>
                    <a:lstStyle/>
                    <a:p>
                      <a:pPr algn="ctr"/>
                      <a:r>
                        <a:rPr lang="en-PH" dirty="0"/>
                        <a:t>Room</a:t>
                      </a:r>
                    </a:p>
                  </a:txBody>
                  <a:tcPr/>
                </a:tc>
                <a:tc>
                  <a:txBody>
                    <a:bodyPr/>
                    <a:lstStyle/>
                    <a:p>
                      <a:pPr algn="ctr"/>
                      <a:r>
                        <a:rPr lang="en-PH" dirty="0"/>
                        <a:t>Section </a:t>
                      </a:r>
                    </a:p>
                  </a:txBody>
                  <a:tcPr/>
                </a:tc>
                <a:tc>
                  <a:txBody>
                    <a:bodyPr/>
                    <a:lstStyle/>
                    <a:p>
                      <a:pPr algn="ctr"/>
                      <a:r>
                        <a:rPr lang="en-PH" dirty="0"/>
                        <a:t>Report</a:t>
                      </a:r>
                    </a:p>
                  </a:txBody>
                  <a:tcPr/>
                </a:tc>
                <a:tc>
                  <a:txBody>
                    <a:bodyPr/>
                    <a:lstStyle/>
                    <a:p>
                      <a:pPr algn="ctr"/>
                      <a:r>
                        <a:rPr lang="en-PH" dirty="0"/>
                        <a:t>Time reported</a:t>
                      </a:r>
                    </a:p>
                  </a:txBody>
                  <a:tcPr/>
                </a:tc>
                <a:tc>
                  <a:txBody>
                    <a:bodyPr/>
                    <a:lstStyle/>
                    <a:p>
                      <a:pPr algn="ctr"/>
                      <a:r>
                        <a:rPr lang="en-PH" dirty="0"/>
                        <a:t>Scheduled time</a:t>
                      </a:r>
                    </a:p>
                  </a:txBody>
                  <a:tcPr/>
                </a:tc>
                <a:tc>
                  <a:txBody>
                    <a:bodyPr/>
                    <a:lstStyle/>
                    <a:p>
                      <a:pPr algn="ctr"/>
                      <a:r>
                        <a:rPr lang="en-PH" dirty="0"/>
                        <a:t>Name of Professor</a:t>
                      </a:r>
                    </a:p>
                  </a:txBody>
                  <a:tcPr/>
                </a:tc>
                <a:extLst>
                  <a:ext uri="{0D108BD9-81ED-4DB2-BD59-A6C34878D82A}">
                    <a16:rowId xmlns:a16="http://schemas.microsoft.com/office/drawing/2014/main" val="2470677442"/>
                  </a:ext>
                </a:extLst>
              </a:tr>
              <a:tr h="624797">
                <a:tc>
                  <a:txBody>
                    <a:bodyPr/>
                    <a:lstStyle/>
                    <a:p>
                      <a:pPr algn="ctr"/>
                      <a:r>
                        <a:rPr lang="en-PH" dirty="0"/>
                        <a:t>305</a:t>
                      </a:r>
                    </a:p>
                  </a:txBody>
                  <a:tcPr/>
                </a:tc>
                <a:tc>
                  <a:txBody>
                    <a:bodyPr/>
                    <a:lstStyle/>
                    <a:p>
                      <a:pPr algn="ctr"/>
                      <a:r>
                        <a:rPr lang="en-PH" dirty="0"/>
                        <a:t>CSIT01</a:t>
                      </a:r>
                    </a:p>
                  </a:txBody>
                  <a:tcPr/>
                </a:tc>
                <a:tc>
                  <a:txBody>
                    <a:bodyPr/>
                    <a:lstStyle/>
                    <a:p>
                      <a:pPr algn="ctr"/>
                      <a:r>
                        <a:rPr lang="en-PH" dirty="0"/>
                        <a:t>No working pc</a:t>
                      </a:r>
                    </a:p>
                  </a:txBody>
                  <a:tcPr/>
                </a:tc>
                <a:tc>
                  <a:txBody>
                    <a:bodyPr/>
                    <a:lstStyle/>
                    <a:p>
                      <a:pPr algn="ctr"/>
                      <a:r>
                        <a:rPr lang="en-PH" dirty="0"/>
                        <a:t>7:30</a:t>
                      </a:r>
                    </a:p>
                  </a:txBody>
                  <a:tcPr/>
                </a:tc>
                <a:tc>
                  <a:txBody>
                    <a:bodyPr/>
                    <a:lstStyle/>
                    <a:p>
                      <a:pPr algn="ctr"/>
                      <a:r>
                        <a:rPr lang="en-PH" dirty="0"/>
                        <a:t>7:30-9:30</a:t>
                      </a:r>
                    </a:p>
                  </a:txBody>
                  <a:tcPr/>
                </a:tc>
                <a:tc>
                  <a:txBody>
                    <a:bodyPr/>
                    <a:lstStyle/>
                    <a:p>
                      <a:pPr algn="ctr"/>
                      <a:r>
                        <a:rPr lang="en-PH" dirty="0"/>
                        <a:t>Ivan Jasper Evangelista</a:t>
                      </a:r>
                    </a:p>
                  </a:txBody>
                  <a:tcPr/>
                </a:tc>
                <a:extLst>
                  <a:ext uri="{0D108BD9-81ED-4DB2-BD59-A6C34878D82A}">
                    <a16:rowId xmlns:a16="http://schemas.microsoft.com/office/drawing/2014/main" val="519577747"/>
                  </a:ext>
                </a:extLst>
              </a:tr>
              <a:tr h="624797">
                <a:tc>
                  <a:txBody>
                    <a:bodyPr/>
                    <a:lstStyle/>
                    <a:p>
                      <a:pPr algn="ctr"/>
                      <a:r>
                        <a:rPr lang="en-PH" dirty="0"/>
                        <a:t>307</a:t>
                      </a:r>
                    </a:p>
                  </a:txBody>
                  <a:tcPr/>
                </a:tc>
                <a:tc>
                  <a:txBody>
                    <a:bodyPr/>
                    <a:lstStyle/>
                    <a:p>
                      <a:pPr algn="ctr"/>
                      <a:r>
                        <a:rPr lang="en-PH" dirty="0"/>
                        <a:t>CSIT01</a:t>
                      </a:r>
                    </a:p>
                  </a:txBody>
                  <a:tcPr/>
                </a:tc>
                <a:tc>
                  <a:txBody>
                    <a:bodyPr/>
                    <a:lstStyle/>
                    <a:p>
                      <a:pPr algn="ctr"/>
                      <a:r>
                        <a:rPr lang="en-PH" dirty="0"/>
                        <a:t>Closed rooms</a:t>
                      </a:r>
                    </a:p>
                  </a:txBody>
                  <a:tcPr/>
                </a:tc>
                <a:tc>
                  <a:txBody>
                    <a:bodyPr/>
                    <a:lstStyle/>
                    <a:p>
                      <a:pPr algn="ctr"/>
                      <a:r>
                        <a:rPr lang="en-PH" dirty="0"/>
                        <a:t>5:30</a:t>
                      </a:r>
                    </a:p>
                  </a:txBody>
                  <a:tcPr/>
                </a:tc>
                <a:tc>
                  <a:txBody>
                    <a:bodyPr/>
                    <a:lstStyle/>
                    <a:p>
                      <a:pPr algn="ctr"/>
                      <a:r>
                        <a:rPr lang="en-PH" dirty="0"/>
                        <a:t>5:30-7:30</a:t>
                      </a:r>
                    </a:p>
                  </a:txBody>
                  <a:tcPr/>
                </a:tc>
                <a:tc>
                  <a:txBody>
                    <a:bodyPr/>
                    <a:lstStyle/>
                    <a:p>
                      <a:pPr algn="ctr"/>
                      <a:r>
                        <a:rPr lang="en-PH" dirty="0"/>
                        <a:t>Marco </a:t>
                      </a:r>
                      <a:r>
                        <a:rPr lang="en-PH" dirty="0" err="1"/>
                        <a:t>Butalid</a:t>
                      </a:r>
                      <a:endParaRPr lang="en-PH" dirty="0"/>
                    </a:p>
                  </a:txBody>
                  <a:tcPr/>
                </a:tc>
                <a:extLst>
                  <a:ext uri="{0D108BD9-81ED-4DB2-BD59-A6C34878D82A}">
                    <a16:rowId xmlns:a16="http://schemas.microsoft.com/office/drawing/2014/main" val="3225822999"/>
                  </a:ext>
                </a:extLst>
              </a:tr>
              <a:tr h="624797">
                <a:tc>
                  <a:txBody>
                    <a:bodyPr/>
                    <a:lstStyle/>
                    <a:p>
                      <a:pPr algn="ctr"/>
                      <a:r>
                        <a:rPr lang="en-PH" dirty="0"/>
                        <a:t>605</a:t>
                      </a:r>
                    </a:p>
                  </a:txBody>
                  <a:tcPr/>
                </a:tc>
                <a:tc>
                  <a:txBody>
                    <a:bodyPr/>
                    <a:lstStyle/>
                    <a:p>
                      <a:pPr algn="ctr"/>
                      <a:r>
                        <a:rPr lang="en-PH" dirty="0"/>
                        <a:t>ABMA121</a:t>
                      </a:r>
                    </a:p>
                  </a:txBody>
                  <a:tcPr/>
                </a:tc>
                <a:tc>
                  <a:txBody>
                    <a:bodyPr/>
                    <a:lstStyle/>
                    <a:p>
                      <a:pPr algn="ctr"/>
                      <a:r>
                        <a:rPr lang="en-PH" dirty="0"/>
                        <a:t>Projectors</a:t>
                      </a:r>
                    </a:p>
                  </a:txBody>
                  <a:tcPr/>
                </a:tc>
                <a:tc>
                  <a:txBody>
                    <a:bodyPr/>
                    <a:lstStyle/>
                    <a:p>
                      <a:pPr algn="ctr"/>
                      <a:r>
                        <a:rPr lang="en-PH" dirty="0"/>
                        <a:t>4:30</a:t>
                      </a:r>
                    </a:p>
                  </a:txBody>
                  <a:tcPr/>
                </a:tc>
                <a:tc>
                  <a:txBody>
                    <a:bodyPr/>
                    <a:lstStyle/>
                    <a:p>
                      <a:pPr algn="ctr"/>
                      <a:r>
                        <a:rPr lang="en-PH" dirty="0"/>
                        <a:t>4:30-5:30</a:t>
                      </a:r>
                    </a:p>
                  </a:txBody>
                  <a:tcPr/>
                </a:tc>
                <a:tc>
                  <a:txBody>
                    <a:bodyPr/>
                    <a:lstStyle/>
                    <a:p>
                      <a:pPr algn="ctr"/>
                      <a:r>
                        <a:rPr lang="en-PH" dirty="0"/>
                        <a:t>John </a:t>
                      </a:r>
                      <a:r>
                        <a:rPr lang="en-PH" dirty="0" err="1"/>
                        <a:t>Mattew</a:t>
                      </a:r>
                      <a:r>
                        <a:rPr lang="en-PH" dirty="0"/>
                        <a:t> </a:t>
                      </a:r>
                      <a:r>
                        <a:rPr lang="en-PH" dirty="0" err="1"/>
                        <a:t>Fonacier</a:t>
                      </a:r>
                      <a:endParaRPr lang="en-PH" dirty="0"/>
                    </a:p>
                  </a:txBody>
                  <a:tcPr/>
                </a:tc>
                <a:extLst>
                  <a:ext uri="{0D108BD9-81ED-4DB2-BD59-A6C34878D82A}">
                    <a16:rowId xmlns:a16="http://schemas.microsoft.com/office/drawing/2014/main" val="1182024189"/>
                  </a:ext>
                </a:extLst>
              </a:tr>
              <a:tr h="624797">
                <a:tc>
                  <a:txBody>
                    <a:bodyPr/>
                    <a:lstStyle/>
                    <a:p>
                      <a:pPr algn="ctr"/>
                      <a:r>
                        <a:rPr lang="en-PH" dirty="0"/>
                        <a:t>607</a:t>
                      </a:r>
                    </a:p>
                  </a:txBody>
                  <a:tcPr/>
                </a:tc>
                <a:tc>
                  <a:txBody>
                    <a:bodyPr/>
                    <a:lstStyle/>
                    <a:p>
                      <a:pPr algn="ctr"/>
                      <a:r>
                        <a:rPr lang="en-PH" dirty="0"/>
                        <a:t>GD123</a:t>
                      </a:r>
                    </a:p>
                  </a:txBody>
                  <a:tcPr/>
                </a:tc>
                <a:tc>
                  <a:txBody>
                    <a:bodyPr/>
                    <a:lstStyle/>
                    <a:p>
                      <a:pPr algn="ctr"/>
                      <a:r>
                        <a:rPr lang="en-PH" dirty="0"/>
                        <a:t>Programs</a:t>
                      </a:r>
                    </a:p>
                  </a:txBody>
                  <a:tcPr/>
                </a:tc>
                <a:tc>
                  <a:txBody>
                    <a:bodyPr/>
                    <a:lstStyle/>
                    <a:p>
                      <a:pPr algn="ctr"/>
                      <a:r>
                        <a:rPr lang="en-PH" dirty="0"/>
                        <a:t>7:30</a:t>
                      </a:r>
                    </a:p>
                  </a:txBody>
                  <a:tcPr/>
                </a:tc>
                <a:tc>
                  <a:txBody>
                    <a:bodyPr/>
                    <a:lstStyle/>
                    <a:p>
                      <a:pPr algn="ctr"/>
                      <a:r>
                        <a:rPr lang="en-PH" dirty="0"/>
                        <a:t>7:30-5:30</a:t>
                      </a:r>
                    </a:p>
                  </a:txBody>
                  <a:tcPr/>
                </a:tc>
                <a:tc>
                  <a:txBody>
                    <a:bodyPr/>
                    <a:lstStyle/>
                    <a:p>
                      <a:pPr algn="ctr"/>
                      <a:r>
                        <a:rPr lang="en-PH" dirty="0"/>
                        <a:t>Luis Gino</a:t>
                      </a:r>
                    </a:p>
                  </a:txBody>
                  <a:tcPr/>
                </a:tc>
                <a:extLst>
                  <a:ext uri="{0D108BD9-81ED-4DB2-BD59-A6C34878D82A}">
                    <a16:rowId xmlns:a16="http://schemas.microsoft.com/office/drawing/2014/main" val="683896420"/>
                  </a:ext>
                </a:extLst>
              </a:tr>
              <a:tr h="624797">
                <a:tc>
                  <a:txBody>
                    <a:bodyPr/>
                    <a:lstStyle/>
                    <a:p>
                      <a:pPr algn="ctr"/>
                      <a:r>
                        <a:rPr lang="en-PH" dirty="0"/>
                        <a:t>608</a:t>
                      </a:r>
                    </a:p>
                  </a:txBody>
                  <a:tcPr/>
                </a:tc>
                <a:tc>
                  <a:txBody>
                    <a:bodyPr/>
                    <a:lstStyle/>
                    <a:p>
                      <a:pPr algn="ctr"/>
                      <a:r>
                        <a:rPr lang="en-PH" dirty="0"/>
                        <a:t>CSIT01</a:t>
                      </a:r>
                    </a:p>
                  </a:txBody>
                  <a:tcPr/>
                </a:tc>
                <a:tc>
                  <a:txBody>
                    <a:bodyPr/>
                    <a:lstStyle/>
                    <a:p>
                      <a:pPr algn="ctr"/>
                      <a:r>
                        <a:rPr lang="en-PH" dirty="0"/>
                        <a:t>Aircon</a:t>
                      </a:r>
                    </a:p>
                  </a:txBody>
                  <a:tcPr/>
                </a:tc>
                <a:tc>
                  <a:txBody>
                    <a:bodyPr/>
                    <a:lstStyle/>
                    <a:p>
                      <a:pPr algn="ctr"/>
                      <a:r>
                        <a:rPr lang="en-PH" dirty="0"/>
                        <a:t>8:30</a:t>
                      </a:r>
                    </a:p>
                  </a:txBody>
                  <a:tcPr/>
                </a:tc>
                <a:tc>
                  <a:txBody>
                    <a:bodyPr/>
                    <a:lstStyle/>
                    <a:p>
                      <a:pPr algn="ctr"/>
                      <a:r>
                        <a:rPr lang="en-PH" dirty="0"/>
                        <a:t>8:30-9:30</a:t>
                      </a:r>
                    </a:p>
                  </a:txBody>
                  <a:tcPr/>
                </a:tc>
                <a:tc>
                  <a:txBody>
                    <a:bodyPr/>
                    <a:lstStyle/>
                    <a:p>
                      <a:pPr algn="ctr"/>
                      <a:r>
                        <a:rPr lang="en-PH" dirty="0"/>
                        <a:t>Marco </a:t>
                      </a:r>
                      <a:r>
                        <a:rPr lang="en-PH" dirty="0" err="1"/>
                        <a:t>Butalid</a:t>
                      </a:r>
                      <a:endParaRPr lang="en-PH" dirty="0"/>
                    </a:p>
                  </a:txBody>
                  <a:tcPr/>
                </a:tc>
                <a:extLst>
                  <a:ext uri="{0D108BD9-81ED-4DB2-BD59-A6C34878D82A}">
                    <a16:rowId xmlns:a16="http://schemas.microsoft.com/office/drawing/2014/main" val="1418146330"/>
                  </a:ext>
                </a:extLst>
              </a:tr>
            </a:tbl>
          </a:graphicData>
        </a:graphic>
      </p:graphicFrame>
      <p:pic>
        <p:nvPicPr>
          <p:cNvPr id="22" name="Picture 21">
            <a:extLst>
              <a:ext uri="{FF2B5EF4-FFF2-40B4-BE49-F238E27FC236}">
                <a16:creationId xmlns:a16="http://schemas.microsoft.com/office/drawing/2014/main" id="{3C8B70BC-F00E-4F91-BFD1-2193437BF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4" y="810681"/>
            <a:ext cx="1148902" cy="898464"/>
          </a:xfrm>
          <a:prstGeom prst="rect">
            <a:avLst/>
          </a:prstGeom>
        </p:spPr>
      </p:pic>
    </p:spTree>
    <p:extLst>
      <p:ext uri="{BB962C8B-B14F-4D97-AF65-F5344CB8AC3E}">
        <p14:creationId xmlns:p14="http://schemas.microsoft.com/office/powerpoint/2010/main" val="2752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INTRODUCTION</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2803844"/>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Current standard operating procedures with room reservations.</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It’s manual</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Time consuming</a:t>
            </a:r>
          </a:p>
          <a:p>
            <a:pPr marL="228600" lvl="0" indent="-228600" defTabSz="914400">
              <a:lnSpc>
                <a:spcPct val="90000"/>
              </a:lnSpc>
              <a:spcBef>
                <a:spcPts val="1000"/>
              </a:spcBef>
              <a:buFont typeface="Arial" panose="020B0604020202020204" pitchFamily="34" charset="0"/>
              <a:buChar char="•"/>
            </a:pPr>
            <a:r>
              <a:rPr lang="en-PH" sz="2800" dirty="0">
                <a:latin typeface="Calibri" panose="020F0502020204030204"/>
              </a:rPr>
              <a:t>It could potentially cost the company unnecessary expenses</a:t>
            </a:r>
          </a:p>
        </p:txBody>
      </p:sp>
    </p:spTree>
    <p:extLst>
      <p:ext uri="{BB962C8B-B14F-4D97-AF65-F5344CB8AC3E}">
        <p14:creationId xmlns:p14="http://schemas.microsoft.com/office/powerpoint/2010/main" val="282852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429000"/>
            <a:ext cx="10571998" cy="1774107"/>
          </a:xfrm>
        </p:spPr>
        <p:txBody>
          <a:bodyPr/>
          <a:lstStyle/>
          <a:p>
            <a:pPr algn="ctr"/>
            <a:r>
              <a:rPr lang="en-PH" sz="8000" dirty="0">
                <a:solidFill>
                  <a:schemeClr val="tx1"/>
                </a:solidFill>
              </a:rPr>
              <a:t>DEVELOPMENT AND TESTING</a:t>
            </a:r>
          </a:p>
        </p:txBody>
      </p:sp>
    </p:spTree>
    <p:extLst>
      <p:ext uri="{BB962C8B-B14F-4D97-AF65-F5344CB8AC3E}">
        <p14:creationId xmlns:p14="http://schemas.microsoft.com/office/powerpoint/2010/main" val="1751081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571876" y="4030060"/>
            <a:ext cx="11620124" cy="1774107"/>
          </a:xfrm>
        </p:spPr>
        <p:txBody>
          <a:bodyPr/>
          <a:lstStyle/>
          <a:p>
            <a:pPr algn="ctr"/>
            <a:r>
              <a:rPr lang="en-PH" sz="8000" dirty="0"/>
              <a:t>IMPLEMENTATION PLAN(INFRASTRUCTURE/DEPLOYMENT)WHERE NEEDED</a:t>
            </a:r>
            <a:endParaRPr lang="en-PH" sz="8000" dirty="0">
              <a:solidFill>
                <a:schemeClr val="tx1"/>
              </a:solidFill>
            </a:endParaRPr>
          </a:p>
        </p:txBody>
      </p:sp>
    </p:spTree>
    <p:extLst>
      <p:ext uri="{BB962C8B-B14F-4D97-AF65-F5344CB8AC3E}">
        <p14:creationId xmlns:p14="http://schemas.microsoft.com/office/powerpoint/2010/main" val="277259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353910"/>
            <a:ext cx="10571998" cy="1774107"/>
          </a:xfrm>
        </p:spPr>
        <p:txBody>
          <a:bodyPr/>
          <a:lstStyle/>
          <a:p>
            <a:pPr algn="ctr"/>
            <a:r>
              <a:rPr lang="en-PH" sz="8000" dirty="0">
                <a:solidFill>
                  <a:schemeClr val="tx1"/>
                </a:solidFill>
              </a:rPr>
              <a:t>DESCRIPTION OF THE PROTOTYPE, WHERE APPLICABLE</a:t>
            </a:r>
          </a:p>
        </p:txBody>
      </p:sp>
    </p:spTree>
    <p:extLst>
      <p:ext uri="{BB962C8B-B14F-4D97-AF65-F5344CB8AC3E}">
        <p14:creationId xmlns:p14="http://schemas.microsoft.com/office/powerpoint/2010/main" val="130480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Context</a:t>
            </a:r>
          </a:p>
        </p:txBody>
      </p:sp>
      <p:pic>
        <p:nvPicPr>
          <p:cNvPr id="4" name="Picture 3">
            <a:extLst>
              <a:ext uri="{FF2B5EF4-FFF2-40B4-BE49-F238E27FC236}">
                <a16:creationId xmlns:a16="http://schemas.microsoft.com/office/drawing/2014/main" id="{9DAE278B-ACB2-40B0-B461-52AA8866689A}"/>
              </a:ext>
            </a:extLst>
          </p:cNvPr>
          <p:cNvPicPr>
            <a:picLocks noChangeAspect="1"/>
          </p:cNvPicPr>
          <p:nvPr/>
        </p:nvPicPr>
        <p:blipFill>
          <a:blip r:embed="rId3"/>
          <a:stretch>
            <a:fillRect/>
          </a:stretch>
        </p:blipFill>
        <p:spPr>
          <a:xfrm>
            <a:off x="0" y="727788"/>
            <a:ext cx="12192000" cy="5663681"/>
          </a:xfrm>
          <a:prstGeom prst="rect">
            <a:avLst/>
          </a:prstGeom>
        </p:spPr>
      </p:pic>
    </p:spTree>
    <p:extLst>
      <p:ext uri="{BB962C8B-B14F-4D97-AF65-F5344CB8AC3E}">
        <p14:creationId xmlns:p14="http://schemas.microsoft.com/office/powerpoint/2010/main" val="47582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DFD LEVEL 0</a:t>
            </a:r>
          </a:p>
        </p:txBody>
      </p:sp>
      <p:pic>
        <p:nvPicPr>
          <p:cNvPr id="3" name="Picture 2">
            <a:extLst>
              <a:ext uri="{FF2B5EF4-FFF2-40B4-BE49-F238E27FC236}">
                <a16:creationId xmlns:a16="http://schemas.microsoft.com/office/drawing/2014/main" id="{615B48F0-B5D6-408C-AEDD-79BA7F362D67}"/>
              </a:ext>
            </a:extLst>
          </p:cNvPr>
          <p:cNvPicPr>
            <a:picLocks noChangeAspect="1"/>
          </p:cNvPicPr>
          <p:nvPr/>
        </p:nvPicPr>
        <p:blipFill>
          <a:blip r:embed="rId3"/>
          <a:stretch>
            <a:fillRect/>
          </a:stretch>
        </p:blipFill>
        <p:spPr>
          <a:xfrm>
            <a:off x="0" y="603259"/>
            <a:ext cx="12192000" cy="5909508"/>
          </a:xfrm>
          <a:prstGeom prst="rect">
            <a:avLst/>
          </a:prstGeom>
        </p:spPr>
      </p:pic>
    </p:spTree>
    <p:extLst>
      <p:ext uri="{BB962C8B-B14F-4D97-AF65-F5344CB8AC3E}">
        <p14:creationId xmlns:p14="http://schemas.microsoft.com/office/powerpoint/2010/main" val="1555267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DFD LEVEL 1</a:t>
            </a:r>
          </a:p>
        </p:txBody>
      </p:sp>
      <p:pic>
        <p:nvPicPr>
          <p:cNvPr id="3" name="Picture 2">
            <a:extLst>
              <a:ext uri="{FF2B5EF4-FFF2-40B4-BE49-F238E27FC236}">
                <a16:creationId xmlns:a16="http://schemas.microsoft.com/office/drawing/2014/main" id="{96F26700-B34E-46A5-B97E-5026E16DF8A2}"/>
              </a:ext>
            </a:extLst>
          </p:cNvPr>
          <p:cNvPicPr>
            <a:picLocks noChangeAspect="1"/>
          </p:cNvPicPr>
          <p:nvPr/>
        </p:nvPicPr>
        <p:blipFill>
          <a:blip r:embed="rId3"/>
          <a:stretch>
            <a:fillRect/>
          </a:stretch>
        </p:blipFill>
        <p:spPr>
          <a:xfrm>
            <a:off x="0" y="596948"/>
            <a:ext cx="12192000" cy="6009125"/>
          </a:xfrm>
          <a:prstGeom prst="rect">
            <a:avLst/>
          </a:prstGeom>
        </p:spPr>
      </p:pic>
    </p:spTree>
    <p:extLst>
      <p:ext uri="{BB962C8B-B14F-4D97-AF65-F5344CB8AC3E}">
        <p14:creationId xmlns:p14="http://schemas.microsoft.com/office/powerpoint/2010/main" val="257449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ERD</a:t>
            </a:r>
          </a:p>
        </p:txBody>
      </p:sp>
      <p:pic>
        <p:nvPicPr>
          <p:cNvPr id="3" name="Picture 2">
            <a:extLst>
              <a:ext uri="{FF2B5EF4-FFF2-40B4-BE49-F238E27FC236}">
                <a16:creationId xmlns:a16="http://schemas.microsoft.com/office/drawing/2014/main" id="{1E8CE3CB-3557-4DC1-926C-63B5E497FB0A}"/>
              </a:ext>
            </a:extLst>
          </p:cNvPr>
          <p:cNvPicPr>
            <a:picLocks noChangeAspect="1"/>
          </p:cNvPicPr>
          <p:nvPr/>
        </p:nvPicPr>
        <p:blipFill>
          <a:blip r:embed="rId3"/>
          <a:stretch>
            <a:fillRect/>
          </a:stretch>
        </p:blipFill>
        <p:spPr>
          <a:xfrm>
            <a:off x="0" y="596948"/>
            <a:ext cx="12192000" cy="5709259"/>
          </a:xfrm>
          <a:prstGeom prst="rect">
            <a:avLst/>
          </a:prstGeom>
        </p:spPr>
      </p:pic>
    </p:spTree>
    <p:extLst>
      <p:ext uri="{BB962C8B-B14F-4D97-AF65-F5344CB8AC3E}">
        <p14:creationId xmlns:p14="http://schemas.microsoft.com/office/powerpoint/2010/main" val="816571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Data Dictionary</a:t>
            </a:r>
          </a:p>
        </p:txBody>
      </p:sp>
    </p:spTree>
    <p:extLst>
      <p:ext uri="{BB962C8B-B14F-4D97-AF65-F5344CB8AC3E}">
        <p14:creationId xmlns:p14="http://schemas.microsoft.com/office/powerpoint/2010/main" val="24151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IT EQUIPMENT</a:t>
            </a:r>
          </a:p>
        </p:txBody>
      </p:sp>
      <p:graphicFrame>
        <p:nvGraphicFramePr>
          <p:cNvPr id="3" name="Table 2">
            <a:extLst>
              <a:ext uri="{FF2B5EF4-FFF2-40B4-BE49-F238E27FC236}">
                <a16:creationId xmlns:a16="http://schemas.microsoft.com/office/drawing/2014/main" id="{776F6ECD-6A9B-4AB0-BC45-C813C8A163EA}"/>
              </a:ext>
            </a:extLst>
          </p:cNvPr>
          <p:cNvGraphicFramePr>
            <a:graphicFrameLocks noGrp="1"/>
          </p:cNvGraphicFramePr>
          <p:nvPr>
            <p:extLst>
              <p:ext uri="{D42A27DB-BD31-4B8C-83A1-F6EECF244321}">
                <p14:modId xmlns:p14="http://schemas.microsoft.com/office/powerpoint/2010/main" val="776572931"/>
              </p:ext>
            </p:extLst>
          </p:nvPr>
        </p:nvGraphicFramePr>
        <p:xfrm>
          <a:off x="2" y="515008"/>
          <a:ext cx="12191999" cy="6342996"/>
        </p:xfrm>
        <a:graphic>
          <a:graphicData uri="http://schemas.openxmlformats.org/drawingml/2006/table">
            <a:tbl>
              <a:tblPr firstRow="1" firstCol="1" bandRow="1"/>
              <a:tblGrid>
                <a:gridCol w="2401823">
                  <a:extLst>
                    <a:ext uri="{9D8B030D-6E8A-4147-A177-3AD203B41FA5}">
                      <a16:colId xmlns:a16="http://schemas.microsoft.com/office/drawing/2014/main" val="2020331595"/>
                    </a:ext>
                  </a:extLst>
                </a:gridCol>
                <a:gridCol w="1553260">
                  <a:extLst>
                    <a:ext uri="{9D8B030D-6E8A-4147-A177-3AD203B41FA5}">
                      <a16:colId xmlns:a16="http://schemas.microsoft.com/office/drawing/2014/main" val="3940376416"/>
                    </a:ext>
                  </a:extLst>
                </a:gridCol>
                <a:gridCol w="1823925">
                  <a:extLst>
                    <a:ext uri="{9D8B030D-6E8A-4147-A177-3AD203B41FA5}">
                      <a16:colId xmlns:a16="http://schemas.microsoft.com/office/drawing/2014/main" val="3809490145"/>
                    </a:ext>
                  </a:extLst>
                </a:gridCol>
                <a:gridCol w="1643481">
                  <a:extLst>
                    <a:ext uri="{9D8B030D-6E8A-4147-A177-3AD203B41FA5}">
                      <a16:colId xmlns:a16="http://schemas.microsoft.com/office/drawing/2014/main" val="1868567713"/>
                    </a:ext>
                  </a:extLst>
                </a:gridCol>
                <a:gridCol w="1643481">
                  <a:extLst>
                    <a:ext uri="{9D8B030D-6E8A-4147-A177-3AD203B41FA5}">
                      <a16:colId xmlns:a16="http://schemas.microsoft.com/office/drawing/2014/main" val="1031378306"/>
                    </a:ext>
                  </a:extLst>
                </a:gridCol>
                <a:gridCol w="1165554">
                  <a:extLst>
                    <a:ext uri="{9D8B030D-6E8A-4147-A177-3AD203B41FA5}">
                      <a16:colId xmlns:a16="http://schemas.microsoft.com/office/drawing/2014/main" val="697169850"/>
                    </a:ext>
                  </a:extLst>
                </a:gridCol>
                <a:gridCol w="536450">
                  <a:extLst>
                    <a:ext uri="{9D8B030D-6E8A-4147-A177-3AD203B41FA5}">
                      <a16:colId xmlns:a16="http://schemas.microsoft.com/office/drawing/2014/main" val="319278409"/>
                    </a:ext>
                  </a:extLst>
                </a:gridCol>
                <a:gridCol w="1424025">
                  <a:extLst>
                    <a:ext uri="{9D8B030D-6E8A-4147-A177-3AD203B41FA5}">
                      <a16:colId xmlns:a16="http://schemas.microsoft.com/office/drawing/2014/main" val="3595165231"/>
                    </a:ext>
                  </a:extLst>
                </a:gridCol>
              </a:tblGrid>
              <a:tr h="61971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Attribute Name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Contents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dirty="0">
                          <a:effectLst/>
                        </a:rPr>
                        <a:t>Type</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dirty="0">
                          <a:effectLst/>
                        </a:rPr>
                        <a:t>Format</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Range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Required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PK or 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FK Referenced Table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375274386"/>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it_equipment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26037898"/>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equip_code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Code of equipment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VARCHAR(50)</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Sample text here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50 characters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746771295"/>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description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Remarks on reservation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TEXT</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Sample text here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65,535 characters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100">
                        <a:effectLst/>
                        <a:latin typeface="Calibri" panose="020F0502020204030204" pitchFamily="34"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89142980"/>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Checkout_flag</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SMALLINT(6)</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646116097"/>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status</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Status of reservation</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Numeric(3)</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 </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936711099"/>
                  </a:ext>
                </a:extLst>
              </a:tr>
              <a:tr h="54440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a:t>
                      </a:r>
                      <a:br>
                        <a:rPr lang="en-US" sz="1100">
                          <a:effectLst/>
                        </a:rPr>
                      </a:b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09730556"/>
                  </a:ext>
                </a:extLst>
              </a:tr>
              <a:tr h="75594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a:t>
                      </a:r>
                      <a:br>
                        <a:rPr lang="en-US" sz="1100">
                          <a:effectLst/>
                        </a:rPr>
                      </a:br>
                      <a:r>
                        <a:rPr lang="en-US" sz="1100">
                          <a:effectLst/>
                        </a:rPr>
                        <a:t>FACILITY_id</a:t>
                      </a:r>
                      <a:br>
                        <a:rPr lang="en-US" sz="1100">
                          <a:effectLst/>
                        </a:rPr>
                      </a:b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a:t>
                      </a:r>
                      <a:br>
                        <a:rPr lang="en-US" sz="1100">
                          <a:effectLst/>
                        </a:rPr>
                      </a:b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Numeric(3)</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0428566"/>
                  </a:ext>
                </a:extLst>
              </a:tr>
              <a:tr h="97193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PROFESSOR_</a:t>
                      </a:r>
                      <a:br>
                        <a:rPr lang="en-US" sz="1100">
                          <a:effectLst/>
                        </a:rPr>
                      </a:br>
                      <a:r>
                        <a:rPr lang="en-US" sz="1100">
                          <a:effectLst/>
                        </a:rPr>
                        <a:t>FACILITY_</a:t>
                      </a:r>
                      <a:br>
                        <a:rPr lang="en-US" sz="1100">
                          <a:effectLst/>
                        </a:rPr>
                      </a:br>
                      <a:r>
                        <a:rPr lang="en-US" sz="1100">
                          <a:effectLst/>
                        </a:rPr>
                        <a:t>CLASS_</a:t>
                      </a:r>
                      <a:br>
                        <a:rPr lang="en-US" sz="1100">
                          <a:effectLst/>
                        </a:rPr>
                      </a:br>
                      <a:r>
                        <a:rPr lang="en-US" sz="1100">
                          <a:effectLst/>
                        </a:rPr>
                        <a:t>STATUS_id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PROFESSOR</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78159230"/>
                  </a:ext>
                </a:extLst>
              </a:tr>
              <a:tr h="72895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100">
                          <a:effectLst/>
                        </a:rPr>
                        <a:t>it_equipment_</a:t>
                      </a:r>
                      <a:br>
                        <a:rPr lang="en-US" sz="1100">
                          <a:effectLst/>
                        </a:rPr>
                      </a:br>
                      <a:r>
                        <a:rPr lang="en-US" sz="1100">
                          <a:effectLst/>
                        </a:rPr>
                        <a:t>type_id</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Unique identifier of it_equipment_</a:t>
                      </a:r>
                      <a:endParaRPr lang="en-PH" sz="1100">
                        <a:effectLst/>
                      </a:endParaRPr>
                    </a:p>
                    <a:p>
                      <a:pPr algn="ctr">
                        <a:spcAft>
                          <a:spcPts val="0"/>
                        </a:spcAft>
                      </a:pPr>
                      <a:r>
                        <a:rPr lang="en-US" sz="1100">
                          <a:effectLst/>
                        </a:rPr>
                        <a:t>Type</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Numeric(11)</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0-99999999999</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Y</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a:effectLst/>
                        </a:rPr>
                        <a:t>FK</a:t>
                      </a:r>
                      <a:endParaRPr lang="en-PH"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100" dirty="0" err="1">
                          <a:effectLst/>
                        </a:rPr>
                        <a:t>It_equipment</a:t>
                      </a:r>
                      <a:r>
                        <a:rPr lang="en-US" sz="1100" dirty="0">
                          <a:effectLst/>
                        </a:rPr>
                        <a:t>_</a:t>
                      </a:r>
                      <a:br>
                        <a:rPr lang="en-US" sz="1100" dirty="0">
                          <a:effectLst/>
                        </a:rPr>
                      </a:br>
                      <a:r>
                        <a:rPr lang="en-US" sz="1100" dirty="0">
                          <a:effectLst/>
                        </a:rPr>
                        <a:t>type</a:t>
                      </a:r>
                      <a:endParaRPr lang="en-PH"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15" marR="5531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048765501"/>
                  </a:ext>
                </a:extLst>
              </a:tr>
            </a:tbl>
          </a:graphicData>
        </a:graphic>
      </p:graphicFrame>
    </p:spTree>
    <p:extLst>
      <p:ext uri="{BB962C8B-B14F-4D97-AF65-F5344CB8AC3E}">
        <p14:creationId xmlns:p14="http://schemas.microsoft.com/office/powerpoint/2010/main" val="1811368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IT EQUIPMENT TYPE</a:t>
            </a:r>
          </a:p>
        </p:txBody>
      </p:sp>
      <p:graphicFrame>
        <p:nvGraphicFramePr>
          <p:cNvPr id="4" name="Table 3">
            <a:extLst>
              <a:ext uri="{FF2B5EF4-FFF2-40B4-BE49-F238E27FC236}">
                <a16:creationId xmlns:a16="http://schemas.microsoft.com/office/drawing/2014/main" id="{055C49CA-1A96-4453-A58E-1B8DEC55F862}"/>
              </a:ext>
            </a:extLst>
          </p:cNvPr>
          <p:cNvGraphicFramePr>
            <a:graphicFrameLocks noGrp="1"/>
          </p:cNvGraphicFramePr>
          <p:nvPr>
            <p:extLst>
              <p:ext uri="{D42A27DB-BD31-4B8C-83A1-F6EECF244321}">
                <p14:modId xmlns:p14="http://schemas.microsoft.com/office/powerpoint/2010/main" val="1161578358"/>
              </p:ext>
            </p:extLst>
          </p:nvPr>
        </p:nvGraphicFramePr>
        <p:xfrm>
          <a:off x="0" y="596948"/>
          <a:ext cx="12191999" cy="6261053"/>
        </p:xfrm>
        <a:graphic>
          <a:graphicData uri="http://schemas.openxmlformats.org/drawingml/2006/table">
            <a:tbl>
              <a:tblPr firstRow="1" firstCol="1" bandRow="1"/>
              <a:tblGrid>
                <a:gridCol w="2236460">
                  <a:extLst>
                    <a:ext uri="{9D8B030D-6E8A-4147-A177-3AD203B41FA5}">
                      <a16:colId xmlns:a16="http://schemas.microsoft.com/office/drawing/2014/main" val="1482366635"/>
                    </a:ext>
                  </a:extLst>
                </a:gridCol>
                <a:gridCol w="1675517">
                  <a:extLst>
                    <a:ext uri="{9D8B030D-6E8A-4147-A177-3AD203B41FA5}">
                      <a16:colId xmlns:a16="http://schemas.microsoft.com/office/drawing/2014/main" val="1588016867"/>
                    </a:ext>
                  </a:extLst>
                </a:gridCol>
                <a:gridCol w="1895474">
                  <a:extLst>
                    <a:ext uri="{9D8B030D-6E8A-4147-A177-3AD203B41FA5}">
                      <a16:colId xmlns:a16="http://schemas.microsoft.com/office/drawing/2014/main" val="740846494"/>
                    </a:ext>
                  </a:extLst>
                </a:gridCol>
                <a:gridCol w="1633594">
                  <a:extLst>
                    <a:ext uri="{9D8B030D-6E8A-4147-A177-3AD203B41FA5}">
                      <a16:colId xmlns:a16="http://schemas.microsoft.com/office/drawing/2014/main" val="1796979619"/>
                    </a:ext>
                  </a:extLst>
                </a:gridCol>
                <a:gridCol w="1636492">
                  <a:extLst>
                    <a:ext uri="{9D8B030D-6E8A-4147-A177-3AD203B41FA5}">
                      <a16:colId xmlns:a16="http://schemas.microsoft.com/office/drawing/2014/main" val="364159096"/>
                    </a:ext>
                  </a:extLst>
                </a:gridCol>
                <a:gridCol w="1160912">
                  <a:extLst>
                    <a:ext uri="{9D8B030D-6E8A-4147-A177-3AD203B41FA5}">
                      <a16:colId xmlns:a16="http://schemas.microsoft.com/office/drawing/2014/main" val="3424291760"/>
                    </a:ext>
                  </a:extLst>
                </a:gridCol>
                <a:gridCol w="534117">
                  <a:extLst>
                    <a:ext uri="{9D8B030D-6E8A-4147-A177-3AD203B41FA5}">
                      <a16:colId xmlns:a16="http://schemas.microsoft.com/office/drawing/2014/main" val="823614686"/>
                    </a:ext>
                  </a:extLst>
                </a:gridCol>
                <a:gridCol w="1419433">
                  <a:extLst>
                    <a:ext uri="{9D8B030D-6E8A-4147-A177-3AD203B41FA5}">
                      <a16:colId xmlns:a16="http://schemas.microsoft.com/office/drawing/2014/main" val="2420728205"/>
                    </a:ext>
                  </a:extLst>
                </a:gridCol>
              </a:tblGrid>
              <a:tr h="18722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Attribute Name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Contents </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Type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Format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Range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Required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PK or FK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FK Referenced Table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217902959"/>
                  </a:ext>
                </a:extLst>
              </a:tr>
              <a:tr h="251659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Id</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Unique identifier of </a:t>
                      </a:r>
                      <a:r>
                        <a:rPr lang="en-US" sz="2400" dirty="0" err="1">
                          <a:effectLst/>
                        </a:rPr>
                        <a:t>it_equipment</a:t>
                      </a:r>
                      <a:r>
                        <a:rPr lang="en-US" sz="2400" dirty="0">
                          <a:effectLst/>
                        </a:rPr>
                        <a:t>_</a:t>
                      </a:r>
                      <a:endParaRPr lang="en-PH" sz="2400" dirty="0">
                        <a:effectLst/>
                      </a:endParaRPr>
                    </a:p>
                    <a:p>
                      <a:pPr algn="ctr">
                        <a:spcAft>
                          <a:spcPts val="0"/>
                        </a:spcAft>
                      </a:pPr>
                      <a:r>
                        <a:rPr lang="en-US" sz="2400" dirty="0">
                          <a:effectLst/>
                        </a:rPr>
                        <a:t>type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Numeric(1)</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99999999999</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0-99999999999</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PK</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805382572"/>
                  </a:ext>
                </a:extLst>
              </a:tr>
              <a:tr h="18722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equip_type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Type of equipment</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VARCHAR(50)</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Sample text here.</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50 Characters</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Y</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dirty="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dirty="0">
                        <a:effectLst/>
                        <a:latin typeface="Calibri" panose="020F0502020204030204" pitchFamily="34" charset="0"/>
                        <a:cs typeface="Times New Roman" panose="02020603050405020304" pitchFamily="18" charset="0"/>
                      </a:endParaRPr>
                    </a:p>
                  </a:txBody>
                  <a:tcPr marL="55102" marR="55102"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760546792"/>
                  </a:ext>
                </a:extLst>
              </a:tr>
            </a:tbl>
          </a:graphicData>
        </a:graphic>
      </p:graphicFrame>
    </p:spTree>
    <p:extLst>
      <p:ext uri="{BB962C8B-B14F-4D97-AF65-F5344CB8AC3E}">
        <p14:creationId xmlns:p14="http://schemas.microsoft.com/office/powerpoint/2010/main" val="379627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480131"/>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endParaRPr lang="en-PH" sz="2800" dirty="0">
              <a:latin typeface="Calibri" panose="020F0502020204030204"/>
            </a:endParaRPr>
          </a:p>
        </p:txBody>
      </p:sp>
      <p:sp>
        <p:nvSpPr>
          <p:cNvPr id="2" name="Rectangle 1">
            <a:extLst>
              <a:ext uri="{FF2B5EF4-FFF2-40B4-BE49-F238E27FC236}">
                <a16:creationId xmlns:a16="http://schemas.microsoft.com/office/drawing/2014/main" id="{39B0E5DD-5EA2-45A9-9850-146506203B32}"/>
              </a:ext>
            </a:extLst>
          </p:cNvPr>
          <p:cNvSpPr/>
          <p:nvPr/>
        </p:nvSpPr>
        <p:spPr>
          <a:xfrm>
            <a:off x="161924" y="2384495"/>
            <a:ext cx="11915775" cy="3785652"/>
          </a:xfrm>
          <a:prstGeom prst="rect">
            <a:avLst/>
          </a:prstGeom>
        </p:spPr>
        <p:txBody>
          <a:bodyPr wrap="square">
            <a:spAutoFit/>
          </a:bodyPr>
          <a:lstStyle/>
          <a:p>
            <a:r>
              <a:rPr lang="en-PH" sz="2000" dirty="0"/>
              <a:t>The project is intended to help reduce the electricity consumption of APC by eliminating inefficient processes done by the Security Department through the implementation of an IoT solution. </a:t>
            </a:r>
          </a:p>
          <a:p>
            <a:r>
              <a:rPr lang="en-PH" sz="2000" dirty="0"/>
              <a:t>The intention is to make the most out of the facilities used for class provided by the school for its students and employees. Maximizing satisfaction for the students and employees, at the same time, minimizing the cost for the institution. This research can be a contributory factor not only for APC, but also to other institutions of the same nature, as reducing the cost of electricity will be of help to any institution. According to Sir. </a:t>
            </a:r>
            <a:r>
              <a:rPr lang="en-PH" sz="2000" dirty="0" err="1"/>
              <a:t>Jojo</a:t>
            </a:r>
            <a:r>
              <a:rPr lang="en-PH" sz="2000" dirty="0"/>
              <a:t> Castillo, the Security Department is not really intended to operate the facilities of APC. Before, there were delegated personnel to accomplish such tasks, then it was transferred to the janitors. Since they kept losing the keys of the doors, it was transferred to the Security Department. That is now playing a huge role in reducing APC's electricity consumption.</a:t>
            </a:r>
          </a:p>
        </p:txBody>
      </p:sp>
    </p:spTree>
    <p:extLst>
      <p:ext uri="{BB962C8B-B14F-4D97-AF65-F5344CB8AC3E}">
        <p14:creationId xmlns:p14="http://schemas.microsoft.com/office/powerpoint/2010/main" val="4229628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PROFESSORS</a:t>
            </a:r>
          </a:p>
        </p:txBody>
      </p:sp>
      <p:graphicFrame>
        <p:nvGraphicFramePr>
          <p:cNvPr id="3" name="Table 2">
            <a:extLst>
              <a:ext uri="{FF2B5EF4-FFF2-40B4-BE49-F238E27FC236}">
                <a16:creationId xmlns:a16="http://schemas.microsoft.com/office/drawing/2014/main" id="{AD035CF5-9777-40BC-B04B-0F22F1C6C37F}"/>
              </a:ext>
            </a:extLst>
          </p:cNvPr>
          <p:cNvGraphicFramePr>
            <a:graphicFrameLocks noGrp="1"/>
          </p:cNvGraphicFramePr>
          <p:nvPr>
            <p:extLst>
              <p:ext uri="{D42A27DB-BD31-4B8C-83A1-F6EECF244321}">
                <p14:modId xmlns:p14="http://schemas.microsoft.com/office/powerpoint/2010/main" val="1044552336"/>
              </p:ext>
            </p:extLst>
          </p:nvPr>
        </p:nvGraphicFramePr>
        <p:xfrm>
          <a:off x="0" y="596948"/>
          <a:ext cx="12191999" cy="6261051"/>
        </p:xfrm>
        <a:graphic>
          <a:graphicData uri="http://schemas.openxmlformats.org/drawingml/2006/table">
            <a:tbl>
              <a:tblPr firstRow="1" firstCol="1" bandRow="1"/>
              <a:tblGrid>
                <a:gridCol w="1709318">
                  <a:extLst>
                    <a:ext uri="{9D8B030D-6E8A-4147-A177-3AD203B41FA5}">
                      <a16:colId xmlns:a16="http://schemas.microsoft.com/office/drawing/2014/main" val="2365712891"/>
                    </a:ext>
                  </a:extLst>
                </a:gridCol>
                <a:gridCol w="2079955">
                  <a:extLst>
                    <a:ext uri="{9D8B030D-6E8A-4147-A177-3AD203B41FA5}">
                      <a16:colId xmlns:a16="http://schemas.microsoft.com/office/drawing/2014/main" val="1123669344"/>
                    </a:ext>
                  </a:extLst>
                </a:gridCol>
                <a:gridCol w="1836115">
                  <a:extLst>
                    <a:ext uri="{9D8B030D-6E8A-4147-A177-3AD203B41FA5}">
                      <a16:colId xmlns:a16="http://schemas.microsoft.com/office/drawing/2014/main" val="3743280790"/>
                    </a:ext>
                  </a:extLst>
                </a:gridCol>
                <a:gridCol w="1626413">
                  <a:extLst>
                    <a:ext uri="{9D8B030D-6E8A-4147-A177-3AD203B41FA5}">
                      <a16:colId xmlns:a16="http://schemas.microsoft.com/office/drawing/2014/main" val="650460935"/>
                    </a:ext>
                  </a:extLst>
                </a:gridCol>
                <a:gridCol w="1626413">
                  <a:extLst>
                    <a:ext uri="{9D8B030D-6E8A-4147-A177-3AD203B41FA5}">
                      <a16:colId xmlns:a16="http://schemas.microsoft.com/office/drawing/2014/main" val="3433512557"/>
                    </a:ext>
                  </a:extLst>
                </a:gridCol>
                <a:gridCol w="1238707">
                  <a:extLst>
                    <a:ext uri="{9D8B030D-6E8A-4147-A177-3AD203B41FA5}">
                      <a16:colId xmlns:a16="http://schemas.microsoft.com/office/drawing/2014/main" val="130183525"/>
                    </a:ext>
                  </a:extLst>
                </a:gridCol>
                <a:gridCol w="558393">
                  <a:extLst>
                    <a:ext uri="{9D8B030D-6E8A-4147-A177-3AD203B41FA5}">
                      <a16:colId xmlns:a16="http://schemas.microsoft.com/office/drawing/2014/main" val="2159952979"/>
                    </a:ext>
                  </a:extLst>
                </a:gridCol>
                <a:gridCol w="1516685">
                  <a:extLst>
                    <a:ext uri="{9D8B030D-6E8A-4147-A177-3AD203B41FA5}">
                      <a16:colId xmlns:a16="http://schemas.microsoft.com/office/drawing/2014/main" val="3385847506"/>
                    </a:ext>
                  </a:extLst>
                </a:gridCol>
              </a:tblGrid>
              <a:tr h="1253251">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Attribute Name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Contents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Type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dirty="0">
                          <a:effectLst/>
                        </a:rPr>
                        <a:t>Format </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Range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Required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PK or FK </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FK Referenced Table</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08925797"/>
                  </a:ext>
                </a:extLst>
              </a:tr>
              <a:tr h="12506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PROFESSOR.</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NUMERIC(11)</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PK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2400">
                        <a:effectLst/>
                        <a:latin typeface="Calibri" panose="020F0502020204030204" pitchFamily="34"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026024205"/>
                  </a:ext>
                </a:extLst>
              </a:tr>
              <a:tr h="12506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FACILITY_id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FACILITY.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Numeric(3)</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FACILITY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280714911"/>
                  </a:ext>
                </a:extLst>
              </a:tr>
              <a:tr h="2506504">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400">
                          <a:effectLst/>
                        </a:rPr>
                        <a:t>FACILITY_</a:t>
                      </a:r>
                      <a:br>
                        <a:rPr lang="en-US" sz="2400">
                          <a:effectLst/>
                        </a:rPr>
                      </a:br>
                      <a:r>
                        <a:rPr lang="en-US" sz="2400">
                          <a:effectLst/>
                        </a:rPr>
                        <a:t>CLASS_</a:t>
                      </a:r>
                      <a:br>
                        <a:rPr lang="en-US" sz="2400">
                          <a:effectLst/>
                        </a:rPr>
                      </a:br>
                      <a:r>
                        <a:rPr lang="en-US" sz="2400">
                          <a:effectLst/>
                        </a:rPr>
                        <a:t>STATUS_</a:t>
                      </a:r>
                      <a:br>
                        <a:rPr lang="en-US" sz="2400">
                          <a:effectLst/>
                        </a:rPr>
                      </a:br>
                      <a:r>
                        <a:rPr lang="en-US" sz="2400">
                          <a:effectLst/>
                        </a:rPr>
                        <a:t>id</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Unique identifier of CLASS_</a:t>
                      </a:r>
                      <a:br>
                        <a:rPr lang="en-US" sz="2400">
                          <a:effectLst/>
                        </a:rPr>
                      </a:br>
                      <a:r>
                        <a:rPr lang="en-US" sz="2400">
                          <a:effectLst/>
                        </a:rPr>
                        <a:t>STATUS</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Numeric(11)</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0-99999999999</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Y</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a:effectLst/>
                        </a:rPr>
                        <a:t>FK</a:t>
                      </a:r>
                      <a:endParaRPr lang="en-PH"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400" dirty="0">
                          <a:effectLst/>
                        </a:rPr>
                        <a:t>FACILITY</a:t>
                      </a:r>
                      <a:endParaRPr lang="en-PH"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750" marR="5475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48915413"/>
                  </a:ext>
                </a:extLst>
              </a:tr>
            </a:tbl>
          </a:graphicData>
        </a:graphic>
      </p:graphicFrame>
    </p:spTree>
    <p:extLst>
      <p:ext uri="{BB962C8B-B14F-4D97-AF65-F5344CB8AC3E}">
        <p14:creationId xmlns:p14="http://schemas.microsoft.com/office/powerpoint/2010/main" val="17965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err="1">
                <a:solidFill>
                  <a:schemeClr val="bg1"/>
                </a:solidFill>
              </a:rPr>
              <a:t>refSubjectOfferingDt</a:t>
            </a:r>
            <a:endParaRPr lang="en-PH" dirty="0">
              <a:solidFill>
                <a:schemeClr val="bg1"/>
              </a:solidFill>
            </a:endParaRPr>
          </a:p>
        </p:txBody>
      </p:sp>
      <p:graphicFrame>
        <p:nvGraphicFramePr>
          <p:cNvPr id="4" name="Table 3">
            <a:extLst>
              <a:ext uri="{FF2B5EF4-FFF2-40B4-BE49-F238E27FC236}">
                <a16:creationId xmlns:a16="http://schemas.microsoft.com/office/drawing/2014/main" id="{6DC25314-D5A1-4647-82BE-5B483906D6CC}"/>
              </a:ext>
            </a:extLst>
          </p:cNvPr>
          <p:cNvGraphicFramePr>
            <a:graphicFrameLocks noGrp="1"/>
          </p:cNvGraphicFramePr>
          <p:nvPr>
            <p:extLst>
              <p:ext uri="{D42A27DB-BD31-4B8C-83A1-F6EECF244321}">
                <p14:modId xmlns:p14="http://schemas.microsoft.com/office/powerpoint/2010/main" val="3562927995"/>
              </p:ext>
            </p:extLst>
          </p:nvPr>
        </p:nvGraphicFramePr>
        <p:xfrm>
          <a:off x="1" y="596948"/>
          <a:ext cx="12191998" cy="6261056"/>
        </p:xfrm>
        <a:graphic>
          <a:graphicData uri="http://schemas.openxmlformats.org/drawingml/2006/table">
            <a:tbl>
              <a:tblPr firstRow="1" firstCol="1" bandRow="1"/>
              <a:tblGrid>
                <a:gridCol w="1853184">
                  <a:extLst>
                    <a:ext uri="{9D8B030D-6E8A-4147-A177-3AD203B41FA5}">
                      <a16:colId xmlns:a16="http://schemas.microsoft.com/office/drawing/2014/main" val="3525447444"/>
                    </a:ext>
                  </a:extLst>
                </a:gridCol>
                <a:gridCol w="2111654">
                  <a:extLst>
                    <a:ext uri="{9D8B030D-6E8A-4147-A177-3AD203B41FA5}">
                      <a16:colId xmlns:a16="http://schemas.microsoft.com/office/drawing/2014/main" val="447322956"/>
                    </a:ext>
                  </a:extLst>
                </a:gridCol>
                <a:gridCol w="1845868">
                  <a:extLst>
                    <a:ext uri="{9D8B030D-6E8A-4147-A177-3AD203B41FA5}">
                      <a16:colId xmlns:a16="http://schemas.microsoft.com/office/drawing/2014/main" val="489299185"/>
                    </a:ext>
                  </a:extLst>
                </a:gridCol>
                <a:gridCol w="1055828">
                  <a:extLst>
                    <a:ext uri="{9D8B030D-6E8A-4147-A177-3AD203B41FA5}">
                      <a16:colId xmlns:a16="http://schemas.microsoft.com/office/drawing/2014/main" val="1601375506"/>
                    </a:ext>
                  </a:extLst>
                </a:gridCol>
                <a:gridCol w="1231392">
                  <a:extLst>
                    <a:ext uri="{9D8B030D-6E8A-4147-A177-3AD203B41FA5}">
                      <a16:colId xmlns:a16="http://schemas.microsoft.com/office/drawing/2014/main" val="1411967071"/>
                    </a:ext>
                  </a:extLst>
                </a:gridCol>
                <a:gridCol w="1333803">
                  <a:extLst>
                    <a:ext uri="{9D8B030D-6E8A-4147-A177-3AD203B41FA5}">
                      <a16:colId xmlns:a16="http://schemas.microsoft.com/office/drawing/2014/main" val="2210282361"/>
                    </a:ext>
                  </a:extLst>
                </a:gridCol>
                <a:gridCol w="665683">
                  <a:extLst>
                    <a:ext uri="{9D8B030D-6E8A-4147-A177-3AD203B41FA5}">
                      <a16:colId xmlns:a16="http://schemas.microsoft.com/office/drawing/2014/main" val="2100306576"/>
                    </a:ext>
                  </a:extLst>
                </a:gridCol>
                <a:gridCol w="2094586">
                  <a:extLst>
                    <a:ext uri="{9D8B030D-6E8A-4147-A177-3AD203B41FA5}">
                      <a16:colId xmlns:a16="http://schemas.microsoft.com/office/drawing/2014/main" val="1106952309"/>
                    </a:ext>
                  </a:extLst>
                </a:gridCol>
              </a:tblGrid>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dirty="0">
                          <a:effectLst/>
                        </a:rPr>
                        <a:t>Attribute Name</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Contents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Type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dirty="0">
                          <a:effectLst/>
                        </a:rPr>
                        <a:t>Format </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Range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Required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PK or FK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FK Referenced Table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68113856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subject_offering_id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refSubjectOfferingDtl.</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PK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4074564"/>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To display the time format.</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CHAR(17)</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Sample text here.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17 Characters.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9763818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time_start</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Starting time of regular class schedule of the course.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40356498"/>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time_end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Ending time of regular class schedule of the course.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008631609"/>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Day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Day/s of the week the course takes place.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NUMERIC(11)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1-99999999999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64971099"/>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Room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Location of the room.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VARCHAR(5)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Sample text here.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5 Characters.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Y</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10555937"/>
                  </a:ext>
                </a:extLst>
              </a:tr>
              <a:tr h="78263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room_type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Type of the room, either lecture or laboratory.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ENUM</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'Lec', 'Lab'</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2 Constraints.</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endParaRPr lang="en-PH" sz="1600" dirty="0">
                        <a:effectLst/>
                        <a:latin typeface="Calibri" panose="020F0502020204030204" pitchFamily="34"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22375560"/>
                  </a:ext>
                </a:extLst>
              </a:tr>
            </a:tbl>
          </a:graphicData>
        </a:graphic>
      </p:graphicFrame>
    </p:spTree>
    <p:extLst>
      <p:ext uri="{BB962C8B-B14F-4D97-AF65-F5344CB8AC3E}">
        <p14:creationId xmlns:p14="http://schemas.microsoft.com/office/powerpoint/2010/main" val="3775689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FACILITY</a:t>
            </a:r>
          </a:p>
        </p:txBody>
      </p:sp>
      <p:graphicFrame>
        <p:nvGraphicFramePr>
          <p:cNvPr id="4" name="Table 3">
            <a:extLst>
              <a:ext uri="{FF2B5EF4-FFF2-40B4-BE49-F238E27FC236}">
                <a16:creationId xmlns:a16="http://schemas.microsoft.com/office/drawing/2014/main" id="{E0DDBB1A-074A-4FB4-867C-F23CF60761EB}"/>
              </a:ext>
            </a:extLst>
          </p:cNvPr>
          <p:cNvGraphicFramePr>
            <a:graphicFrameLocks noGrp="1"/>
          </p:cNvGraphicFramePr>
          <p:nvPr/>
        </p:nvGraphicFramePr>
        <p:xfrm>
          <a:off x="1" y="596948"/>
          <a:ext cx="12191999" cy="6261051"/>
        </p:xfrm>
        <a:graphic>
          <a:graphicData uri="http://schemas.openxmlformats.org/drawingml/2006/table">
            <a:tbl>
              <a:tblPr firstRow="1" firstCol="1" bandRow="1"/>
              <a:tblGrid>
                <a:gridCol w="2772461">
                  <a:extLst>
                    <a:ext uri="{9D8B030D-6E8A-4147-A177-3AD203B41FA5}">
                      <a16:colId xmlns:a16="http://schemas.microsoft.com/office/drawing/2014/main" val="2719946770"/>
                    </a:ext>
                  </a:extLst>
                </a:gridCol>
                <a:gridCol w="1599590">
                  <a:extLst>
                    <a:ext uri="{9D8B030D-6E8A-4147-A177-3AD203B41FA5}">
                      <a16:colId xmlns:a16="http://schemas.microsoft.com/office/drawing/2014/main" val="486387083"/>
                    </a:ext>
                  </a:extLst>
                </a:gridCol>
                <a:gridCol w="1989734">
                  <a:extLst>
                    <a:ext uri="{9D8B030D-6E8A-4147-A177-3AD203B41FA5}">
                      <a16:colId xmlns:a16="http://schemas.microsoft.com/office/drawing/2014/main" val="1550385989"/>
                    </a:ext>
                  </a:extLst>
                </a:gridCol>
                <a:gridCol w="1029003">
                  <a:extLst>
                    <a:ext uri="{9D8B030D-6E8A-4147-A177-3AD203B41FA5}">
                      <a16:colId xmlns:a16="http://schemas.microsoft.com/office/drawing/2014/main" val="2182679764"/>
                    </a:ext>
                  </a:extLst>
                </a:gridCol>
                <a:gridCol w="1477672">
                  <a:extLst>
                    <a:ext uri="{9D8B030D-6E8A-4147-A177-3AD203B41FA5}">
                      <a16:colId xmlns:a16="http://schemas.microsoft.com/office/drawing/2014/main" val="3993496656"/>
                    </a:ext>
                  </a:extLst>
                </a:gridCol>
                <a:gridCol w="1241146">
                  <a:extLst>
                    <a:ext uri="{9D8B030D-6E8A-4147-A177-3AD203B41FA5}">
                      <a16:colId xmlns:a16="http://schemas.microsoft.com/office/drawing/2014/main" val="815918390"/>
                    </a:ext>
                  </a:extLst>
                </a:gridCol>
                <a:gridCol w="560833">
                  <a:extLst>
                    <a:ext uri="{9D8B030D-6E8A-4147-A177-3AD203B41FA5}">
                      <a16:colId xmlns:a16="http://schemas.microsoft.com/office/drawing/2014/main" val="2249582303"/>
                    </a:ext>
                  </a:extLst>
                </a:gridCol>
                <a:gridCol w="1521560">
                  <a:extLst>
                    <a:ext uri="{9D8B030D-6E8A-4147-A177-3AD203B41FA5}">
                      <a16:colId xmlns:a16="http://schemas.microsoft.com/office/drawing/2014/main" val="1746885030"/>
                    </a:ext>
                  </a:extLst>
                </a:gridCol>
              </a:tblGrid>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Attribute Name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Contents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Type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Format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Range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Required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PK or FK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FK Referenced Table</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512174248"/>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FACILITY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Numeric(4)</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PK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91892136"/>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FACILITY_aircon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858619853"/>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FACILITY_computers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547901768"/>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FACILITY_lights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670094087"/>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FACILITY_projector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Turn on = 1, Turn off = 0</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ENUM</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 or 1</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1 Character</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 </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86688085"/>
                  </a:ext>
                </a:extLst>
              </a:tr>
              <a:tr h="139082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CLASS_STATUS_id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indentifier of CLASS_</a:t>
                      </a:r>
                      <a:endParaRPr lang="en-PH" sz="1600">
                        <a:effectLst/>
                      </a:endParaRPr>
                    </a:p>
                    <a:p>
                      <a:pPr algn="ctr">
                        <a:spcAft>
                          <a:spcPts val="0"/>
                        </a:spcAft>
                      </a:pPr>
                      <a:r>
                        <a:rPr lang="en-US" sz="1600">
                          <a:effectLst/>
                        </a:rPr>
                        <a:t>STATUS_</a:t>
                      </a:r>
                      <a:endParaRPr lang="en-PH" sz="1600">
                        <a:effectLst/>
                      </a:endParaRPr>
                    </a:p>
                    <a:p>
                      <a:pPr algn="ctr">
                        <a:spcAft>
                          <a:spcPts val="0"/>
                        </a:spcAft>
                      </a:pPr>
                      <a:r>
                        <a:rPr lang="en-US" sz="1600">
                          <a:effectLst/>
                        </a:rPr>
                        <a:t>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FK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CLASS_</a:t>
                      </a:r>
                      <a:endParaRPr lang="en-PH" sz="1600">
                        <a:effectLst/>
                      </a:endParaRPr>
                    </a:p>
                    <a:p>
                      <a:pPr algn="ctr">
                        <a:spcAft>
                          <a:spcPts val="0"/>
                        </a:spcAft>
                      </a:pPr>
                      <a:r>
                        <a:rPr lang="en-US" sz="1600">
                          <a:effectLst/>
                        </a:rPr>
                        <a:t>STATUS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198699695"/>
                  </a:ext>
                </a:extLst>
              </a:tr>
              <a:tr h="695746">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600">
                          <a:effectLst/>
                        </a:rPr>
                        <a:t>REPORTS_id</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Unique identifier of REPORTS</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Numeric(5)</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0-99999</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Y</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a:effectLst/>
                        </a:rPr>
                        <a:t>FK</a:t>
                      </a:r>
                      <a:endParaRPr lang="en-P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600" dirty="0">
                          <a:effectLst/>
                        </a:rPr>
                        <a:t>REPORTS</a:t>
                      </a:r>
                      <a:endParaRPr lang="en-P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890" marR="5489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39068263"/>
                  </a:ext>
                </a:extLst>
              </a:tr>
            </a:tbl>
          </a:graphicData>
        </a:graphic>
      </p:graphicFrame>
    </p:spTree>
    <p:extLst>
      <p:ext uri="{BB962C8B-B14F-4D97-AF65-F5344CB8AC3E}">
        <p14:creationId xmlns:p14="http://schemas.microsoft.com/office/powerpoint/2010/main" val="679029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a:t>
            </a:r>
          </a:p>
        </p:txBody>
      </p:sp>
      <p:graphicFrame>
        <p:nvGraphicFramePr>
          <p:cNvPr id="5" name="Table 4">
            <a:extLst>
              <a:ext uri="{FF2B5EF4-FFF2-40B4-BE49-F238E27FC236}">
                <a16:creationId xmlns:a16="http://schemas.microsoft.com/office/drawing/2014/main" id="{318798D8-C0E3-4952-A881-264184D43C3E}"/>
              </a:ext>
            </a:extLst>
          </p:cNvPr>
          <p:cNvGraphicFramePr>
            <a:graphicFrameLocks noGrp="1"/>
          </p:cNvGraphicFramePr>
          <p:nvPr>
            <p:extLst>
              <p:ext uri="{D42A27DB-BD31-4B8C-83A1-F6EECF244321}">
                <p14:modId xmlns:p14="http://schemas.microsoft.com/office/powerpoint/2010/main" val="182955437"/>
              </p:ext>
            </p:extLst>
          </p:nvPr>
        </p:nvGraphicFramePr>
        <p:xfrm>
          <a:off x="1" y="596948"/>
          <a:ext cx="12191999" cy="6289874"/>
        </p:xfrm>
        <a:graphic>
          <a:graphicData uri="http://schemas.openxmlformats.org/drawingml/2006/table">
            <a:tbl>
              <a:tblPr firstRow="1" firstCol="1" bandRow="1"/>
              <a:tblGrid>
                <a:gridCol w="1979980">
                  <a:extLst>
                    <a:ext uri="{9D8B030D-6E8A-4147-A177-3AD203B41FA5}">
                      <a16:colId xmlns:a16="http://schemas.microsoft.com/office/drawing/2014/main" val="4239220029"/>
                    </a:ext>
                  </a:extLst>
                </a:gridCol>
                <a:gridCol w="2206751">
                  <a:extLst>
                    <a:ext uri="{9D8B030D-6E8A-4147-A177-3AD203B41FA5}">
                      <a16:colId xmlns:a16="http://schemas.microsoft.com/office/drawing/2014/main" val="3180096095"/>
                    </a:ext>
                  </a:extLst>
                </a:gridCol>
                <a:gridCol w="1484985">
                  <a:extLst>
                    <a:ext uri="{9D8B030D-6E8A-4147-A177-3AD203B41FA5}">
                      <a16:colId xmlns:a16="http://schemas.microsoft.com/office/drawing/2014/main" val="1039169092"/>
                    </a:ext>
                  </a:extLst>
                </a:gridCol>
                <a:gridCol w="1611782">
                  <a:extLst>
                    <a:ext uri="{9D8B030D-6E8A-4147-A177-3AD203B41FA5}">
                      <a16:colId xmlns:a16="http://schemas.microsoft.com/office/drawing/2014/main" val="3472141393"/>
                    </a:ext>
                  </a:extLst>
                </a:gridCol>
                <a:gridCol w="1470355">
                  <a:extLst>
                    <a:ext uri="{9D8B030D-6E8A-4147-A177-3AD203B41FA5}">
                      <a16:colId xmlns:a16="http://schemas.microsoft.com/office/drawing/2014/main" val="713600047"/>
                    </a:ext>
                  </a:extLst>
                </a:gridCol>
                <a:gridCol w="1260653">
                  <a:extLst>
                    <a:ext uri="{9D8B030D-6E8A-4147-A177-3AD203B41FA5}">
                      <a16:colId xmlns:a16="http://schemas.microsoft.com/office/drawing/2014/main" val="3464178232"/>
                    </a:ext>
                  </a:extLst>
                </a:gridCol>
                <a:gridCol w="568148">
                  <a:extLst>
                    <a:ext uri="{9D8B030D-6E8A-4147-A177-3AD203B41FA5}">
                      <a16:colId xmlns:a16="http://schemas.microsoft.com/office/drawing/2014/main" val="2072158382"/>
                    </a:ext>
                  </a:extLst>
                </a:gridCol>
                <a:gridCol w="1609345">
                  <a:extLst>
                    <a:ext uri="{9D8B030D-6E8A-4147-A177-3AD203B41FA5}">
                      <a16:colId xmlns:a16="http://schemas.microsoft.com/office/drawing/2014/main" val="1953052776"/>
                    </a:ext>
                  </a:extLst>
                </a:gridCol>
              </a:tblGrid>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Attribute Name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Contents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Type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Format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Range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Required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PK or FK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FK Referenced Table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275791917"/>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Id</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Unique identifier of CLASS_STATUS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Numeric(5)</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99999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0-99999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PK</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560804683"/>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STATUS_date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Date of class status.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DATE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‘YYYY-MM-DD’</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'1000-01-01' to '9999-12-31'</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813614211"/>
                  </a:ext>
                </a:extLst>
              </a:tr>
              <a:tr h="899989">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STATUS_time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Time of suspension.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TIME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‘HH:MM:SS’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‘00:00:00’ to ‘23:59:59'</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890138032"/>
                  </a:ext>
                </a:extLst>
              </a:tr>
              <a:tr h="13305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CLASS_</a:t>
                      </a:r>
                      <a:br>
                        <a:rPr lang="en-US" sz="2000">
                          <a:effectLst/>
                        </a:rPr>
                      </a:br>
                      <a:r>
                        <a:rPr lang="en-US" sz="2000">
                          <a:effectLst/>
                        </a:rPr>
                        <a:t>STATUS_</a:t>
                      </a:r>
                      <a:endParaRPr lang="en-PH" sz="2000">
                        <a:effectLst/>
                      </a:endParaRPr>
                    </a:p>
                    <a:p>
                      <a:pPr algn="ctr">
                        <a:spcAft>
                          <a:spcPts val="0"/>
                        </a:spcAft>
                      </a:pPr>
                      <a:r>
                        <a:rPr lang="en-US" sz="2000">
                          <a:effectLst/>
                        </a:rPr>
                        <a:t>description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Description of suspension.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VARCHAR</a:t>
                      </a:r>
                      <a:endParaRPr lang="en-PH" sz="2000">
                        <a:effectLst/>
                      </a:endParaRPr>
                    </a:p>
                    <a:p>
                      <a:pPr algn="ctr">
                        <a:spcAft>
                          <a:spcPts val="0"/>
                        </a:spcAft>
                      </a:pPr>
                      <a:r>
                        <a:rPr lang="en-US" sz="2000">
                          <a:effectLst/>
                        </a:rPr>
                        <a:t>(100)</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Sample text here.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100 Characters</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N</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a:effectLst/>
                        </a:rPr>
                        <a:t> </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542662600"/>
                  </a:ext>
                </a:extLst>
              </a:tr>
              <a:tr h="1330548">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2000">
                          <a:effectLst/>
                        </a:rPr>
                        <a:t>STATUS_</a:t>
                      </a:r>
                      <a:br>
                        <a:rPr lang="en-US" sz="2000">
                          <a:effectLst/>
                        </a:rPr>
                      </a:br>
                      <a:r>
                        <a:rPr lang="en-US" sz="2000">
                          <a:effectLst/>
                        </a:rPr>
                        <a:t>TYPE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Unique identifier of CLASS_STATUS</a:t>
                      </a:r>
                      <a:br>
                        <a:rPr lang="en-US" sz="2000">
                          <a:effectLst/>
                        </a:rPr>
                      </a:br>
                      <a:r>
                        <a:rPr lang="en-US" sz="2000">
                          <a:effectLst/>
                        </a:rPr>
                        <a:t>_TYPE</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TINYINT</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128</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-127-128</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Y</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2000">
                          <a:effectLst/>
                        </a:rPr>
                        <a:t>FK</a:t>
                      </a:r>
                      <a:endParaRPr lang="en-PH"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spcAft>
                          <a:spcPts val="0"/>
                        </a:spcAft>
                      </a:pPr>
                      <a:r>
                        <a:rPr lang="en-US" sz="2000" dirty="0">
                          <a:effectLst/>
                        </a:rPr>
                        <a:t>CLASS_</a:t>
                      </a:r>
                      <a:endParaRPr lang="en-PH" sz="2000" dirty="0">
                        <a:effectLst/>
                      </a:endParaRPr>
                    </a:p>
                    <a:p>
                      <a:pPr>
                        <a:spcAft>
                          <a:spcPts val="0"/>
                        </a:spcAft>
                      </a:pPr>
                      <a:r>
                        <a:rPr lang="en-US" sz="2000" dirty="0">
                          <a:effectLst/>
                        </a:rPr>
                        <a:t>STATUS_</a:t>
                      </a:r>
                      <a:br>
                        <a:rPr lang="en-US" sz="2000" dirty="0">
                          <a:effectLst/>
                        </a:rPr>
                      </a:br>
                      <a:r>
                        <a:rPr lang="en-US" sz="2000" dirty="0">
                          <a:effectLst/>
                        </a:rPr>
                        <a:t>TYPE</a:t>
                      </a:r>
                      <a:endParaRPr lang="en-PH"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97499236"/>
                  </a:ext>
                </a:extLst>
              </a:tr>
            </a:tbl>
          </a:graphicData>
        </a:graphic>
      </p:graphicFrame>
    </p:spTree>
    <p:extLst>
      <p:ext uri="{BB962C8B-B14F-4D97-AF65-F5344CB8AC3E}">
        <p14:creationId xmlns:p14="http://schemas.microsoft.com/office/powerpoint/2010/main" val="553740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CLASS_STATUS_TYPE</a:t>
            </a:r>
          </a:p>
        </p:txBody>
      </p:sp>
      <p:graphicFrame>
        <p:nvGraphicFramePr>
          <p:cNvPr id="3" name="Table 2">
            <a:extLst>
              <a:ext uri="{FF2B5EF4-FFF2-40B4-BE49-F238E27FC236}">
                <a16:creationId xmlns:a16="http://schemas.microsoft.com/office/drawing/2014/main" id="{4A5469A9-BE4E-49D8-A8B0-AAEBDCB5EF68}"/>
              </a:ext>
            </a:extLst>
          </p:cNvPr>
          <p:cNvGraphicFramePr>
            <a:graphicFrameLocks noGrp="1"/>
          </p:cNvGraphicFramePr>
          <p:nvPr>
            <p:extLst>
              <p:ext uri="{D42A27DB-BD31-4B8C-83A1-F6EECF244321}">
                <p14:modId xmlns:p14="http://schemas.microsoft.com/office/powerpoint/2010/main" val="2430859218"/>
              </p:ext>
            </p:extLst>
          </p:nvPr>
        </p:nvGraphicFramePr>
        <p:xfrm>
          <a:off x="0" y="596948"/>
          <a:ext cx="12191999" cy="6261052"/>
        </p:xfrm>
        <a:graphic>
          <a:graphicData uri="http://schemas.openxmlformats.org/drawingml/2006/table">
            <a:tbl>
              <a:tblPr firstRow="1" firstCol="1" bandRow="1"/>
              <a:tblGrid>
                <a:gridCol w="1979981">
                  <a:extLst>
                    <a:ext uri="{9D8B030D-6E8A-4147-A177-3AD203B41FA5}">
                      <a16:colId xmlns:a16="http://schemas.microsoft.com/office/drawing/2014/main" val="3355536238"/>
                    </a:ext>
                  </a:extLst>
                </a:gridCol>
                <a:gridCol w="2206753">
                  <a:extLst>
                    <a:ext uri="{9D8B030D-6E8A-4147-A177-3AD203B41FA5}">
                      <a16:colId xmlns:a16="http://schemas.microsoft.com/office/drawing/2014/main" val="4030334561"/>
                    </a:ext>
                  </a:extLst>
                </a:gridCol>
                <a:gridCol w="1484985">
                  <a:extLst>
                    <a:ext uri="{9D8B030D-6E8A-4147-A177-3AD203B41FA5}">
                      <a16:colId xmlns:a16="http://schemas.microsoft.com/office/drawing/2014/main" val="760981189"/>
                    </a:ext>
                  </a:extLst>
                </a:gridCol>
                <a:gridCol w="1611781">
                  <a:extLst>
                    <a:ext uri="{9D8B030D-6E8A-4147-A177-3AD203B41FA5}">
                      <a16:colId xmlns:a16="http://schemas.microsoft.com/office/drawing/2014/main" val="2885740265"/>
                    </a:ext>
                  </a:extLst>
                </a:gridCol>
                <a:gridCol w="1470355">
                  <a:extLst>
                    <a:ext uri="{9D8B030D-6E8A-4147-A177-3AD203B41FA5}">
                      <a16:colId xmlns:a16="http://schemas.microsoft.com/office/drawing/2014/main" val="1117746048"/>
                    </a:ext>
                  </a:extLst>
                </a:gridCol>
                <a:gridCol w="1260653">
                  <a:extLst>
                    <a:ext uri="{9D8B030D-6E8A-4147-A177-3AD203B41FA5}">
                      <a16:colId xmlns:a16="http://schemas.microsoft.com/office/drawing/2014/main" val="955952082"/>
                    </a:ext>
                  </a:extLst>
                </a:gridCol>
                <a:gridCol w="568148">
                  <a:extLst>
                    <a:ext uri="{9D8B030D-6E8A-4147-A177-3AD203B41FA5}">
                      <a16:colId xmlns:a16="http://schemas.microsoft.com/office/drawing/2014/main" val="979496029"/>
                    </a:ext>
                  </a:extLst>
                </a:gridCol>
                <a:gridCol w="1609343">
                  <a:extLst>
                    <a:ext uri="{9D8B030D-6E8A-4147-A177-3AD203B41FA5}">
                      <a16:colId xmlns:a16="http://schemas.microsoft.com/office/drawing/2014/main" val="3512038832"/>
                    </a:ext>
                  </a:extLst>
                </a:gridCol>
              </a:tblGrid>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Attribute Name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Contents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Type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Format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Range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Required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PK or FK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FK Referenced Table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968250640"/>
                  </a:ext>
                </a:extLst>
              </a:tr>
              <a:tr h="266109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Id</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Unique identifier of CLASS_STATUS</a:t>
                      </a:r>
                      <a:br>
                        <a:rPr lang="en-US" sz="1800">
                          <a:effectLst/>
                        </a:rPr>
                      </a:br>
                      <a:r>
                        <a:rPr lang="en-US" sz="1800">
                          <a:effectLst/>
                        </a:rPr>
                        <a:t>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TINYINT</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-127-128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PK</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991761109"/>
                  </a:ext>
                </a:extLst>
              </a:tr>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STATUS_TYPE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Status of classes, whether there is a class or none.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ENUM</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0 or 1 or 2</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 Character</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dirty="0">
                          <a:effectLst/>
                        </a:rPr>
                        <a:t> </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226834"/>
                  </a:ext>
                </a:extLst>
              </a:tr>
            </a:tbl>
          </a:graphicData>
        </a:graphic>
      </p:graphicFrame>
    </p:spTree>
    <p:extLst>
      <p:ext uri="{BB962C8B-B14F-4D97-AF65-F5344CB8AC3E}">
        <p14:creationId xmlns:p14="http://schemas.microsoft.com/office/powerpoint/2010/main" val="1538428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CLASS_STATUS_TYPE</a:t>
            </a:r>
          </a:p>
        </p:txBody>
      </p:sp>
      <p:graphicFrame>
        <p:nvGraphicFramePr>
          <p:cNvPr id="3" name="Table 2">
            <a:extLst>
              <a:ext uri="{FF2B5EF4-FFF2-40B4-BE49-F238E27FC236}">
                <a16:creationId xmlns:a16="http://schemas.microsoft.com/office/drawing/2014/main" id="{4A5469A9-BE4E-49D8-A8B0-AAEBDCB5EF68}"/>
              </a:ext>
            </a:extLst>
          </p:cNvPr>
          <p:cNvGraphicFramePr>
            <a:graphicFrameLocks noGrp="1"/>
          </p:cNvGraphicFramePr>
          <p:nvPr/>
        </p:nvGraphicFramePr>
        <p:xfrm>
          <a:off x="0" y="596948"/>
          <a:ext cx="12191999" cy="6261052"/>
        </p:xfrm>
        <a:graphic>
          <a:graphicData uri="http://schemas.openxmlformats.org/drawingml/2006/table">
            <a:tbl>
              <a:tblPr firstRow="1" firstCol="1" bandRow="1"/>
              <a:tblGrid>
                <a:gridCol w="1979981">
                  <a:extLst>
                    <a:ext uri="{9D8B030D-6E8A-4147-A177-3AD203B41FA5}">
                      <a16:colId xmlns:a16="http://schemas.microsoft.com/office/drawing/2014/main" val="3355536238"/>
                    </a:ext>
                  </a:extLst>
                </a:gridCol>
                <a:gridCol w="2206753">
                  <a:extLst>
                    <a:ext uri="{9D8B030D-6E8A-4147-A177-3AD203B41FA5}">
                      <a16:colId xmlns:a16="http://schemas.microsoft.com/office/drawing/2014/main" val="4030334561"/>
                    </a:ext>
                  </a:extLst>
                </a:gridCol>
                <a:gridCol w="1484985">
                  <a:extLst>
                    <a:ext uri="{9D8B030D-6E8A-4147-A177-3AD203B41FA5}">
                      <a16:colId xmlns:a16="http://schemas.microsoft.com/office/drawing/2014/main" val="760981189"/>
                    </a:ext>
                  </a:extLst>
                </a:gridCol>
                <a:gridCol w="1611781">
                  <a:extLst>
                    <a:ext uri="{9D8B030D-6E8A-4147-A177-3AD203B41FA5}">
                      <a16:colId xmlns:a16="http://schemas.microsoft.com/office/drawing/2014/main" val="2885740265"/>
                    </a:ext>
                  </a:extLst>
                </a:gridCol>
                <a:gridCol w="1470355">
                  <a:extLst>
                    <a:ext uri="{9D8B030D-6E8A-4147-A177-3AD203B41FA5}">
                      <a16:colId xmlns:a16="http://schemas.microsoft.com/office/drawing/2014/main" val="1117746048"/>
                    </a:ext>
                  </a:extLst>
                </a:gridCol>
                <a:gridCol w="1260653">
                  <a:extLst>
                    <a:ext uri="{9D8B030D-6E8A-4147-A177-3AD203B41FA5}">
                      <a16:colId xmlns:a16="http://schemas.microsoft.com/office/drawing/2014/main" val="955952082"/>
                    </a:ext>
                  </a:extLst>
                </a:gridCol>
                <a:gridCol w="568148">
                  <a:extLst>
                    <a:ext uri="{9D8B030D-6E8A-4147-A177-3AD203B41FA5}">
                      <a16:colId xmlns:a16="http://schemas.microsoft.com/office/drawing/2014/main" val="979496029"/>
                    </a:ext>
                  </a:extLst>
                </a:gridCol>
                <a:gridCol w="1609343">
                  <a:extLst>
                    <a:ext uri="{9D8B030D-6E8A-4147-A177-3AD203B41FA5}">
                      <a16:colId xmlns:a16="http://schemas.microsoft.com/office/drawing/2014/main" val="3512038832"/>
                    </a:ext>
                  </a:extLst>
                </a:gridCol>
              </a:tblGrid>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Attribute Name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Contents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Type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Format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Range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Required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PK or FK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FK Referenced Table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968250640"/>
                  </a:ext>
                </a:extLst>
              </a:tr>
              <a:tr h="2661092">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Id</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Unique identifier of CLASS_STATUS</a:t>
                      </a:r>
                      <a:br>
                        <a:rPr lang="en-US" sz="1800">
                          <a:effectLst/>
                        </a:rPr>
                      </a:br>
                      <a:r>
                        <a:rPr lang="en-US" sz="1800">
                          <a:effectLst/>
                        </a:rPr>
                        <a:t>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TINYINT</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-127-128</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PK</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991761109"/>
                  </a:ext>
                </a:extLst>
              </a:tr>
              <a:tr h="179998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800">
                          <a:effectLst/>
                        </a:rPr>
                        <a:t>STATUS_TYPE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Status of classes, whether there is a class or none.</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ENUM</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0 or 1 or 2</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1 Character</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Y</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a:effectLst/>
                        </a:rPr>
                        <a:t> </a:t>
                      </a:r>
                      <a:endParaRPr lang="en-PH"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800" dirty="0">
                          <a:effectLst/>
                        </a:rPr>
                        <a:t> </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666" marR="5566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226834"/>
                  </a:ext>
                </a:extLst>
              </a:tr>
            </a:tbl>
          </a:graphicData>
        </a:graphic>
      </p:graphicFrame>
    </p:spTree>
    <p:extLst>
      <p:ext uri="{BB962C8B-B14F-4D97-AF65-F5344CB8AC3E}">
        <p14:creationId xmlns:p14="http://schemas.microsoft.com/office/powerpoint/2010/main" val="3592344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REPORT</a:t>
            </a:r>
          </a:p>
        </p:txBody>
      </p:sp>
      <p:graphicFrame>
        <p:nvGraphicFramePr>
          <p:cNvPr id="4" name="Table 3">
            <a:extLst>
              <a:ext uri="{FF2B5EF4-FFF2-40B4-BE49-F238E27FC236}">
                <a16:creationId xmlns:a16="http://schemas.microsoft.com/office/drawing/2014/main" id="{4C5CD40F-C8C8-4A19-8E2D-4BCBAE44D72B}"/>
              </a:ext>
            </a:extLst>
          </p:cNvPr>
          <p:cNvGraphicFramePr>
            <a:graphicFrameLocks noGrp="1"/>
          </p:cNvGraphicFramePr>
          <p:nvPr>
            <p:extLst>
              <p:ext uri="{D42A27DB-BD31-4B8C-83A1-F6EECF244321}">
                <p14:modId xmlns:p14="http://schemas.microsoft.com/office/powerpoint/2010/main" val="2083171493"/>
              </p:ext>
            </p:extLst>
          </p:nvPr>
        </p:nvGraphicFramePr>
        <p:xfrm>
          <a:off x="1" y="596948"/>
          <a:ext cx="12191999" cy="6261055"/>
        </p:xfrm>
        <a:graphic>
          <a:graphicData uri="http://schemas.openxmlformats.org/drawingml/2006/table">
            <a:tbl>
              <a:tblPr firstRow="1" firstCol="1" bandRow="1"/>
              <a:tblGrid>
                <a:gridCol w="2192122">
                  <a:extLst>
                    <a:ext uri="{9D8B030D-6E8A-4147-A177-3AD203B41FA5}">
                      <a16:colId xmlns:a16="http://schemas.microsoft.com/office/drawing/2014/main" val="21333797"/>
                    </a:ext>
                  </a:extLst>
                </a:gridCol>
                <a:gridCol w="1619098">
                  <a:extLst>
                    <a:ext uri="{9D8B030D-6E8A-4147-A177-3AD203B41FA5}">
                      <a16:colId xmlns:a16="http://schemas.microsoft.com/office/drawing/2014/main" val="4234529944"/>
                    </a:ext>
                  </a:extLst>
                </a:gridCol>
                <a:gridCol w="1716633">
                  <a:extLst>
                    <a:ext uri="{9D8B030D-6E8A-4147-A177-3AD203B41FA5}">
                      <a16:colId xmlns:a16="http://schemas.microsoft.com/office/drawing/2014/main" val="656894107"/>
                    </a:ext>
                  </a:extLst>
                </a:gridCol>
                <a:gridCol w="1048511">
                  <a:extLst>
                    <a:ext uri="{9D8B030D-6E8A-4147-A177-3AD203B41FA5}">
                      <a16:colId xmlns:a16="http://schemas.microsoft.com/office/drawing/2014/main" val="2327978974"/>
                    </a:ext>
                  </a:extLst>
                </a:gridCol>
                <a:gridCol w="1046073">
                  <a:extLst>
                    <a:ext uri="{9D8B030D-6E8A-4147-A177-3AD203B41FA5}">
                      <a16:colId xmlns:a16="http://schemas.microsoft.com/office/drawing/2014/main" val="2441271582"/>
                    </a:ext>
                  </a:extLst>
                </a:gridCol>
                <a:gridCol w="1341120">
                  <a:extLst>
                    <a:ext uri="{9D8B030D-6E8A-4147-A177-3AD203B41FA5}">
                      <a16:colId xmlns:a16="http://schemas.microsoft.com/office/drawing/2014/main" val="1262684849"/>
                    </a:ext>
                  </a:extLst>
                </a:gridCol>
                <a:gridCol w="660806">
                  <a:extLst>
                    <a:ext uri="{9D8B030D-6E8A-4147-A177-3AD203B41FA5}">
                      <a16:colId xmlns:a16="http://schemas.microsoft.com/office/drawing/2014/main" val="4126033497"/>
                    </a:ext>
                  </a:extLst>
                </a:gridCol>
                <a:gridCol w="2567636">
                  <a:extLst>
                    <a:ext uri="{9D8B030D-6E8A-4147-A177-3AD203B41FA5}">
                      <a16:colId xmlns:a16="http://schemas.microsoft.com/office/drawing/2014/main" val="898055500"/>
                    </a:ext>
                  </a:extLst>
                </a:gridCol>
              </a:tblGrid>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Attribute Name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Contents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Type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Format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Range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Required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PK or FK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FK Referenced Table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406496459"/>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REPORTS.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Numeric(5)</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PK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6706801"/>
                  </a:ext>
                </a:extLst>
              </a:tr>
              <a:tr h="97688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REPORTS_date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Date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DATE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‘YYYY-MM-DD’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'1000-01-01' to '9999-12-31'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75267641"/>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REPORTS_time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Time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TIME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‘HH:MM:SS’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‘00:00:00’ to ‘23:59:59'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19763624"/>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REPORTS_description</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Description of report.</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VARCHAR(100)</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Sample text here.</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100 Characters.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176042342"/>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refSubjectOfferingDtl_subject_offering_id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refSubjectOfferingDtl.</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refSubjectOffering_id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007190685"/>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refSubjectOfferingDtl_FACILITY_CLASS_STATUS_id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CLASS_STATUS.</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FACILITY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605998551"/>
                  </a:ext>
                </a:extLst>
              </a:tr>
              <a:tr h="651257">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PROFESSOR_id</a:t>
                      </a:r>
                      <a:endParaRPr lang="en-PH" sz="1400">
                        <a:effectLst/>
                      </a:endParaRPr>
                    </a:p>
                    <a:p>
                      <a:pPr algn="ctr">
                        <a:spcAft>
                          <a:spcPts val="0"/>
                        </a:spcAft>
                      </a:pPr>
                      <a:r>
                        <a:rPr lang="en-US" sz="1400">
                          <a:effectLst/>
                        </a:rPr>
                        <a:t> </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PROFESSOR.</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NUMERIC(11)</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0-99999999999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PROFESSOR</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59603738"/>
                  </a:ext>
                </a:extLst>
              </a:tr>
              <a:tr h="661845">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ctr">
                        <a:spcAft>
                          <a:spcPts val="0"/>
                        </a:spcAft>
                      </a:pPr>
                      <a:r>
                        <a:rPr lang="en-US" sz="1400">
                          <a:effectLst/>
                        </a:rPr>
                        <a:t>PROFESSOR_FACILITY_id</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Unique identifier of FACILITY.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NUMERIC(3)</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dirty="0">
                          <a:effectLst/>
                        </a:rPr>
                        <a:t>999</a:t>
                      </a:r>
                      <a:endParaRPr lang="en-PH"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0-999</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Y</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a:effectLst/>
                        </a:rPr>
                        <a:t>FK</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ctr">
                        <a:spcAft>
                          <a:spcPts val="0"/>
                        </a:spcAft>
                      </a:pPr>
                      <a:r>
                        <a:rPr lang="en-US" sz="1400" dirty="0">
                          <a:effectLst/>
                        </a:rPr>
                        <a:t>PROFESSOR</a:t>
                      </a:r>
                      <a:endParaRPr lang="en-PH"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56" marR="55756"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01493216"/>
                  </a:ext>
                </a:extLst>
              </a:tr>
            </a:tbl>
          </a:graphicData>
        </a:graphic>
      </p:graphicFrame>
    </p:spTree>
    <p:extLst>
      <p:ext uri="{BB962C8B-B14F-4D97-AF65-F5344CB8AC3E}">
        <p14:creationId xmlns:p14="http://schemas.microsoft.com/office/powerpoint/2010/main" val="3728381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Activity Diagram</a:t>
            </a:r>
          </a:p>
        </p:txBody>
      </p:sp>
    </p:spTree>
    <p:extLst>
      <p:ext uri="{BB962C8B-B14F-4D97-AF65-F5344CB8AC3E}">
        <p14:creationId xmlns:p14="http://schemas.microsoft.com/office/powerpoint/2010/main" val="540720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520965"/>
            <a:ext cx="10571998" cy="1774107"/>
          </a:xfrm>
        </p:spPr>
        <p:txBody>
          <a:bodyPr/>
          <a:lstStyle/>
          <a:p>
            <a:pPr algn="ctr"/>
            <a:r>
              <a:rPr lang="en-PH" sz="8000" dirty="0">
                <a:solidFill>
                  <a:schemeClr val="tx1"/>
                </a:solidFill>
              </a:rPr>
              <a:t>Activation of Facilities</a:t>
            </a:r>
          </a:p>
        </p:txBody>
      </p:sp>
    </p:spTree>
    <p:extLst>
      <p:ext uri="{BB962C8B-B14F-4D97-AF65-F5344CB8AC3E}">
        <p14:creationId xmlns:p14="http://schemas.microsoft.com/office/powerpoint/2010/main" val="1303263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3163613"/>
            <a:ext cx="10571998" cy="1774107"/>
          </a:xfrm>
        </p:spPr>
        <p:txBody>
          <a:bodyPr/>
          <a:lstStyle/>
          <a:p>
            <a:pPr algn="ctr"/>
            <a:r>
              <a:rPr lang="en-PH" sz="8000" dirty="0">
                <a:solidFill>
                  <a:schemeClr val="tx1"/>
                </a:solidFill>
              </a:rPr>
              <a:t>Deactivation of Facilities</a:t>
            </a:r>
          </a:p>
        </p:txBody>
      </p:sp>
    </p:spTree>
    <p:extLst>
      <p:ext uri="{BB962C8B-B14F-4D97-AF65-F5344CB8AC3E}">
        <p14:creationId xmlns:p14="http://schemas.microsoft.com/office/powerpoint/2010/main" val="10322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General 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701566" y="2384495"/>
            <a:ext cx="8975834" cy="3544560"/>
          </a:xfrm>
          <a:prstGeom prst="rect">
            <a:avLst/>
          </a:prstGeom>
        </p:spPr>
        <p:txBody>
          <a:bodyPr wrap="square">
            <a:spAutoFit/>
          </a:bodyPr>
          <a:lstStyle/>
          <a:p>
            <a:pPr lvl="0" defTabSz="914400">
              <a:lnSpc>
                <a:spcPct val="90000"/>
              </a:lnSpc>
              <a:spcBef>
                <a:spcPts val="1000"/>
              </a:spcBef>
            </a:pPr>
            <a:r>
              <a:rPr lang="en-PH" sz="4000" dirty="0">
                <a:latin typeface="Calibri" panose="020F0502020204030204"/>
              </a:rPr>
              <a:t>•	Implement an IoT solution that will control the facilities in a room with class schedules, helping in lessening the overall electricity consumption of APC</a:t>
            </a:r>
          </a:p>
          <a:p>
            <a:pPr lvl="0" defTabSz="914400">
              <a:lnSpc>
                <a:spcPct val="90000"/>
              </a:lnSpc>
              <a:spcBef>
                <a:spcPts val="1000"/>
              </a:spcBef>
            </a:pPr>
            <a:r>
              <a:rPr lang="en-PH" sz="4000" dirty="0">
                <a:latin typeface="Calibri" panose="020F0502020204030204"/>
              </a:rPr>
              <a:t>•	Improve the process involve in replacing defective facilities</a:t>
            </a:r>
          </a:p>
        </p:txBody>
      </p:sp>
    </p:spTree>
    <p:extLst>
      <p:ext uri="{BB962C8B-B14F-4D97-AF65-F5344CB8AC3E}">
        <p14:creationId xmlns:p14="http://schemas.microsoft.com/office/powerpoint/2010/main" val="17078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277710"/>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(Suspension)</a:t>
            </a:r>
          </a:p>
        </p:txBody>
      </p:sp>
    </p:spTree>
    <p:extLst>
      <p:ext uri="{BB962C8B-B14F-4D97-AF65-F5344CB8AC3E}">
        <p14:creationId xmlns:p14="http://schemas.microsoft.com/office/powerpoint/2010/main" val="99972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466897"/>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(Absent Professor)</a:t>
            </a:r>
          </a:p>
        </p:txBody>
      </p:sp>
    </p:spTree>
    <p:extLst>
      <p:ext uri="{BB962C8B-B14F-4D97-AF65-F5344CB8AC3E}">
        <p14:creationId xmlns:p14="http://schemas.microsoft.com/office/powerpoint/2010/main" val="2429127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4372303"/>
            <a:ext cx="10571998" cy="1774107"/>
          </a:xfrm>
        </p:spPr>
        <p:txBody>
          <a:bodyPr/>
          <a:lstStyle/>
          <a:p>
            <a:pPr algn="ctr"/>
            <a:r>
              <a:rPr lang="en-PH" sz="8000" dirty="0">
                <a:solidFill>
                  <a:schemeClr val="tx1"/>
                </a:solidFill>
              </a:rPr>
              <a:t>Deactivation of Facilities</a:t>
            </a:r>
            <a:br>
              <a:rPr lang="en-PH" sz="8000" dirty="0">
                <a:solidFill>
                  <a:schemeClr val="tx1"/>
                </a:solidFill>
              </a:rPr>
            </a:br>
            <a:r>
              <a:rPr lang="en-PH" sz="8000" dirty="0">
                <a:solidFill>
                  <a:schemeClr val="tx1"/>
                </a:solidFill>
              </a:rPr>
              <a:t>(Early Dismissal)</a:t>
            </a:r>
          </a:p>
        </p:txBody>
      </p:sp>
    </p:spTree>
    <p:extLst>
      <p:ext uri="{BB962C8B-B14F-4D97-AF65-F5344CB8AC3E}">
        <p14:creationId xmlns:p14="http://schemas.microsoft.com/office/powerpoint/2010/main" val="2719581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Operations</a:t>
            </a:r>
          </a:p>
        </p:txBody>
      </p:sp>
      <p:pic>
        <p:nvPicPr>
          <p:cNvPr id="3" name="Picture 2">
            <a:extLst>
              <a:ext uri="{FF2B5EF4-FFF2-40B4-BE49-F238E27FC236}">
                <a16:creationId xmlns:a16="http://schemas.microsoft.com/office/drawing/2014/main" id="{2168F433-1D09-47AC-9929-9C9F4003195F}"/>
              </a:ext>
            </a:extLst>
          </p:cNvPr>
          <p:cNvPicPr>
            <a:picLocks noChangeAspect="1"/>
          </p:cNvPicPr>
          <p:nvPr/>
        </p:nvPicPr>
        <p:blipFill>
          <a:blip r:embed="rId3"/>
          <a:stretch>
            <a:fillRect/>
          </a:stretch>
        </p:blipFill>
        <p:spPr>
          <a:xfrm>
            <a:off x="0" y="596948"/>
            <a:ext cx="12192000" cy="5541093"/>
          </a:xfrm>
          <a:prstGeom prst="rect">
            <a:avLst/>
          </a:prstGeom>
        </p:spPr>
      </p:pic>
    </p:spTree>
    <p:extLst>
      <p:ext uri="{BB962C8B-B14F-4D97-AF65-F5344CB8AC3E}">
        <p14:creationId xmlns:p14="http://schemas.microsoft.com/office/powerpoint/2010/main" val="1155254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Reservations</a:t>
            </a:r>
          </a:p>
        </p:txBody>
      </p:sp>
      <p:pic>
        <p:nvPicPr>
          <p:cNvPr id="3" name="Picture 2">
            <a:extLst>
              <a:ext uri="{FF2B5EF4-FFF2-40B4-BE49-F238E27FC236}">
                <a16:creationId xmlns:a16="http://schemas.microsoft.com/office/drawing/2014/main" id="{987CDD9C-08B2-44E5-9C78-D6638636D9D9}"/>
              </a:ext>
            </a:extLst>
          </p:cNvPr>
          <p:cNvPicPr>
            <a:picLocks noChangeAspect="1"/>
          </p:cNvPicPr>
          <p:nvPr/>
        </p:nvPicPr>
        <p:blipFill>
          <a:blip r:embed="rId3"/>
          <a:stretch>
            <a:fillRect/>
          </a:stretch>
        </p:blipFill>
        <p:spPr>
          <a:xfrm>
            <a:off x="0" y="596948"/>
            <a:ext cx="12192000" cy="5740790"/>
          </a:xfrm>
          <a:prstGeom prst="rect">
            <a:avLst/>
          </a:prstGeom>
        </p:spPr>
      </p:pic>
    </p:spTree>
    <p:extLst>
      <p:ext uri="{BB962C8B-B14F-4D97-AF65-F5344CB8AC3E}">
        <p14:creationId xmlns:p14="http://schemas.microsoft.com/office/powerpoint/2010/main" val="3746931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0" y="0"/>
            <a:ext cx="10571998" cy="596948"/>
          </a:xfrm>
        </p:spPr>
        <p:txBody>
          <a:bodyPr/>
          <a:lstStyle/>
          <a:p>
            <a:r>
              <a:rPr lang="en-PH" dirty="0">
                <a:solidFill>
                  <a:schemeClr val="bg1"/>
                </a:solidFill>
              </a:rPr>
              <a:t>System Sequence Diagram Reactivation</a:t>
            </a:r>
          </a:p>
        </p:txBody>
      </p:sp>
      <p:pic>
        <p:nvPicPr>
          <p:cNvPr id="4" name="Picture 3">
            <a:extLst>
              <a:ext uri="{FF2B5EF4-FFF2-40B4-BE49-F238E27FC236}">
                <a16:creationId xmlns:a16="http://schemas.microsoft.com/office/drawing/2014/main" id="{DD8A5DFC-B28C-47C1-9007-6CC575E643E0}"/>
              </a:ext>
            </a:extLst>
          </p:cNvPr>
          <p:cNvPicPr>
            <a:picLocks noChangeAspect="1"/>
          </p:cNvPicPr>
          <p:nvPr/>
        </p:nvPicPr>
        <p:blipFill>
          <a:blip r:embed="rId3"/>
          <a:stretch>
            <a:fillRect/>
          </a:stretch>
        </p:blipFill>
        <p:spPr>
          <a:xfrm>
            <a:off x="0" y="596948"/>
            <a:ext cx="12192000" cy="5688238"/>
          </a:xfrm>
          <a:prstGeom prst="rect">
            <a:avLst/>
          </a:prstGeom>
        </p:spPr>
      </p:pic>
    </p:spTree>
    <p:extLst>
      <p:ext uri="{BB962C8B-B14F-4D97-AF65-F5344CB8AC3E}">
        <p14:creationId xmlns:p14="http://schemas.microsoft.com/office/powerpoint/2010/main" val="1691176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Object Diagram</a:t>
            </a:r>
          </a:p>
        </p:txBody>
      </p:sp>
    </p:spTree>
    <p:extLst>
      <p:ext uri="{BB962C8B-B14F-4D97-AF65-F5344CB8AC3E}">
        <p14:creationId xmlns:p14="http://schemas.microsoft.com/office/powerpoint/2010/main" val="1746283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Object Diagram</a:t>
            </a:r>
          </a:p>
        </p:txBody>
      </p:sp>
      <p:pic>
        <p:nvPicPr>
          <p:cNvPr id="3" name="Picture 2">
            <a:extLst>
              <a:ext uri="{FF2B5EF4-FFF2-40B4-BE49-F238E27FC236}">
                <a16:creationId xmlns:a16="http://schemas.microsoft.com/office/drawing/2014/main" id="{B0B0A861-4521-4018-9FDD-50967D76880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96891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Class Diagram</a:t>
            </a:r>
          </a:p>
        </p:txBody>
      </p:sp>
    </p:spTree>
    <p:extLst>
      <p:ext uri="{BB962C8B-B14F-4D97-AF65-F5344CB8AC3E}">
        <p14:creationId xmlns:p14="http://schemas.microsoft.com/office/powerpoint/2010/main" val="2041905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BDE4-1B3E-4532-9D1F-9746534C06CC}"/>
              </a:ext>
            </a:extLst>
          </p:cNvPr>
          <p:cNvSpPr>
            <a:spLocks noGrp="1"/>
          </p:cNvSpPr>
          <p:nvPr>
            <p:ph type="title"/>
          </p:nvPr>
        </p:nvSpPr>
        <p:spPr>
          <a:xfrm>
            <a:off x="810001" y="2448910"/>
            <a:ext cx="10571998" cy="1774107"/>
          </a:xfrm>
        </p:spPr>
        <p:txBody>
          <a:bodyPr/>
          <a:lstStyle/>
          <a:p>
            <a:pPr algn="ctr"/>
            <a:r>
              <a:rPr lang="en-PH" sz="8000" dirty="0">
                <a:solidFill>
                  <a:schemeClr val="tx1"/>
                </a:solidFill>
              </a:rPr>
              <a:t>Class Diagram</a:t>
            </a:r>
          </a:p>
        </p:txBody>
      </p:sp>
      <p:pic>
        <p:nvPicPr>
          <p:cNvPr id="3" name="Picture 2">
            <a:extLst>
              <a:ext uri="{FF2B5EF4-FFF2-40B4-BE49-F238E27FC236}">
                <a16:creationId xmlns:a16="http://schemas.microsoft.com/office/drawing/2014/main" id="{9D76541B-CCC3-4319-A9E2-1133B0F7E58A}"/>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118755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Specific Objective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479428"/>
            <a:ext cx="8975834" cy="480131"/>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endParaRPr lang="en-PH" sz="2800" dirty="0">
              <a:latin typeface="Calibri" panose="020F0502020204030204"/>
            </a:endParaRPr>
          </a:p>
        </p:txBody>
      </p:sp>
      <p:sp>
        <p:nvSpPr>
          <p:cNvPr id="2" name="Rectangle 1">
            <a:extLst>
              <a:ext uri="{FF2B5EF4-FFF2-40B4-BE49-F238E27FC236}">
                <a16:creationId xmlns:a16="http://schemas.microsoft.com/office/drawing/2014/main" id="{39B0E5DD-5EA2-45A9-9850-146506203B32}"/>
              </a:ext>
            </a:extLst>
          </p:cNvPr>
          <p:cNvSpPr/>
          <p:nvPr/>
        </p:nvSpPr>
        <p:spPr>
          <a:xfrm>
            <a:off x="161924" y="2384495"/>
            <a:ext cx="11915775" cy="2308324"/>
          </a:xfrm>
          <a:prstGeom prst="rect">
            <a:avLst/>
          </a:prstGeom>
        </p:spPr>
        <p:txBody>
          <a:bodyPr wrap="square">
            <a:spAutoFit/>
          </a:bodyPr>
          <a:lstStyle/>
          <a:p>
            <a:r>
              <a:rPr lang="en-PH" sz="2000" dirty="0"/>
              <a:t>•	</a:t>
            </a:r>
            <a:r>
              <a:rPr lang="en-PH" sz="2400" dirty="0"/>
              <a:t>Implement an IoT solution to automatically operate the room’s lights, air condition and/or computers that is based on the deployment of class schedules by the registrar’s office to help reduce the electricity consumption used for such operation</a:t>
            </a:r>
          </a:p>
          <a:p>
            <a:r>
              <a:rPr lang="en-PH" sz="2400" dirty="0"/>
              <a:t>•	Implementation of a web-based reporting system – reported by the professors, to hasten the process of replacing defective facilities</a:t>
            </a:r>
          </a:p>
        </p:txBody>
      </p:sp>
    </p:spTree>
    <p:extLst>
      <p:ext uri="{BB962C8B-B14F-4D97-AF65-F5344CB8AC3E}">
        <p14:creationId xmlns:p14="http://schemas.microsoft.com/office/powerpoint/2010/main" val="25931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267000"/>
            <a:ext cx="8975834" cy="459100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Monitoring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Monitoring rooms through use of sensors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Konica Minolta Laboratory Europe (KMLE) Solution</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Room Booking(SRB) system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Meeting Rooms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identifies room availability in real-time by using motion detection and detecting light intensity in the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Conference Room Truth Serum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This system can know if a meeting room is occupied or not regardless of the online schedule shown</a:t>
            </a:r>
          </a:p>
        </p:txBody>
      </p:sp>
    </p:spTree>
    <p:extLst>
      <p:ext uri="{BB962C8B-B14F-4D97-AF65-F5344CB8AC3E}">
        <p14:creationId xmlns:p14="http://schemas.microsoft.com/office/powerpoint/2010/main" val="10884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267000"/>
            <a:ext cx="8975834" cy="4591000"/>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Monitoring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Monitoring rooms through use of sensors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Konica Minolta Laboratory Europe (KMLE) Solution</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Room Booking(SRB) system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Smart Meeting Rooms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identifies room availability in real-time by using motion detection and detecting light intensity in the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Conference Room Truth Serum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This system can know if a meeting room is occupied or not regardless of the online schedule shown</a:t>
            </a:r>
          </a:p>
        </p:txBody>
      </p:sp>
    </p:spTree>
    <p:extLst>
      <p:ext uri="{BB962C8B-B14F-4D97-AF65-F5344CB8AC3E}">
        <p14:creationId xmlns:p14="http://schemas.microsoft.com/office/powerpoint/2010/main" val="288915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0D3211-F99C-4C42-8BB6-D1B37F686377}"/>
              </a:ext>
            </a:extLst>
          </p:cNvPr>
          <p:cNvSpPr>
            <a:spLocks noGrp="1"/>
          </p:cNvSpPr>
          <p:nvPr>
            <p:ph type="title"/>
          </p:nvPr>
        </p:nvSpPr>
        <p:spPr>
          <a:xfrm>
            <a:off x="0" y="872359"/>
            <a:ext cx="10572750" cy="596900"/>
          </a:xfrm>
        </p:spPr>
        <p:txBody>
          <a:bodyPr/>
          <a:lstStyle/>
          <a:p>
            <a:r>
              <a:rPr lang="en-US" sz="6000" dirty="0"/>
              <a:t>Related Literature</a:t>
            </a:r>
          </a:p>
        </p:txBody>
      </p:sp>
      <p:sp>
        <p:nvSpPr>
          <p:cNvPr id="5" name="Rectangle 4">
            <a:extLst>
              <a:ext uri="{FF2B5EF4-FFF2-40B4-BE49-F238E27FC236}">
                <a16:creationId xmlns:a16="http://schemas.microsoft.com/office/drawing/2014/main" id="{B8012D40-3EA1-4D74-BC85-37236028F746}"/>
              </a:ext>
            </a:extLst>
          </p:cNvPr>
          <p:cNvSpPr/>
          <p:nvPr/>
        </p:nvSpPr>
        <p:spPr>
          <a:xfrm>
            <a:off x="1596916" y="2119856"/>
            <a:ext cx="8975834" cy="4822859"/>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Meeting Room Booking System (MRBS)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can output the current and upcoming conference room bookings in real time where it is shown on the door of a conference room</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Open Source Hassle-Free Booking System for Schools</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online booking system where bookings are made by one person for one room at a one-time period</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eliminates double booking</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One Space</a:t>
            </a:r>
          </a:p>
          <a:p>
            <a:pPr marL="228600" lvl="0" indent="-228600" defTabSz="914400">
              <a:lnSpc>
                <a:spcPct val="90000"/>
              </a:lnSpc>
              <a:spcBef>
                <a:spcPts val="1000"/>
              </a:spcBef>
              <a:buFont typeface="Arial" panose="020B0604020202020204" pitchFamily="34" charset="0"/>
              <a:buChar char="•"/>
            </a:pPr>
            <a:r>
              <a:rPr lang="en-PH" sz="2600" dirty="0">
                <a:latin typeface="Calibri" panose="020F0502020204030204"/>
              </a:rPr>
              <a:t>helps employees find available rooms for the employee’s use and work</a:t>
            </a:r>
          </a:p>
        </p:txBody>
      </p:sp>
    </p:spTree>
    <p:extLst>
      <p:ext uri="{BB962C8B-B14F-4D97-AF65-F5344CB8AC3E}">
        <p14:creationId xmlns:p14="http://schemas.microsoft.com/office/powerpoint/2010/main" val="4005142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1712</TotalTime>
  <Words>2074</Words>
  <Application>Microsoft Office PowerPoint</Application>
  <PresentationFormat>Widescreen</PresentationFormat>
  <Paragraphs>764</Paragraphs>
  <Slides>59</Slides>
  <Notes>52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Calibri</vt:lpstr>
      <vt:lpstr>Calibri Light</vt:lpstr>
      <vt:lpstr>Century Gothic</vt:lpstr>
      <vt:lpstr>Symbol</vt:lpstr>
      <vt:lpstr>Times New Roman</vt:lpstr>
      <vt:lpstr>Wingdings 2</vt:lpstr>
      <vt:lpstr>Quotable</vt:lpstr>
      <vt:lpstr>Office Theme</vt:lpstr>
      <vt:lpstr>PowerPoint Presentation</vt:lpstr>
      <vt:lpstr>ABSTRACT</vt:lpstr>
      <vt:lpstr>INTRODUCTION</vt:lpstr>
      <vt:lpstr>OBJECTIVE</vt:lpstr>
      <vt:lpstr>General Objective</vt:lpstr>
      <vt:lpstr>Specific Objective</vt:lpstr>
      <vt:lpstr>Related Literature</vt:lpstr>
      <vt:lpstr>Related Literature</vt:lpstr>
      <vt:lpstr>Related Literature</vt:lpstr>
      <vt:lpstr>Synthesis</vt:lpstr>
      <vt:lpstr>Event Table</vt:lpstr>
      <vt:lpstr>AGENDA</vt:lpstr>
      <vt:lpstr>Use Case Diagram</vt:lpstr>
      <vt:lpstr>Use Case Professor </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Use Case Full Description</vt:lpstr>
      <vt:lpstr>Gap Analysis</vt:lpstr>
      <vt:lpstr>PowerPoint Presentation</vt:lpstr>
      <vt:lpstr>PowerPoint Presentation</vt:lpstr>
      <vt:lpstr>PowerPoint Presentation</vt:lpstr>
      <vt:lpstr>PowerPoint Presentation</vt:lpstr>
      <vt:lpstr>PowerPoint Presentation</vt:lpstr>
      <vt:lpstr>DEVELOPMENT AND TESTING</vt:lpstr>
      <vt:lpstr>IMPLEMENTATION PLAN(INFRASTRUCTURE/DEPLOYMENT)WHERE NEEDED</vt:lpstr>
      <vt:lpstr>DESCRIPTION OF THE PROTOTYPE, WHERE APPLICABLE</vt:lpstr>
      <vt:lpstr>Context</vt:lpstr>
      <vt:lpstr>DFD LEVEL 0</vt:lpstr>
      <vt:lpstr>DFD LEVEL 1</vt:lpstr>
      <vt:lpstr>ERD</vt:lpstr>
      <vt:lpstr>Data Dictionary</vt:lpstr>
      <vt:lpstr>IT EQUIPMENT</vt:lpstr>
      <vt:lpstr>IT EQUIPMENT TYPE</vt:lpstr>
      <vt:lpstr>PROFESSORS</vt:lpstr>
      <vt:lpstr>refSubjectOfferingDt</vt:lpstr>
      <vt:lpstr>FACILITY</vt:lpstr>
      <vt:lpstr>CLASS_STATUS</vt:lpstr>
      <vt:lpstr>CLASS_STATUS_TYPE</vt:lpstr>
      <vt:lpstr>CLASS_STATUS_TYPE</vt:lpstr>
      <vt:lpstr>REPORT</vt:lpstr>
      <vt:lpstr>Activity Diagram</vt:lpstr>
      <vt:lpstr>Activation of Facilities</vt:lpstr>
      <vt:lpstr>Deactivation of Facilities</vt:lpstr>
      <vt:lpstr>Deactivation of Facilities (Suspension)</vt:lpstr>
      <vt:lpstr>Deactivation of Facilities (Absent Professor)</vt:lpstr>
      <vt:lpstr>Deactivation of Facilities (Early Dismissal)</vt:lpstr>
      <vt:lpstr>System Sequence Diagram Operations</vt:lpstr>
      <vt:lpstr>System Sequence Diagram Reservations</vt:lpstr>
      <vt:lpstr>System Sequence Diagram Reactivation</vt:lpstr>
      <vt:lpstr>Object Diagram</vt:lpstr>
      <vt:lpstr>Object Diagram</vt:lpstr>
      <vt:lpstr>Class Diagram</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Dodi  Peralta</dc:creator>
  <cp:lastModifiedBy>ivan</cp:lastModifiedBy>
  <cp:revision>44</cp:revision>
  <dcterms:created xsi:type="dcterms:W3CDTF">2018-07-21T14:20:34Z</dcterms:created>
  <dcterms:modified xsi:type="dcterms:W3CDTF">2018-07-25T04:58:46Z</dcterms:modified>
</cp:coreProperties>
</file>