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3" r:id="rId1"/>
  </p:sldMasterIdLst>
  <p:notesMasterIdLst>
    <p:notesMasterId r:id="rId34"/>
  </p:notesMasterIdLst>
  <p:sldIdLst>
    <p:sldId id="256" r:id="rId2"/>
    <p:sldId id="257" r:id="rId3"/>
    <p:sldId id="258" r:id="rId4"/>
    <p:sldId id="259" r:id="rId5"/>
    <p:sldId id="260" r:id="rId6"/>
    <p:sldId id="261" r:id="rId7"/>
    <p:sldId id="263" r:id="rId8"/>
    <p:sldId id="264" r:id="rId9"/>
    <p:sldId id="276" r:id="rId10"/>
    <p:sldId id="277" r:id="rId11"/>
    <p:sldId id="278" r:id="rId12"/>
    <p:sldId id="271" r:id="rId13"/>
    <p:sldId id="270" r:id="rId14"/>
    <p:sldId id="269" r:id="rId15"/>
    <p:sldId id="272" r:id="rId16"/>
    <p:sldId id="305" r:id="rId17"/>
    <p:sldId id="308" r:id="rId18"/>
    <p:sldId id="306" r:id="rId19"/>
    <p:sldId id="307"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412F"/>
    <a:srgbClr val="737495"/>
    <a:srgbClr val="E17115"/>
    <a:srgbClr val="990000"/>
    <a:srgbClr val="D94E67"/>
    <a:srgbClr val="EC8530"/>
    <a:srgbClr val="EF9950"/>
    <a:srgbClr val="129793"/>
    <a:srgbClr val="FFD464"/>
    <a:srgbClr val="A685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978" autoAdjust="0"/>
  </p:normalViewPr>
  <p:slideViewPr>
    <p:cSldViewPr snapToGrid="0">
      <p:cViewPr varScale="1">
        <p:scale>
          <a:sx n="62" d="100"/>
          <a:sy n="62" d="100"/>
        </p:scale>
        <p:origin x="10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43CE9A-041A-4868-AF5C-07698C78DF82}" type="datetimeFigureOut">
              <a:rPr lang="en-US" smtClean="0"/>
              <a:t>10/24/2016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33B0D3-173A-4214-B068-8A822A8468AC}" type="slidenum">
              <a:rPr lang="en-US" smtClean="0"/>
              <a:t>‹#›</a:t>
            </a:fld>
            <a:endParaRPr lang="en-US"/>
          </a:p>
        </p:txBody>
      </p:sp>
    </p:spTree>
    <p:extLst>
      <p:ext uri="{BB962C8B-B14F-4D97-AF65-F5344CB8AC3E}">
        <p14:creationId xmlns:p14="http://schemas.microsoft.com/office/powerpoint/2010/main" val="463430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The online pre-registration system project will be integrated with the FLAVIO system of Asia Pacific College (APC) </a:t>
            </a:r>
          </a:p>
          <a:p>
            <a:pPr algn="just"/>
            <a:r>
              <a:rPr lang="en-US" dirty="0"/>
              <a:t>Solely used by the APC community</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Eliminates inconveniences (e.g. going to different places inside school to successfully pre-register)</a:t>
            </a:r>
          </a:p>
          <a:p>
            <a:pPr algn="just"/>
            <a:r>
              <a:rPr lang="en-US" dirty="0"/>
              <a:t>With the use of the system, adding of subjects is taken into the next level. It eliminates the inconvenience of going to different places inside school to successfully pre-register</a:t>
            </a:r>
          </a:p>
          <a:p>
            <a:pPr algn="just"/>
            <a:r>
              <a:rPr lang="en-US" dirty="0"/>
              <a:t>To access the pre-registration, students must first log in to their FLAVIO accounts</a:t>
            </a:r>
          </a:p>
          <a:p>
            <a:pPr algn="just"/>
            <a:r>
              <a:rPr lang="en-US" dirty="0"/>
              <a:t>Students input subjects they would like to add and to be sent to the system as a request. The system sends it to the adviser, then approves or disapproves the request. After approving, the system updates your registrar form</a:t>
            </a:r>
          </a:p>
          <a:p>
            <a:pPr algn="just"/>
            <a:endParaRPr lang="en-US" dirty="0"/>
          </a:p>
          <a:p>
            <a:endParaRPr lang="en-US" dirty="0"/>
          </a:p>
        </p:txBody>
      </p:sp>
      <p:sp>
        <p:nvSpPr>
          <p:cNvPr id="4" name="Slide Number Placeholder 3"/>
          <p:cNvSpPr>
            <a:spLocks noGrp="1"/>
          </p:cNvSpPr>
          <p:nvPr>
            <p:ph type="sldNum" sz="quarter" idx="10"/>
          </p:nvPr>
        </p:nvSpPr>
        <p:spPr/>
        <p:txBody>
          <a:bodyPr/>
          <a:lstStyle/>
          <a:p>
            <a:fld id="{1D33B0D3-173A-4214-B068-8A822A8468AC}" type="slidenum">
              <a:rPr lang="en-US" smtClean="0"/>
              <a:t>2</a:t>
            </a:fld>
            <a:endParaRPr lang="en-US"/>
          </a:p>
        </p:txBody>
      </p:sp>
    </p:spTree>
    <p:extLst>
      <p:ext uri="{BB962C8B-B14F-4D97-AF65-F5344CB8AC3E}">
        <p14:creationId xmlns:p14="http://schemas.microsoft.com/office/powerpoint/2010/main" val="491023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Schedules would still be followed (usually after midterms)</a:t>
            </a:r>
          </a:p>
          <a:p>
            <a:pPr algn="just"/>
            <a:r>
              <a:rPr lang="en-US" dirty="0"/>
              <a:t>Adding of subjects is the main use of the pre-registration system</a:t>
            </a:r>
          </a:p>
          <a:p>
            <a:pPr algn="just"/>
            <a:r>
              <a:rPr lang="en-US" dirty="0"/>
              <a:t>In order to add, students must input the Subject Code, Subject Description, Section and Units (just like in the current form) </a:t>
            </a:r>
          </a:p>
          <a:p>
            <a:pPr algn="just"/>
            <a:r>
              <a:rPr lang="en-US" dirty="0"/>
              <a:t>Subjects added by students would be placed into a list then submitted to the system as a request</a:t>
            </a:r>
          </a:p>
          <a:p>
            <a:pPr algn="just"/>
            <a:r>
              <a:rPr lang="en-US" dirty="0"/>
              <a:t>The system checks the student’s subject if the requested subjects does not conflict with the student’s flowchart and pre-requisites</a:t>
            </a:r>
          </a:p>
          <a:p>
            <a:pPr algn="just"/>
            <a:r>
              <a:rPr lang="en-US" dirty="0"/>
              <a:t>If there are conflicts, the system directs the requests to the advisers and they approve or disapprove. If there are no conflicts, students can have the subject immediately</a:t>
            </a:r>
          </a:p>
          <a:p>
            <a:pPr algn="just"/>
            <a:r>
              <a:rPr lang="en-US" dirty="0"/>
              <a:t>Approval or disapproval of advisers would be submitted to the system and directed to the student and view their Registration Form to check</a:t>
            </a:r>
          </a:p>
          <a:p>
            <a:endParaRPr lang="en-US" dirty="0"/>
          </a:p>
        </p:txBody>
      </p:sp>
      <p:sp>
        <p:nvSpPr>
          <p:cNvPr id="4" name="Slide Number Placeholder 3"/>
          <p:cNvSpPr>
            <a:spLocks noGrp="1"/>
          </p:cNvSpPr>
          <p:nvPr>
            <p:ph type="sldNum" sz="quarter" idx="10"/>
          </p:nvPr>
        </p:nvSpPr>
        <p:spPr/>
        <p:txBody>
          <a:bodyPr/>
          <a:lstStyle/>
          <a:p>
            <a:fld id="{1D33B0D3-173A-4214-B068-8A822A8468AC}" type="slidenum">
              <a:rPr lang="en-US" smtClean="0"/>
              <a:t>20</a:t>
            </a:fld>
            <a:endParaRPr lang="en-US"/>
          </a:p>
        </p:txBody>
      </p:sp>
    </p:spTree>
    <p:extLst>
      <p:ext uri="{BB962C8B-B14F-4D97-AF65-F5344CB8AC3E}">
        <p14:creationId xmlns:p14="http://schemas.microsoft.com/office/powerpoint/2010/main" val="948969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Schedules would still be followed (usually after midterms)</a:t>
            </a:r>
          </a:p>
          <a:p>
            <a:pPr algn="just"/>
            <a:r>
              <a:rPr lang="en-US" dirty="0"/>
              <a:t>Adding of subjects is the main use of the pre-registration system</a:t>
            </a:r>
          </a:p>
          <a:p>
            <a:pPr algn="just"/>
            <a:r>
              <a:rPr lang="en-US" dirty="0"/>
              <a:t>In order to add, students must input the Subject Code, Subject Description, Section and Units (just like in the current form) </a:t>
            </a:r>
          </a:p>
          <a:p>
            <a:pPr algn="just"/>
            <a:r>
              <a:rPr lang="en-US" dirty="0"/>
              <a:t>Subjects added by students would be placed into a list then submitted to the system as a request</a:t>
            </a:r>
          </a:p>
          <a:p>
            <a:pPr algn="just"/>
            <a:r>
              <a:rPr lang="en-US" dirty="0"/>
              <a:t>The system checks the student’s subject if the requested subjects does not conflict with the student’s flowchart and pre-requisites</a:t>
            </a:r>
          </a:p>
          <a:p>
            <a:pPr algn="just"/>
            <a:r>
              <a:rPr lang="en-US" dirty="0"/>
              <a:t>If there are conflicts, the system directs the requests to the advisers and they approve or disapprove. If there are no conflicts, students can have the subject immediately</a:t>
            </a:r>
          </a:p>
          <a:p>
            <a:pPr algn="just"/>
            <a:r>
              <a:rPr lang="en-US" dirty="0"/>
              <a:t>Approval or disapproval of advisers would be submitted to the system and directed to the student and view their Registration Form to check</a:t>
            </a:r>
          </a:p>
          <a:p>
            <a:endParaRPr lang="en-US" dirty="0"/>
          </a:p>
        </p:txBody>
      </p:sp>
      <p:sp>
        <p:nvSpPr>
          <p:cNvPr id="4" name="Slide Number Placeholder 3"/>
          <p:cNvSpPr>
            <a:spLocks noGrp="1"/>
          </p:cNvSpPr>
          <p:nvPr>
            <p:ph type="sldNum" sz="quarter" idx="10"/>
          </p:nvPr>
        </p:nvSpPr>
        <p:spPr/>
        <p:txBody>
          <a:bodyPr/>
          <a:lstStyle/>
          <a:p>
            <a:fld id="{1D33B0D3-173A-4214-B068-8A822A8468AC}" type="slidenum">
              <a:rPr lang="en-US" smtClean="0"/>
              <a:t>21</a:t>
            </a:fld>
            <a:endParaRPr lang="en-US"/>
          </a:p>
        </p:txBody>
      </p:sp>
    </p:spTree>
    <p:extLst>
      <p:ext uri="{BB962C8B-B14F-4D97-AF65-F5344CB8AC3E}">
        <p14:creationId xmlns:p14="http://schemas.microsoft.com/office/powerpoint/2010/main" val="2835656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Schedules would still be followed (usually after midterms)</a:t>
            </a:r>
          </a:p>
          <a:p>
            <a:pPr algn="just"/>
            <a:r>
              <a:rPr lang="en-US" dirty="0"/>
              <a:t>Adding of subjects is the main use of the pre-registration system</a:t>
            </a:r>
          </a:p>
          <a:p>
            <a:pPr algn="just"/>
            <a:r>
              <a:rPr lang="en-US" dirty="0"/>
              <a:t>In order to add, students must input the Subject Code, Subject Description, Section and Units (just like in the current form) </a:t>
            </a:r>
          </a:p>
          <a:p>
            <a:pPr algn="just"/>
            <a:r>
              <a:rPr lang="en-US" dirty="0"/>
              <a:t>Subjects added by students would be placed into a list then submitted to the system as a request</a:t>
            </a:r>
          </a:p>
          <a:p>
            <a:pPr algn="just"/>
            <a:r>
              <a:rPr lang="en-US" dirty="0"/>
              <a:t>The system checks the student’s subject if the requested subjects does not conflict with the student’s flowchart and pre-requisites</a:t>
            </a:r>
          </a:p>
          <a:p>
            <a:pPr algn="just"/>
            <a:r>
              <a:rPr lang="en-US" dirty="0"/>
              <a:t>If there are conflicts, the system directs the requests to the advisers and they approve or disapprove. If there are no conflicts, students can have the subject immediately</a:t>
            </a:r>
          </a:p>
          <a:p>
            <a:pPr algn="just"/>
            <a:r>
              <a:rPr lang="en-US" dirty="0"/>
              <a:t>Approval or disapproval of advisers would be submitted to the system and directed to the student and view their Registration Form to check</a:t>
            </a:r>
          </a:p>
          <a:p>
            <a:endParaRPr lang="en-US" dirty="0"/>
          </a:p>
        </p:txBody>
      </p:sp>
      <p:sp>
        <p:nvSpPr>
          <p:cNvPr id="4" name="Slide Number Placeholder 3"/>
          <p:cNvSpPr>
            <a:spLocks noGrp="1"/>
          </p:cNvSpPr>
          <p:nvPr>
            <p:ph type="sldNum" sz="quarter" idx="10"/>
          </p:nvPr>
        </p:nvSpPr>
        <p:spPr/>
        <p:txBody>
          <a:bodyPr/>
          <a:lstStyle/>
          <a:p>
            <a:fld id="{1D33B0D3-173A-4214-B068-8A822A8468AC}" type="slidenum">
              <a:rPr lang="en-US" smtClean="0"/>
              <a:t>22</a:t>
            </a:fld>
            <a:endParaRPr lang="en-US"/>
          </a:p>
        </p:txBody>
      </p:sp>
    </p:spTree>
    <p:extLst>
      <p:ext uri="{BB962C8B-B14F-4D97-AF65-F5344CB8AC3E}">
        <p14:creationId xmlns:p14="http://schemas.microsoft.com/office/powerpoint/2010/main" val="3629053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Schedules would still be followed (usually after midterms)</a:t>
            </a:r>
          </a:p>
          <a:p>
            <a:pPr algn="just"/>
            <a:r>
              <a:rPr lang="en-US" dirty="0"/>
              <a:t>Adding of subjects is the main use of the pre-registration system</a:t>
            </a:r>
          </a:p>
          <a:p>
            <a:pPr algn="just"/>
            <a:r>
              <a:rPr lang="en-US" dirty="0"/>
              <a:t>In order to add, students must input the Subject Code, Subject Description, Section and Units (just like in the current form) </a:t>
            </a:r>
          </a:p>
          <a:p>
            <a:pPr algn="just"/>
            <a:r>
              <a:rPr lang="en-US" dirty="0"/>
              <a:t>Subjects added by students would be placed into a list then submitted to the system as a request</a:t>
            </a:r>
          </a:p>
          <a:p>
            <a:pPr algn="just"/>
            <a:r>
              <a:rPr lang="en-US" dirty="0"/>
              <a:t>The system checks the student’s subject if the requested subjects does not conflict with the student’s flowchart and pre-requisites</a:t>
            </a:r>
          </a:p>
          <a:p>
            <a:pPr algn="just"/>
            <a:r>
              <a:rPr lang="en-US" dirty="0"/>
              <a:t>If there are conflicts, the system directs the requests to the advisers and they approve or disapprove. If there are no conflicts, students can have the subject immediately</a:t>
            </a:r>
          </a:p>
          <a:p>
            <a:pPr algn="just"/>
            <a:r>
              <a:rPr lang="en-US" dirty="0"/>
              <a:t>Approval or disapproval of advisers would be submitted to the system and directed to the student and view their Registration Form to check</a:t>
            </a:r>
          </a:p>
          <a:p>
            <a:endParaRPr lang="en-US" dirty="0"/>
          </a:p>
        </p:txBody>
      </p:sp>
      <p:sp>
        <p:nvSpPr>
          <p:cNvPr id="4" name="Slide Number Placeholder 3"/>
          <p:cNvSpPr>
            <a:spLocks noGrp="1"/>
          </p:cNvSpPr>
          <p:nvPr>
            <p:ph type="sldNum" sz="quarter" idx="10"/>
          </p:nvPr>
        </p:nvSpPr>
        <p:spPr/>
        <p:txBody>
          <a:bodyPr/>
          <a:lstStyle/>
          <a:p>
            <a:fld id="{1D33B0D3-173A-4214-B068-8A822A8468AC}" type="slidenum">
              <a:rPr lang="en-US" smtClean="0"/>
              <a:t>23</a:t>
            </a:fld>
            <a:endParaRPr lang="en-US"/>
          </a:p>
        </p:txBody>
      </p:sp>
    </p:spTree>
    <p:extLst>
      <p:ext uri="{BB962C8B-B14F-4D97-AF65-F5344CB8AC3E}">
        <p14:creationId xmlns:p14="http://schemas.microsoft.com/office/powerpoint/2010/main" val="3981690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Schedules would still be followed (usually after midterms)</a:t>
            </a:r>
          </a:p>
          <a:p>
            <a:pPr algn="just"/>
            <a:r>
              <a:rPr lang="en-US" dirty="0"/>
              <a:t>Adding of subjects is the main use of the pre-registration system</a:t>
            </a:r>
          </a:p>
          <a:p>
            <a:pPr algn="just"/>
            <a:r>
              <a:rPr lang="en-US" dirty="0"/>
              <a:t>In order to add, students must input the Subject Code, Subject Description, Section and Units (just like in the current form) </a:t>
            </a:r>
          </a:p>
          <a:p>
            <a:pPr algn="just"/>
            <a:r>
              <a:rPr lang="en-US" dirty="0"/>
              <a:t>Subjects added by students would be placed into a list then submitted to the system as a request</a:t>
            </a:r>
          </a:p>
          <a:p>
            <a:pPr algn="just"/>
            <a:r>
              <a:rPr lang="en-US" dirty="0"/>
              <a:t>The system checks the student’s subject if the requested subjects does not conflict with the student’s flowchart and pre-requisites</a:t>
            </a:r>
          </a:p>
          <a:p>
            <a:pPr algn="just"/>
            <a:r>
              <a:rPr lang="en-US" dirty="0"/>
              <a:t>If there are conflicts, the system directs the requests to the advisers and they approve or disapprove. If there are no conflicts, students can have the subject immediately</a:t>
            </a:r>
          </a:p>
          <a:p>
            <a:pPr algn="just"/>
            <a:r>
              <a:rPr lang="en-US" dirty="0"/>
              <a:t>Approval or disapproval of advisers would be submitted to the system and directed to the student and view their Registration Form to check</a:t>
            </a:r>
          </a:p>
          <a:p>
            <a:endParaRPr lang="en-US" dirty="0"/>
          </a:p>
        </p:txBody>
      </p:sp>
      <p:sp>
        <p:nvSpPr>
          <p:cNvPr id="4" name="Slide Number Placeholder 3"/>
          <p:cNvSpPr>
            <a:spLocks noGrp="1"/>
          </p:cNvSpPr>
          <p:nvPr>
            <p:ph type="sldNum" sz="quarter" idx="10"/>
          </p:nvPr>
        </p:nvSpPr>
        <p:spPr/>
        <p:txBody>
          <a:bodyPr/>
          <a:lstStyle/>
          <a:p>
            <a:fld id="{1D33B0D3-173A-4214-B068-8A822A8468AC}" type="slidenum">
              <a:rPr lang="en-US" smtClean="0"/>
              <a:t>24</a:t>
            </a:fld>
            <a:endParaRPr lang="en-US"/>
          </a:p>
        </p:txBody>
      </p:sp>
    </p:spTree>
    <p:extLst>
      <p:ext uri="{BB962C8B-B14F-4D97-AF65-F5344CB8AC3E}">
        <p14:creationId xmlns:p14="http://schemas.microsoft.com/office/powerpoint/2010/main" val="4174880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Schedules would still be followed (usually after midterms)</a:t>
            </a:r>
          </a:p>
          <a:p>
            <a:pPr algn="just"/>
            <a:r>
              <a:rPr lang="en-US" dirty="0"/>
              <a:t>Adding of subjects is the main use of the pre-registration system</a:t>
            </a:r>
          </a:p>
          <a:p>
            <a:pPr algn="just"/>
            <a:r>
              <a:rPr lang="en-US" dirty="0"/>
              <a:t>In order to add, students must input the Subject Code, Subject Description, Section and Units (just like in the current form) </a:t>
            </a:r>
          </a:p>
          <a:p>
            <a:pPr algn="just"/>
            <a:r>
              <a:rPr lang="en-US" dirty="0"/>
              <a:t>Subjects added by students would be placed into a list then submitted to the system as a request</a:t>
            </a:r>
          </a:p>
          <a:p>
            <a:pPr algn="just"/>
            <a:r>
              <a:rPr lang="en-US" dirty="0"/>
              <a:t>The system checks the student’s subject if the requested subjects does not conflict with the student’s flowchart and pre-requisites</a:t>
            </a:r>
          </a:p>
          <a:p>
            <a:pPr algn="just"/>
            <a:r>
              <a:rPr lang="en-US" dirty="0"/>
              <a:t>If there are conflicts, the system directs the requests to the advisers and they approve or disapprove. If there are no conflicts, students can have the subject immediately</a:t>
            </a:r>
          </a:p>
          <a:p>
            <a:pPr algn="just"/>
            <a:r>
              <a:rPr lang="en-US" dirty="0"/>
              <a:t>Approval or disapproval of advisers would be submitted to the system and directed to the student and view their Registration Form to check</a:t>
            </a:r>
          </a:p>
          <a:p>
            <a:endParaRPr lang="en-US" dirty="0"/>
          </a:p>
        </p:txBody>
      </p:sp>
      <p:sp>
        <p:nvSpPr>
          <p:cNvPr id="4" name="Slide Number Placeholder 3"/>
          <p:cNvSpPr>
            <a:spLocks noGrp="1"/>
          </p:cNvSpPr>
          <p:nvPr>
            <p:ph type="sldNum" sz="quarter" idx="10"/>
          </p:nvPr>
        </p:nvSpPr>
        <p:spPr/>
        <p:txBody>
          <a:bodyPr/>
          <a:lstStyle/>
          <a:p>
            <a:fld id="{1D33B0D3-173A-4214-B068-8A822A8468AC}" type="slidenum">
              <a:rPr lang="en-US" smtClean="0"/>
              <a:t>25</a:t>
            </a:fld>
            <a:endParaRPr lang="en-US"/>
          </a:p>
        </p:txBody>
      </p:sp>
    </p:spTree>
    <p:extLst>
      <p:ext uri="{BB962C8B-B14F-4D97-AF65-F5344CB8AC3E}">
        <p14:creationId xmlns:p14="http://schemas.microsoft.com/office/powerpoint/2010/main" val="17250421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Schedules would still be followed (usually after midterms)</a:t>
            </a:r>
          </a:p>
          <a:p>
            <a:pPr algn="just"/>
            <a:r>
              <a:rPr lang="en-US" dirty="0"/>
              <a:t>Adding of subjects is the main use of the pre-registration system</a:t>
            </a:r>
          </a:p>
          <a:p>
            <a:pPr algn="just"/>
            <a:r>
              <a:rPr lang="en-US" dirty="0"/>
              <a:t>In order to add, students must input the Subject Code, Subject Description, Section and Units (just like in the current form) </a:t>
            </a:r>
          </a:p>
          <a:p>
            <a:pPr algn="just"/>
            <a:r>
              <a:rPr lang="en-US" dirty="0"/>
              <a:t>Subjects added by students would be placed into a list then submitted to the system as a request</a:t>
            </a:r>
          </a:p>
          <a:p>
            <a:pPr algn="just"/>
            <a:r>
              <a:rPr lang="en-US" dirty="0"/>
              <a:t>The system checks the student’s subject if the requested subjects does not conflict with the student’s flowchart and pre-requisites</a:t>
            </a:r>
          </a:p>
          <a:p>
            <a:pPr algn="just"/>
            <a:r>
              <a:rPr lang="en-US" dirty="0"/>
              <a:t>If there are conflicts, the system directs the requests to the advisers and they approve or disapprove. If there are no conflicts, students can have the subject immediately</a:t>
            </a:r>
          </a:p>
          <a:p>
            <a:pPr algn="just"/>
            <a:r>
              <a:rPr lang="en-US" dirty="0"/>
              <a:t>Approval or disapproval of advisers would be submitted to the system and directed to the student and view their Registration Form to check</a:t>
            </a:r>
          </a:p>
          <a:p>
            <a:endParaRPr lang="en-US" dirty="0"/>
          </a:p>
        </p:txBody>
      </p:sp>
      <p:sp>
        <p:nvSpPr>
          <p:cNvPr id="4" name="Slide Number Placeholder 3"/>
          <p:cNvSpPr>
            <a:spLocks noGrp="1"/>
          </p:cNvSpPr>
          <p:nvPr>
            <p:ph type="sldNum" sz="quarter" idx="10"/>
          </p:nvPr>
        </p:nvSpPr>
        <p:spPr/>
        <p:txBody>
          <a:bodyPr/>
          <a:lstStyle/>
          <a:p>
            <a:fld id="{1D33B0D3-173A-4214-B068-8A822A8468AC}" type="slidenum">
              <a:rPr lang="en-US" smtClean="0"/>
              <a:t>26</a:t>
            </a:fld>
            <a:endParaRPr lang="en-US"/>
          </a:p>
        </p:txBody>
      </p:sp>
    </p:spTree>
    <p:extLst>
      <p:ext uri="{BB962C8B-B14F-4D97-AF65-F5344CB8AC3E}">
        <p14:creationId xmlns:p14="http://schemas.microsoft.com/office/powerpoint/2010/main" val="1159079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Schedules would still be followed (usually after midterms)</a:t>
            </a:r>
          </a:p>
          <a:p>
            <a:pPr algn="just"/>
            <a:r>
              <a:rPr lang="en-US" dirty="0"/>
              <a:t>Adding of subjects is the main use of the pre-registration system</a:t>
            </a:r>
          </a:p>
          <a:p>
            <a:pPr algn="just"/>
            <a:r>
              <a:rPr lang="en-US" dirty="0"/>
              <a:t>In order to add, students must input the Subject Code, Subject Description, Section and Units (just like in the current form) </a:t>
            </a:r>
          </a:p>
          <a:p>
            <a:pPr algn="just"/>
            <a:r>
              <a:rPr lang="en-US" dirty="0"/>
              <a:t>Subjects added by students would be placed into a list then submitted to the system as a request</a:t>
            </a:r>
          </a:p>
          <a:p>
            <a:pPr algn="just"/>
            <a:r>
              <a:rPr lang="en-US" dirty="0"/>
              <a:t>The system checks the student’s subject if the requested subjects does not conflict with the student’s flowchart and pre-requisites</a:t>
            </a:r>
          </a:p>
          <a:p>
            <a:pPr algn="just"/>
            <a:r>
              <a:rPr lang="en-US" dirty="0"/>
              <a:t>If there are conflicts, the system directs the requests to the advisers and they approve or disapprove. If there are no conflicts, students can have the subject immediately</a:t>
            </a:r>
          </a:p>
          <a:p>
            <a:pPr algn="just"/>
            <a:r>
              <a:rPr lang="en-US" dirty="0"/>
              <a:t>Approval or disapproval of advisers would be submitted to the system and directed to the student and view their Registration Form to check</a:t>
            </a:r>
          </a:p>
          <a:p>
            <a:endParaRPr lang="en-US" dirty="0"/>
          </a:p>
        </p:txBody>
      </p:sp>
      <p:sp>
        <p:nvSpPr>
          <p:cNvPr id="4" name="Slide Number Placeholder 3"/>
          <p:cNvSpPr>
            <a:spLocks noGrp="1"/>
          </p:cNvSpPr>
          <p:nvPr>
            <p:ph type="sldNum" sz="quarter" idx="10"/>
          </p:nvPr>
        </p:nvSpPr>
        <p:spPr/>
        <p:txBody>
          <a:bodyPr/>
          <a:lstStyle/>
          <a:p>
            <a:fld id="{1D33B0D3-173A-4214-B068-8A822A8468AC}" type="slidenum">
              <a:rPr lang="en-US" smtClean="0"/>
              <a:t>27</a:t>
            </a:fld>
            <a:endParaRPr lang="en-US"/>
          </a:p>
        </p:txBody>
      </p:sp>
    </p:spTree>
    <p:extLst>
      <p:ext uri="{BB962C8B-B14F-4D97-AF65-F5344CB8AC3E}">
        <p14:creationId xmlns:p14="http://schemas.microsoft.com/office/powerpoint/2010/main" val="3967273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Schedules would still be followed (usually after midterms)</a:t>
            </a:r>
          </a:p>
          <a:p>
            <a:pPr algn="just"/>
            <a:r>
              <a:rPr lang="en-US" dirty="0"/>
              <a:t>Adding of subjects is the main use of the pre-registration system</a:t>
            </a:r>
          </a:p>
          <a:p>
            <a:pPr algn="just"/>
            <a:r>
              <a:rPr lang="en-US" dirty="0"/>
              <a:t>In order to add, students must input the Subject Code, Subject Description, Section and Units (just like in the current form) </a:t>
            </a:r>
          </a:p>
          <a:p>
            <a:pPr algn="just"/>
            <a:r>
              <a:rPr lang="en-US" dirty="0"/>
              <a:t>Subjects added by students would be placed into a list then submitted to the system as a request</a:t>
            </a:r>
          </a:p>
          <a:p>
            <a:pPr algn="just"/>
            <a:r>
              <a:rPr lang="en-US" dirty="0"/>
              <a:t>The system checks the student’s subject if the requested subjects does not conflict with the student’s flowchart and pre-requisites</a:t>
            </a:r>
          </a:p>
          <a:p>
            <a:pPr algn="just"/>
            <a:r>
              <a:rPr lang="en-US" dirty="0"/>
              <a:t>If there are conflicts, the system directs the requests to the advisers and they approve or disapprove. If there are no conflicts, students can have the subject immediately</a:t>
            </a:r>
          </a:p>
          <a:p>
            <a:pPr algn="just"/>
            <a:r>
              <a:rPr lang="en-US" dirty="0"/>
              <a:t>Approval or disapproval of advisers would be submitted to the system and directed to the student and view their Registration Form to check</a:t>
            </a:r>
          </a:p>
          <a:p>
            <a:endParaRPr lang="en-US" dirty="0"/>
          </a:p>
        </p:txBody>
      </p:sp>
      <p:sp>
        <p:nvSpPr>
          <p:cNvPr id="4" name="Slide Number Placeholder 3"/>
          <p:cNvSpPr>
            <a:spLocks noGrp="1"/>
          </p:cNvSpPr>
          <p:nvPr>
            <p:ph type="sldNum" sz="quarter" idx="10"/>
          </p:nvPr>
        </p:nvSpPr>
        <p:spPr/>
        <p:txBody>
          <a:bodyPr/>
          <a:lstStyle/>
          <a:p>
            <a:fld id="{1D33B0D3-173A-4214-B068-8A822A8468AC}" type="slidenum">
              <a:rPr lang="en-US" smtClean="0"/>
              <a:t>28</a:t>
            </a:fld>
            <a:endParaRPr lang="en-US"/>
          </a:p>
        </p:txBody>
      </p:sp>
    </p:spTree>
    <p:extLst>
      <p:ext uri="{BB962C8B-B14F-4D97-AF65-F5344CB8AC3E}">
        <p14:creationId xmlns:p14="http://schemas.microsoft.com/office/powerpoint/2010/main" val="2407150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Schedules would still be followed (usually after midterms)</a:t>
            </a:r>
          </a:p>
          <a:p>
            <a:pPr algn="just"/>
            <a:r>
              <a:rPr lang="en-US" dirty="0"/>
              <a:t>Adding of subjects is the main use of the pre-registration system</a:t>
            </a:r>
          </a:p>
          <a:p>
            <a:pPr algn="just"/>
            <a:r>
              <a:rPr lang="en-US" dirty="0"/>
              <a:t>In order to add, students must input the Subject Code, Subject Description, Section and Units (just like in the current form) </a:t>
            </a:r>
          </a:p>
          <a:p>
            <a:pPr algn="just"/>
            <a:r>
              <a:rPr lang="en-US" dirty="0"/>
              <a:t>Subjects added by students would be placed into a list then submitted to the system as a request</a:t>
            </a:r>
          </a:p>
          <a:p>
            <a:pPr algn="just"/>
            <a:r>
              <a:rPr lang="en-US" dirty="0"/>
              <a:t>The system checks the student’s subject if the requested subjects does not conflict with the student’s flowchart and pre-requisites</a:t>
            </a:r>
          </a:p>
          <a:p>
            <a:pPr algn="just"/>
            <a:r>
              <a:rPr lang="en-US" dirty="0"/>
              <a:t>If there are conflicts, the system directs the requests to the advisers and they approve or disapprove. If there are no conflicts, students can have the subject immediately</a:t>
            </a:r>
          </a:p>
          <a:p>
            <a:pPr algn="just"/>
            <a:r>
              <a:rPr lang="en-US" dirty="0"/>
              <a:t>Approval or disapproval of advisers would be submitted to the system and directed to the student and view their Registration Form to check</a:t>
            </a:r>
          </a:p>
          <a:p>
            <a:endParaRPr lang="en-US" dirty="0"/>
          </a:p>
        </p:txBody>
      </p:sp>
      <p:sp>
        <p:nvSpPr>
          <p:cNvPr id="4" name="Slide Number Placeholder 3"/>
          <p:cNvSpPr>
            <a:spLocks noGrp="1"/>
          </p:cNvSpPr>
          <p:nvPr>
            <p:ph type="sldNum" sz="quarter" idx="10"/>
          </p:nvPr>
        </p:nvSpPr>
        <p:spPr/>
        <p:txBody>
          <a:bodyPr/>
          <a:lstStyle/>
          <a:p>
            <a:fld id="{1D33B0D3-173A-4214-B068-8A822A8468AC}" type="slidenum">
              <a:rPr lang="en-US" smtClean="0"/>
              <a:t>29</a:t>
            </a:fld>
            <a:endParaRPr lang="en-US"/>
          </a:p>
        </p:txBody>
      </p:sp>
    </p:spTree>
    <p:extLst>
      <p:ext uri="{BB962C8B-B14F-4D97-AF65-F5344CB8AC3E}">
        <p14:creationId xmlns:p14="http://schemas.microsoft.com/office/powerpoint/2010/main" val="3860734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33B0D3-173A-4214-B068-8A822A8468AC}" type="slidenum">
              <a:rPr lang="en-US" smtClean="0"/>
              <a:t>3</a:t>
            </a:fld>
            <a:endParaRPr lang="en-US"/>
          </a:p>
        </p:txBody>
      </p:sp>
    </p:spTree>
    <p:extLst>
      <p:ext uri="{BB962C8B-B14F-4D97-AF65-F5344CB8AC3E}">
        <p14:creationId xmlns:p14="http://schemas.microsoft.com/office/powerpoint/2010/main" val="3245390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Schedules would still be followed (usually after midterms)</a:t>
            </a:r>
          </a:p>
          <a:p>
            <a:pPr algn="just"/>
            <a:r>
              <a:rPr lang="en-US" dirty="0"/>
              <a:t>Adding of subjects is the main use of the pre-registration system</a:t>
            </a:r>
          </a:p>
          <a:p>
            <a:pPr algn="just"/>
            <a:r>
              <a:rPr lang="en-US" dirty="0"/>
              <a:t>In order to add, students must input the Subject Code, Subject Description, Section and Units (just like in the current form) </a:t>
            </a:r>
          </a:p>
          <a:p>
            <a:pPr algn="just"/>
            <a:r>
              <a:rPr lang="en-US" dirty="0"/>
              <a:t>Subjects added by students would be placed into a list then submitted to the system as a request</a:t>
            </a:r>
          </a:p>
          <a:p>
            <a:pPr algn="just"/>
            <a:r>
              <a:rPr lang="en-US" dirty="0"/>
              <a:t>The system checks the student’s subject if the requested subjects does not conflict with the student’s flowchart and pre-requisites</a:t>
            </a:r>
          </a:p>
          <a:p>
            <a:pPr algn="just"/>
            <a:r>
              <a:rPr lang="en-US" dirty="0"/>
              <a:t>If there are conflicts, the system directs the requests to the advisers and they approve or disapprove. If there are no conflicts, students can have the subject immediately</a:t>
            </a:r>
          </a:p>
          <a:p>
            <a:pPr algn="just"/>
            <a:r>
              <a:rPr lang="en-US" dirty="0"/>
              <a:t>Approval or disapproval of advisers would be submitted to the system and directed to the student and view their Registration Form to check</a:t>
            </a:r>
          </a:p>
          <a:p>
            <a:endParaRPr lang="en-US" dirty="0"/>
          </a:p>
        </p:txBody>
      </p:sp>
      <p:sp>
        <p:nvSpPr>
          <p:cNvPr id="4" name="Slide Number Placeholder 3"/>
          <p:cNvSpPr>
            <a:spLocks noGrp="1"/>
          </p:cNvSpPr>
          <p:nvPr>
            <p:ph type="sldNum" sz="quarter" idx="10"/>
          </p:nvPr>
        </p:nvSpPr>
        <p:spPr/>
        <p:txBody>
          <a:bodyPr/>
          <a:lstStyle/>
          <a:p>
            <a:fld id="{1D33B0D3-173A-4214-B068-8A822A8468AC}" type="slidenum">
              <a:rPr lang="en-US" smtClean="0"/>
              <a:t>30</a:t>
            </a:fld>
            <a:endParaRPr lang="en-US"/>
          </a:p>
        </p:txBody>
      </p:sp>
    </p:spTree>
    <p:extLst>
      <p:ext uri="{BB962C8B-B14F-4D97-AF65-F5344CB8AC3E}">
        <p14:creationId xmlns:p14="http://schemas.microsoft.com/office/powerpoint/2010/main" val="3754384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Schedules would still be followed (usually after midterms)</a:t>
            </a:r>
          </a:p>
          <a:p>
            <a:pPr algn="just"/>
            <a:r>
              <a:rPr lang="en-US" dirty="0"/>
              <a:t>Adding of subjects is the main use of the pre-registration system</a:t>
            </a:r>
          </a:p>
          <a:p>
            <a:pPr algn="just"/>
            <a:r>
              <a:rPr lang="en-US" dirty="0"/>
              <a:t>In order to add, students must input the Subject Code, Subject Description, Section and Units (just like in the current form) </a:t>
            </a:r>
          </a:p>
          <a:p>
            <a:pPr algn="just"/>
            <a:r>
              <a:rPr lang="en-US" dirty="0"/>
              <a:t>Subjects added by students would be placed into a list then submitted to the system as a request</a:t>
            </a:r>
          </a:p>
          <a:p>
            <a:pPr algn="just"/>
            <a:r>
              <a:rPr lang="en-US" dirty="0"/>
              <a:t>The system checks the student’s subject if the requested subjects does not conflict with the student’s flowchart and pre-requisites</a:t>
            </a:r>
          </a:p>
          <a:p>
            <a:pPr algn="just"/>
            <a:r>
              <a:rPr lang="en-US" dirty="0"/>
              <a:t>If there are conflicts, the system directs the requests to the advisers and they approve or disapprove. If there are no conflicts, students can have the subject immediately</a:t>
            </a:r>
          </a:p>
          <a:p>
            <a:pPr algn="just"/>
            <a:r>
              <a:rPr lang="en-US" dirty="0"/>
              <a:t>Approval or disapproval of advisers would be submitted to the system and directed to the student and view their Registration Form to check</a:t>
            </a:r>
          </a:p>
          <a:p>
            <a:endParaRPr lang="en-US" dirty="0"/>
          </a:p>
        </p:txBody>
      </p:sp>
      <p:sp>
        <p:nvSpPr>
          <p:cNvPr id="4" name="Slide Number Placeholder 3"/>
          <p:cNvSpPr>
            <a:spLocks noGrp="1"/>
          </p:cNvSpPr>
          <p:nvPr>
            <p:ph type="sldNum" sz="quarter" idx="10"/>
          </p:nvPr>
        </p:nvSpPr>
        <p:spPr/>
        <p:txBody>
          <a:bodyPr/>
          <a:lstStyle/>
          <a:p>
            <a:fld id="{1D33B0D3-173A-4214-B068-8A822A8468AC}" type="slidenum">
              <a:rPr lang="en-US" smtClean="0"/>
              <a:t>31</a:t>
            </a:fld>
            <a:endParaRPr lang="en-US"/>
          </a:p>
        </p:txBody>
      </p:sp>
    </p:spTree>
    <p:extLst>
      <p:ext uri="{BB962C8B-B14F-4D97-AF65-F5344CB8AC3E}">
        <p14:creationId xmlns:p14="http://schemas.microsoft.com/office/powerpoint/2010/main" val="35361362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Schedules would still be followed (usually after midterms)</a:t>
            </a:r>
          </a:p>
          <a:p>
            <a:pPr algn="just"/>
            <a:r>
              <a:rPr lang="en-US" dirty="0"/>
              <a:t>Adding of subjects is the main use of the pre-registration system</a:t>
            </a:r>
          </a:p>
          <a:p>
            <a:pPr algn="just"/>
            <a:r>
              <a:rPr lang="en-US" dirty="0"/>
              <a:t>In order to add, students must input the Subject Code, Subject Description, Section and Units (just like in the current form) </a:t>
            </a:r>
          </a:p>
          <a:p>
            <a:pPr algn="just"/>
            <a:r>
              <a:rPr lang="en-US" dirty="0"/>
              <a:t>Subjects added by students would be placed into a list then submitted to the system as a request</a:t>
            </a:r>
          </a:p>
          <a:p>
            <a:pPr algn="just"/>
            <a:r>
              <a:rPr lang="en-US" dirty="0"/>
              <a:t>The system checks the student’s subject if the requested subjects does not conflict with the student’s flowchart and pre-requisites</a:t>
            </a:r>
          </a:p>
          <a:p>
            <a:pPr algn="just"/>
            <a:r>
              <a:rPr lang="en-US" dirty="0"/>
              <a:t>If there are conflicts, the system directs the requests to the advisers and they approve or disapprove. If there are no conflicts, students can have the subject immediately</a:t>
            </a:r>
          </a:p>
          <a:p>
            <a:pPr algn="just"/>
            <a:r>
              <a:rPr lang="en-US" dirty="0"/>
              <a:t>Approval or disapproval of advisers would be submitted to the system and directed to the student and view their Registration Form to check</a:t>
            </a:r>
          </a:p>
          <a:p>
            <a:endParaRPr lang="en-US" dirty="0"/>
          </a:p>
        </p:txBody>
      </p:sp>
      <p:sp>
        <p:nvSpPr>
          <p:cNvPr id="4" name="Slide Number Placeholder 3"/>
          <p:cNvSpPr>
            <a:spLocks noGrp="1"/>
          </p:cNvSpPr>
          <p:nvPr>
            <p:ph type="sldNum" sz="quarter" idx="10"/>
          </p:nvPr>
        </p:nvSpPr>
        <p:spPr/>
        <p:txBody>
          <a:bodyPr/>
          <a:lstStyle/>
          <a:p>
            <a:fld id="{1D33B0D3-173A-4214-B068-8A822A8468AC}" type="slidenum">
              <a:rPr lang="en-US" smtClean="0"/>
              <a:t>32</a:t>
            </a:fld>
            <a:endParaRPr lang="en-US"/>
          </a:p>
        </p:txBody>
      </p:sp>
    </p:spTree>
    <p:extLst>
      <p:ext uri="{BB962C8B-B14F-4D97-AF65-F5344CB8AC3E}">
        <p14:creationId xmlns:p14="http://schemas.microsoft.com/office/powerpoint/2010/main" val="3166815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Schedules would still be followed (usually after midterms)</a:t>
            </a:r>
          </a:p>
          <a:p>
            <a:pPr algn="just"/>
            <a:r>
              <a:rPr lang="en-US" dirty="0"/>
              <a:t>Adding of subjects is the main use of the pre-registration system</a:t>
            </a:r>
          </a:p>
          <a:p>
            <a:pPr algn="just"/>
            <a:r>
              <a:rPr lang="en-US" dirty="0"/>
              <a:t>In order to add, students must input the Subject Code, Subject Description, Section and Units (just like in the current form) </a:t>
            </a:r>
          </a:p>
          <a:p>
            <a:pPr algn="just"/>
            <a:r>
              <a:rPr lang="en-US" dirty="0"/>
              <a:t>Subjects added by students would be placed into a list then submitted to the system as a request</a:t>
            </a:r>
          </a:p>
          <a:p>
            <a:pPr algn="just"/>
            <a:r>
              <a:rPr lang="en-US" dirty="0"/>
              <a:t>The system checks the student’s subject if the requested subjects does not conflict with the student’s flowchart and pre-requisites</a:t>
            </a:r>
          </a:p>
          <a:p>
            <a:pPr algn="just"/>
            <a:r>
              <a:rPr lang="en-US" dirty="0"/>
              <a:t>If there are conflicts, the system directs the requests to the advisers and they approve or disapprove. If there are no conflicts, students can have the subject immediately</a:t>
            </a:r>
          </a:p>
          <a:p>
            <a:pPr algn="just"/>
            <a:r>
              <a:rPr lang="en-US" dirty="0"/>
              <a:t>Approval or disapproval of advisers would be submitted to the system and directed to the student and view their Registration Form to check</a:t>
            </a:r>
          </a:p>
          <a:p>
            <a:endParaRPr lang="en-US" dirty="0"/>
          </a:p>
        </p:txBody>
      </p:sp>
      <p:sp>
        <p:nvSpPr>
          <p:cNvPr id="4" name="Slide Number Placeholder 3"/>
          <p:cNvSpPr>
            <a:spLocks noGrp="1"/>
          </p:cNvSpPr>
          <p:nvPr>
            <p:ph type="sldNum" sz="quarter" idx="10"/>
          </p:nvPr>
        </p:nvSpPr>
        <p:spPr/>
        <p:txBody>
          <a:bodyPr/>
          <a:lstStyle/>
          <a:p>
            <a:fld id="{1D33B0D3-173A-4214-B068-8A822A8468AC}" type="slidenum">
              <a:rPr lang="en-US" smtClean="0"/>
              <a:t>4</a:t>
            </a:fld>
            <a:endParaRPr lang="en-US"/>
          </a:p>
        </p:txBody>
      </p:sp>
    </p:spTree>
    <p:extLst>
      <p:ext uri="{BB962C8B-B14F-4D97-AF65-F5344CB8AC3E}">
        <p14:creationId xmlns:p14="http://schemas.microsoft.com/office/powerpoint/2010/main" val="3931076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33B0D3-173A-4214-B068-8A822A8468AC}" type="slidenum">
              <a:rPr lang="en-US" smtClean="0"/>
              <a:t>5</a:t>
            </a:fld>
            <a:endParaRPr lang="en-US"/>
          </a:p>
        </p:txBody>
      </p:sp>
    </p:spTree>
    <p:extLst>
      <p:ext uri="{BB962C8B-B14F-4D97-AF65-F5344CB8AC3E}">
        <p14:creationId xmlns:p14="http://schemas.microsoft.com/office/powerpoint/2010/main" val="4052456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a:t>
            </a:r>
            <a:r>
              <a:rPr lang="en-US" baseline="0" dirty="0"/>
              <a:t> features:</a:t>
            </a:r>
          </a:p>
          <a:p>
            <a:endParaRPr lang="en-US" baseline="0" dirty="0"/>
          </a:p>
          <a:p>
            <a:r>
              <a:rPr lang="en-US" dirty="0"/>
              <a:t>Provide course codes for students to know what subjects they want to add. </a:t>
            </a:r>
          </a:p>
          <a:p>
            <a:r>
              <a:rPr lang="en-US" dirty="0"/>
              <a:t>Both have academic advising for students to be notified whether they can take the subject or not due to different cases like failed pre-requisites, unfinished clearances and unpaid tuition fees. </a:t>
            </a:r>
          </a:p>
          <a:p>
            <a:endParaRPr lang="en-US" dirty="0"/>
          </a:p>
          <a:p>
            <a:r>
              <a:rPr lang="en-US" dirty="0"/>
              <a:t>By having a background of how Animo.sys Portal works, it will be a great basis for creating our proposed project which is Asia Pacific College Online Pre-Registration System. </a:t>
            </a:r>
          </a:p>
        </p:txBody>
      </p:sp>
      <p:sp>
        <p:nvSpPr>
          <p:cNvPr id="4" name="Slide Number Placeholder 3"/>
          <p:cNvSpPr>
            <a:spLocks noGrp="1"/>
          </p:cNvSpPr>
          <p:nvPr>
            <p:ph type="sldNum" sz="quarter" idx="10"/>
          </p:nvPr>
        </p:nvSpPr>
        <p:spPr/>
        <p:txBody>
          <a:bodyPr/>
          <a:lstStyle/>
          <a:p>
            <a:fld id="{1D33B0D3-173A-4214-B068-8A822A8468AC}" type="slidenum">
              <a:rPr lang="en-US" smtClean="0"/>
              <a:t>10</a:t>
            </a:fld>
            <a:endParaRPr lang="en-US"/>
          </a:p>
        </p:txBody>
      </p:sp>
    </p:spTree>
    <p:extLst>
      <p:ext uri="{BB962C8B-B14F-4D97-AF65-F5344CB8AC3E}">
        <p14:creationId xmlns:p14="http://schemas.microsoft.com/office/powerpoint/2010/main" val="1294395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Schedules would still be followed (usually after midterms)</a:t>
            </a:r>
          </a:p>
          <a:p>
            <a:pPr algn="just"/>
            <a:r>
              <a:rPr lang="en-US" dirty="0"/>
              <a:t>Adding of subjects is the main use of the pre-registration system</a:t>
            </a:r>
          </a:p>
          <a:p>
            <a:pPr algn="just"/>
            <a:r>
              <a:rPr lang="en-US" dirty="0"/>
              <a:t>In order to add, students must input the Subject Code, Subject Description, Section and Units (just like in the current form) </a:t>
            </a:r>
          </a:p>
          <a:p>
            <a:pPr algn="just"/>
            <a:r>
              <a:rPr lang="en-US" dirty="0"/>
              <a:t>Subjects added by students would be placed into a list then submitted to the system as a request</a:t>
            </a:r>
          </a:p>
          <a:p>
            <a:pPr algn="just"/>
            <a:r>
              <a:rPr lang="en-US" dirty="0"/>
              <a:t>The system checks the student’s subject if the requested subjects does not conflict with the student’s flowchart and pre-requisites</a:t>
            </a:r>
          </a:p>
          <a:p>
            <a:pPr algn="just"/>
            <a:r>
              <a:rPr lang="en-US" dirty="0"/>
              <a:t>If there are conflicts, the system directs the requests to the advisers and they approve or disapprove. If there are no conflicts, students can have the subject immediately</a:t>
            </a:r>
          </a:p>
          <a:p>
            <a:pPr algn="just"/>
            <a:r>
              <a:rPr lang="en-US" dirty="0"/>
              <a:t>Approval or disapproval of advisers would be submitted to the system and directed to the student and view their Registration Form to check</a:t>
            </a:r>
          </a:p>
          <a:p>
            <a:endParaRPr lang="en-US" dirty="0"/>
          </a:p>
        </p:txBody>
      </p:sp>
      <p:sp>
        <p:nvSpPr>
          <p:cNvPr id="4" name="Slide Number Placeholder 3"/>
          <p:cNvSpPr>
            <a:spLocks noGrp="1"/>
          </p:cNvSpPr>
          <p:nvPr>
            <p:ph type="sldNum" sz="quarter" idx="10"/>
          </p:nvPr>
        </p:nvSpPr>
        <p:spPr/>
        <p:txBody>
          <a:bodyPr/>
          <a:lstStyle/>
          <a:p>
            <a:fld id="{1D33B0D3-173A-4214-B068-8A822A8468AC}" type="slidenum">
              <a:rPr lang="en-US" smtClean="0"/>
              <a:t>16</a:t>
            </a:fld>
            <a:endParaRPr lang="en-US"/>
          </a:p>
        </p:txBody>
      </p:sp>
    </p:spTree>
    <p:extLst>
      <p:ext uri="{BB962C8B-B14F-4D97-AF65-F5344CB8AC3E}">
        <p14:creationId xmlns:p14="http://schemas.microsoft.com/office/powerpoint/2010/main" val="3108166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Schedules would still be followed (usually after midterms)</a:t>
            </a:r>
          </a:p>
          <a:p>
            <a:pPr algn="just"/>
            <a:r>
              <a:rPr lang="en-US" dirty="0"/>
              <a:t>Adding of subjects is the main use of the pre-registration system</a:t>
            </a:r>
          </a:p>
          <a:p>
            <a:pPr algn="just"/>
            <a:r>
              <a:rPr lang="en-US" dirty="0"/>
              <a:t>In order to add, students must input the Subject Code, Subject Description, Section and Units (just like in the current form) </a:t>
            </a:r>
          </a:p>
          <a:p>
            <a:pPr algn="just"/>
            <a:r>
              <a:rPr lang="en-US" dirty="0"/>
              <a:t>Subjects added by students would be placed into a list then submitted to the system as a request</a:t>
            </a:r>
          </a:p>
          <a:p>
            <a:pPr algn="just"/>
            <a:r>
              <a:rPr lang="en-US" dirty="0"/>
              <a:t>The system checks the student’s subject if the requested subjects does not conflict with the student’s flowchart and pre-requisites</a:t>
            </a:r>
          </a:p>
          <a:p>
            <a:pPr algn="just"/>
            <a:r>
              <a:rPr lang="en-US" dirty="0"/>
              <a:t>If there are conflicts, the system directs the requests to the advisers and they approve or disapprove. If there are no conflicts, students can have the subject immediately</a:t>
            </a:r>
          </a:p>
          <a:p>
            <a:pPr algn="just"/>
            <a:r>
              <a:rPr lang="en-US" dirty="0"/>
              <a:t>Approval or disapproval of advisers would be submitted to the system and directed to the student and view their Registration Form to check</a:t>
            </a:r>
          </a:p>
          <a:p>
            <a:endParaRPr lang="en-US" dirty="0"/>
          </a:p>
        </p:txBody>
      </p:sp>
      <p:sp>
        <p:nvSpPr>
          <p:cNvPr id="4" name="Slide Number Placeholder 3"/>
          <p:cNvSpPr>
            <a:spLocks noGrp="1"/>
          </p:cNvSpPr>
          <p:nvPr>
            <p:ph type="sldNum" sz="quarter" idx="10"/>
          </p:nvPr>
        </p:nvSpPr>
        <p:spPr/>
        <p:txBody>
          <a:bodyPr/>
          <a:lstStyle/>
          <a:p>
            <a:fld id="{1D33B0D3-173A-4214-B068-8A822A8468AC}" type="slidenum">
              <a:rPr lang="en-US" smtClean="0"/>
              <a:t>17</a:t>
            </a:fld>
            <a:endParaRPr lang="en-US"/>
          </a:p>
        </p:txBody>
      </p:sp>
    </p:spTree>
    <p:extLst>
      <p:ext uri="{BB962C8B-B14F-4D97-AF65-F5344CB8AC3E}">
        <p14:creationId xmlns:p14="http://schemas.microsoft.com/office/powerpoint/2010/main" val="1124686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Schedules would still be followed (usually after midterms)</a:t>
            </a:r>
          </a:p>
          <a:p>
            <a:pPr algn="just"/>
            <a:r>
              <a:rPr lang="en-US" dirty="0"/>
              <a:t>Adding of subjects is the main use of the pre-registration system</a:t>
            </a:r>
          </a:p>
          <a:p>
            <a:pPr algn="just"/>
            <a:r>
              <a:rPr lang="en-US" dirty="0"/>
              <a:t>In order to add, students must input the Subject Code, Subject Description, Section and Units (just like in the current form) </a:t>
            </a:r>
          </a:p>
          <a:p>
            <a:pPr algn="just"/>
            <a:r>
              <a:rPr lang="en-US" dirty="0"/>
              <a:t>Subjects added by students would be placed into a list then submitted to the system as a request</a:t>
            </a:r>
          </a:p>
          <a:p>
            <a:pPr algn="just"/>
            <a:r>
              <a:rPr lang="en-US" dirty="0"/>
              <a:t>The system checks the student’s subject if the requested subjects does not conflict with the student’s flowchart and pre-requisites</a:t>
            </a:r>
          </a:p>
          <a:p>
            <a:pPr algn="just"/>
            <a:r>
              <a:rPr lang="en-US" dirty="0"/>
              <a:t>If there are conflicts, the system directs the requests to the advisers and they approve or disapprove. If there are no conflicts, students can have the subject immediately</a:t>
            </a:r>
          </a:p>
          <a:p>
            <a:pPr algn="just"/>
            <a:r>
              <a:rPr lang="en-US" dirty="0"/>
              <a:t>Approval or disapproval of advisers would be submitted to the system and directed to the student and view their Registration Form to check</a:t>
            </a:r>
          </a:p>
          <a:p>
            <a:endParaRPr lang="en-US" dirty="0"/>
          </a:p>
        </p:txBody>
      </p:sp>
      <p:sp>
        <p:nvSpPr>
          <p:cNvPr id="4" name="Slide Number Placeholder 3"/>
          <p:cNvSpPr>
            <a:spLocks noGrp="1"/>
          </p:cNvSpPr>
          <p:nvPr>
            <p:ph type="sldNum" sz="quarter" idx="10"/>
          </p:nvPr>
        </p:nvSpPr>
        <p:spPr/>
        <p:txBody>
          <a:bodyPr/>
          <a:lstStyle/>
          <a:p>
            <a:fld id="{1D33B0D3-173A-4214-B068-8A822A8468AC}" type="slidenum">
              <a:rPr lang="en-US" smtClean="0"/>
              <a:t>18</a:t>
            </a:fld>
            <a:endParaRPr lang="en-US"/>
          </a:p>
        </p:txBody>
      </p:sp>
    </p:spTree>
    <p:extLst>
      <p:ext uri="{BB962C8B-B14F-4D97-AF65-F5344CB8AC3E}">
        <p14:creationId xmlns:p14="http://schemas.microsoft.com/office/powerpoint/2010/main" val="1889918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Schedules would still be followed (usually after midterms)</a:t>
            </a:r>
          </a:p>
          <a:p>
            <a:pPr algn="just"/>
            <a:r>
              <a:rPr lang="en-US" dirty="0"/>
              <a:t>Adding of subjects is the main use of the pre-registration system</a:t>
            </a:r>
          </a:p>
          <a:p>
            <a:pPr algn="just"/>
            <a:r>
              <a:rPr lang="en-US" dirty="0"/>
              <a:t>In order to add, students must input the Subject Code, Subject Description, Section and Units (just like in the current form) </a:t>
            </a:r>
          </a:p>
          <a:p>
            <a:pPr algn="just"/>
            <a:r>
              <a:rPr lang="en-US" dirty="0"/>
              <a:t>Subjects added by students would be placed into a list then submitted to the system as a request</a:t>
            </a:r>
          </a:p>
          <a:p>
            <a:pPr algn="just"/>
            <a:r>
              <a:rPr lang="en-US" dirty="0"/>
              <a:t>The system checks the student’s subject if the requested subjects does not conflict with the student’s flowchart and pre-requisites</a:t>
            </a:r>
          </a:p>
          <a:p>
            <a:pPr algn="just"/>
            <a:r>
              <a:rPr lang="en-US" dirty="0"/>
              <a:t>If there are conflicts, the system directs the requests to the advisers and they approve or disapprove. If there are no conflicts, students can have the subject immediately</a:t>
            </a:r>
          </a:p>
          <a:p>
            <a:pPr algn="just"/>
            <a:r>
              <a:rPr lang="en-US" dirty="0"/>
              <a:t>Approval or disapproval of advisers would be submitted to the system and directed to the student and view their Registration Form to check</a:t>
            </a:r>
          </a:p>
          <a:p>
            <a:endParaRPr lang="en-US" dirty="0"/>
          </a:p>
        </p:txBody>
      </p:sp>
      <p:sp>
        <p:nvSpPr>
          <p:cNvPr id="4" name="Slide Number Placeholder 3"/>
          <p:cNvSpPr>
            <a:spLocks noGrp="1"/>
          </p:cNvSpPr>
          <p:nvPr>
            <p:ph type="sldNum" sz="quarter" idx="10"/>
          </p:nvPr>
        </p:nvSpPr>
        <p:spPr/>
        <p:txBody>
          <a:bodyPr/>
          <a:lstStyle/>
          <a:p>
            <a:fld id="{1D33B0D3-173A-4214-B068-8A822A8468AC}" type="slidenum">
              <a:rPr lang="en-US" smtClean="0"/>
              <a:t>19</a:t>
            </a:fld>
            <a:endParaRPr lang="en-US"/>
          </a:p>
        </p:txBody>
      </p:sp>
    </p:spTree>
    <p:extLst>
      <p:ext uri="{BB962C8B-B14F-4D97-AF65-F5344CB8AC3E}">
        <p14:creationId xmlns:p14="http://schemas.microsoft.com/office/powerpoint/2010/main" val="4090483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7582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7388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689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5249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48A87A34-81AB-432B-8DAE-1953F412C126}" type="datetimeFigureOut">
              <a:rPr lang="en-US" smtClean="0"/>
              <a:pPr/>
              <a:t>10/24/2016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8956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8A87A34-81AB-432B-8DAE-1953F412C126}" type="datetimeFigureOut">
              <a:rPr lang="en-US" smtClean="0"/>
              <a:t>10/24/2016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2435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8A87A34-81AB-432B-8DAE-1953F412C126}" type="datetimeFigureOut">
              <a:rPr lang="en-US" smtClean="0"/>
              <a:t>10/24/2016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48915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8945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10/24/2016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6498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48A87A34-81AB-432B-8DAE-1953F412C126}" type="datetimeFigureOut">
              <a:rPr lang="en-US" smtClean="0"/>
              <a:t>10/24/2016</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8335798"/>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tx1">
              <a:lumMod val="8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8A87A34-81AB-432B-8DAE-1953F412C126}" type="datetimeFigureOut">
              <a:rPr lang="en-US" smtClean="0"/>
              <a:t>10/24/2016</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657177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8A87A34-81AB-432B-8DAE-1953F412C126}" type="datetimeFigureOut">
              <a:rPr lang="en-US" smtClean="0"/>
              <a:pPr/>
              <a:t>10/24/2016</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84431715"/>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eee.upd.edu.ph/academic-programs/enlistment/computerized-registration-syste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apc.edu.ph/flavio/inquiry/Login.ph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aisisonline.ateneo.edu/index.ph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266122"/>
            <a:ext cx="8991600" cy="1766542"/>
          </a:xfrm>
          <a:ln>
            <a:solidFill>
              <a:srgbClr val="5E412F"/>
            </a:solidFill>
          </a:ln>
        </p:spPr>
        <p:txBody>
          <a:bodyPr>
            <a:normAutofit fontScale="90000"/>
          </a:bodyPr>
          <a:lstStyle/>
          <a:p>
            <a:r>
              <a:rPr lang="en-US" dirty="0"/>
              <a:t>ASIA PACIFIC COLLEGE </a:t>
            </a:r>
            <a:br>
              <a:rPr lang="en-US" dirty="0"/>
            </a:br>
            <a:r>
              <a:rPr lang="en-US" dirty="0"/>
              <a:t>ONLINE PRE-REGISTRATION SYSTEM</a:t>
            </a:r>
          </a:p>
        </p:txBody>
      </p:sp>
      <p:sp>
        <p:nvSpPr>
          <p:cNvPr id="3" name="Subtitle 2"/>
          <p:cNvSpPr>
            <a:spLocks noGrp="1"/>
          </p:cNvSpPr>
          <p:nvPr>
            <p:ph type="subTitle" idx="1"/>
          </p:nvPr>
        </p:nvSpPr>
        <p:spPr>
          <a:xfrm>
            <a:off x="2695194" y="4161183"/>
            <a:ext cx="6801612" cy="2696817"/>
          </a:xfrm>
        </p:spPr>
        <p:txBody>
          <a:bodyPr/>
          <a:lstStyle/>
          <a:p>
            <a:r>
              <a:rPr lang="en-US" dirty="0"/>
              <a:t>ANGELICA RUIZ</a:t>
            </a:r>
          </a:p>
          <a:p>
            <a:r>
              <a:rPr lang="en-US" sz="1800" dirty="0"/>
              <a:t>Project Manager</a:t>
            </a:r>
          </a:p>
          <a:p>
            <a:r>
              <a:rPr lang="en-US" dirty="0"/>
              <a:t>JAIRUS ROGUEL</a:t>
            </a:r>
          </a:p>
          <a:p>
            <a:r>
              <a:rPr lang="en-US" sz="1800" dirty="0"/>
              <a:t>Project Developer</a:t>
            </a:r>
          </a:p>
          <a:p>
            <a:r>
              <a:rPr lang="en-US" dirty="0"/>
              <a:t>DIEGO GLORIA</a:t>
            </a:r>
          </a:p>
          <a:p>
            <a:r>
              <a:rPr lang="en-US" sz="1800" dirty="0"/>
              <a:t>Project Analyst</a:t>
            </a:r>
          </a:p>
        </p:txBody>
      </p:sp>
    </p:spTree>
    <p:extLst>
      <p:ext uri="{BB962C8B-B14F-4D97-AF65-F5344CB8AC3E}">
        <p14:creationId xmlns:p14="http://schemas.microsoft.com/office/powerpoint/2010/main" val="28947421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Related literature</a:t>
            </a:r>
            <a:br>
              <a:rPr lang="en-US" dirty="0"/>
            </a:br>
            <a:r>
              <a:rPr lang="en-US" dirty="0"/>
              <a:t>DE LA SALLE UNIVERSITY ANIMO.SYS PORTAL</a:t>
            </a:r>
            <a:br>
              <a:rPr lang="en-US" dirty="0"/>
            </a:br>
            <a:endParaRPr lang="en-US" dirty="0"/>
          </a:p>
        </p:txBody>
      </p:sp>
      <p:sp>
        <p:nvSpPr>
          <p:cNvPr id="3" name="Content Placeholder 2"/>
          <p:cNvSpPr>
            <a:spLocks noGrp="1"/>
          </p:cNvSpPr>
          <p:nvPr>
            <p:ph idx="1"/>
          </p:nvPr>
        </p:nvSpPr>
        <p:spPr>
          <a:xfrm>
            <a:off x="2231136" y="2489982"/>
            <a:ext cx="7729728" cy="4368018"/>
          </a:xfrm>
        </p:spPr>
        <p:txBody>
          <a:bodyPr>
            <a:normAutofit/>
          </a:bodyPr>
          <a:lstStyle/>
          <a:p>
            <a:r>
              <a:rPr lang="en-US" dirty="0"/>
              <a:t>Animo.sys Portal: An online enrollment system of DLSU</a:t>
            </a:r>
          </a:p>
          <a:p>
            <a:r>
              <a:rPr lang="en-US" dirty="0"/>
              <a:t>Students must have a </a:t>
            </a:r>
            <a:r>
              <a:rPr lang="en-US" dirty="0" err="1"/>
              <a:t>My.LaSalle</a:t>
            </a:r>
            <a:r>
              <a:rPr lang="en-US" dirty="0"/>
              <a:t> account to access Animo.sys</a:t>
            </a:r>
          </a:p>
          <a:p>
            <a:r>
              <a:rPr lang="en-US" dirty="0"/>
              <a:t>Inside Animo.sys Portal, students can add classes for the next term </a:t>
            </a:r>
          </a:p>
          <a:p>
            <a:r>
              <a:rPr lang="en-US" dirty="0"/>
              <a:t>The subjects have different codes that they can encode online. There is a status if the subject they requested is approved.  After enrolling, they may claim the Enrollment Assessment Form (EAF) which contains all the subjects they have encoded.</a:t>
            </a:r>
          </a:p>
          <a:p>
            <a:r>
              <a:rPr lang="en-US" dirty="0"/>
              <a:t>Method of choosing students to a specific subject: First come, first serve</a:t>
            </a:r>
          </a:p>
          <a:p>
            <a:r>
              <a:rPr lang="en-US" dirty="0"/>
              <a:t>(Retrieved on August 19, 2016 from https://my.dlsu.edu.ph/faq/, http://www.dlsu.edu.ph/offices/registrar/enrollment.asp)</a:t>
            </a:r>
          </a:p>
          <a:p>
            <a:endParaRPr lang="en-US" dirty="0"/>
          </a:p>
        </p:txBody>
      </p:sp>
    </p:spTree>
    <p:extLst>
      <p:ext uri="{BB962C8B-B14F-4D97-AF65-F5344CB8AC3E}">
        <p14:creationId xmlns:p14="http://schemas.microsoft.com/office/powerpoint/2010/main" val="1494947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9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31136" y="604911"/>
            <a:ext cx="7729728" cy="1548501"/>
          </a:xfrm>
        </p:spPr>
        <p:txBody>
          <a:bodyPr>
            <a:normAutofit fontScale="90000"/>
          </a:bodyPr>
          <a:lstStyle/>
          <a:p>
            <a:br>
              <a:rPr lang="en-US" dirty="0"/>
            </a:br>
            <a:r>
              <a:rPr lang="en-US" dirty="0"/>
              <a:t>Related literature</a:t>
            </a:r>
            <a:br>
              <a:rPr lang="en-US" dirty="0"/>
            </a:br>
            <a:r>
              <a:rPr lang="en-US" dirty="0"/>
              <a:t>UNIVERSITY OF THE PHILIPPINES COMPUTERIZED REGISTRATION SYSTEM</a:t>
            </a:r>
            <a:br>
              <a:rPr lang="en-US" dirty="0"/>
            </a:br>
            <a:r>
              <a:rPr lang="en-US" dirty="0"/>
              <a:t> (UP CRS)</a:t>
            </a:r>
            <a:br>
              <a:rPr lang="en-US" dirty="0"/>
            </a:br>
            <a:endParaRPr lang="en-US" dirty="0"/>
          </a:p>
        </p:txBody>
      </p:sp>
      <p:sp>
        <p:nvSpPr>
          <p:cNvPr id="3" name="Content Placeholder 2"/>
          <p:cNvSpPr>
            <a:spLocks noGrp="1"/>
          </p:cNvSpPr>
          <p:nvPr>
            <p:ph idx="1"/>
          </p:nvPr>
        </p:nvSpPr>
        <p:spPr>
          <a:xfrm>
            <a:off x="2231136" y="2419643"/>
            <a:ext cx="7729728" cy="4318782"/>
          </a:xfrm>
        </p:spPr>
        <p:txBody>
          <a:bodyPr>
            <a:normAutofit fontScale="92500" lnSpcReduction="10000"/>
          </a:bodyPr>
          <a:lstStyle/>
          <a:p>
            <a:pPr algn="just"/>
            <a:r>
              <a:rPr lang="en-US" dirty="0"/>
              <a:t>Students can enlist subjects in the middle of the period. During advanced enlistment students would submit a list of their desired subjects to their respective colleges. The lists are submitted online through the UP CRS. </a:t>
            </a:r>
          </a:p>
          <a:p>
            <a:pPr algn="just"/>
            <a:r>
              <a:rPr lang="en-US" dirty="0"/>
              <a:t>The UP CRS then processes these list according to the student’s enrollment status. The results are to be printed as the UP Form 5-A. During the registration period, the subjects can be added or dropped from the Form 5-A due to different reasons. Then the different colleges would allocate new slots to those subjects that have been dropped by the students. These slots can be viewed in the UP CRS.</a:t>
            </a:r>
          </a:p>
          <a:p>
            <a:pPr algn="just"/>
            <a:r>
              <a:rPr lang="en-US" dirty="0"/>
              <a:t>UP CRS add, drop and petition subjects online. The UP CRS can also show available slots to all subjects offered just like what APC has which is the Masters List. The UP CRS would be a great basis on what functionalities our Pre-registration system would have. </a:t>
            </a:r>
          </a:p>
          <a:p>
            <a:pPr algn="just"/>
            <a:r>
              <a:rPr lang="en-US" dirty="0"/>
              <a:t>Method of choosing students for a specific subject: Randomized</a:t>
            </a:r>
          </a:p>
          <a:p>
            <a:pPr algn="just"/>
            <a:r>
              <a:rPr lang="en-US" dirty="0"/>
              <a:t>(Retrieved on August 19, 2016 from </a:t>
            </a:r>
            <a:r>
              <a:rPr lang="en-US" u="sng" dirty="0">
                <a:hlinkClick r:id="rId2"/>
              </a:rPr>
              <a:t>http://www.eee.upd.edu.ph/academic-programs/enlistment/computerized-registration-system</a:t>
            </a:r>
            <a:endParaRPr lang="en-US" u="sng" dirty="0"/>
          </a:p>
          <a:p>
            <a:pPr algn="just"/>
            <a:endParaRPr lang="en-US" dirty="0"/>
          </a:p>
        </p:txBody>
      </p:sp>
    </p:spTree>
    <p:extLst>
      <p:ext uri="{BB962C8B-B14F-4D97-AF65-F5344CB8AC3E}">
        <p14:creationId xmlns:p14="http://schemas.microsoft.com/office/powerpoint/2010/main" val="1462337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10000"/>
          </a:schemeClr>
        </a:solidFill>
        <a:effectLst/>
      </p:bgPr>
    </p:bg>
    <p:spTree>
      <p:nvGrpSpPr>
        <p:cNvPr id="1" name=""/>
        <p:cNvGrpSpPr/>
        <p:nvPr/>
      </p:nvGrpSpPr>
      <p:grpSpPr>
        <a:xfrm>
          <a:off x="0" y="0"/>
          <a:ext cx="0" cy="0"/>
          <a:chOff x="0" y="0"/>
          <a:chExt cx="0" cy="0"/>
        </a:xfrm>
      </p:grpSpPr>
      <p:sp>
        <p:nvSpPr>
          <p:cNvPr id="68" name="Rectangle 6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03244" y="2638044"/>
            <a:ext cx="3063765" cy="3263206"/>
          </a:xfrm>
        </p:spPr>
        <p:txBody>
          <a:bodyPr>
            <a:normAutofit/>
          </a:bodyPr>
          <a:lstStyle/>
          <a:p>
            <a:endParaRPr lang="en-US" dirty="0"/>
          </a:p>
        </p:txBody>
      </p:sp>
      <p:sp>
        <p:nvSpPr>
          <p:cNvPr id="2" name="Title 1"/>
          <p:cNvSpPr>
            <a:spLocks noGrp="1"/>
          </p:cNvSpPr>
          <p:nvPr>
            <p:ph type="title"/>
          </p:nvPr>
        </p:nvSpPr>
        <p:spPr>
          <a:xfrm>
            <a:off x="226910" y="195239"/>
            <a:ext cx="5375604" cy="514136"/>
          </a:xfrm>
        </p:spPr>
        <p:txBody>
          <a:bodyPr>
            <a:normAutofit fontScale="90000"/>
          </a:bodyPr>
          <a:lstStyle/>
          <a:p>
            <a:r>
              <a:rPr lang="en-US" dirty="0"/>
              <a:t>Initial design</a:t>
            </a:r>
          </a:p>
        </p:txBody>
      </p:sp>
      <p:pic>
        <p:nvPicPr>
          <p:cNvPr id="8" name="Picture 2" descr="1"/>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26909" y="873365"/>
            <a:ext cx="11646223" cy="57066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1258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10000"/>
          </a:schemeClr>
        </a:solidFill>
        <a:effectLst/>
      </p:bgPr>
    </p:bg>
    <p:spTree>
      <p:nvGrpSpPr>
        <p:cNvPr id="1" name=""/>
        <p:cNvGrpSpPr/>
        <p:nvPr/>
      </p:nvGrpSpPr>
      <p:grpSpPr>
        <a:xfrm>
          <a:off x="0" y="0"/>
          <a:ext cx="0" cy="0"/>
          <a:chOff x="0" y="0"/>
          <a:chExt cx="0" cy="0"/>
        </a:xfrm>
      </p:grpSpPr>
      <p:sp>
        <p:nvSpPr>
          <p:cNvPr id="68" name="Rectangle 6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03244" y="2638044"/>
            <a:ext cx="3063765" cy="3263206"/>
          </a:xfrm>
        </p:spPr>
        <p:txBody>
          <a:bodyPr>
            <a:normAutofit/>
          </a:bodyPr>
          <a:lstStyle/>
          <a:p>
            <a:endParaRPr lang="en-US" dirty="0"/>
          </a:p>
        </p:txBody>
      </p:sp>
      <p:sp>
        <p:nvSpPr>
          <p:cNvPr id="2" name="Title 1"/>
          <p:cNvSpPr>
            <a:spLocks noGrp="1"/>
          </p:cNvSpPr>
          <p:nvPr>
            <p:ph type="title"/>
          </p:nvPr>
        </p:nvSpPr>
        <p:spPr>
          <a:xfrm>
            <a:off x="226910" y="195239"/>
            <a:ext cx="5375604" cy="514136"/>
          </a:xfrm>
        </p:spPr>
        <p:txBody>
          <a:bodyPr>
            <a:normAutofit fontScale="90000"/>
          </a:bodyPr>
          <a:lstStyle/>
          <a:p>
            <a:r>
              <a:rPr lang="en-US" dirty="0"/>
              <a:t>Initial design</a:t>
            </a:r>
          </a:p>
        </p:txBody>
      </p:sp>
      <p:pic>
        <p:nvPicPr>
          <p:cNvPr id="7" name="Picture 2"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909" y="873366"/>
            <a:ext cx="11732862" cy="5643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3513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10000"/>
          </a:schemeClr>
        </a:solidFill>
        <a:effectLst/>
      </p:bgPr>
    </p:bg>
    <p:spTree>
      <p:nvGrpSpPr>
        <p:cNvPr id="1" name=""/>
        <p:cNvGrpSpPr/>
        <p:nvPr/>
      </p:nvGrpSpPr>
      <p:grpSpPr>
        <a:xfrm>
          <a:off x="0" y="0"/>
          <a:ext cx="0" cy="0"/>
          <a:chOff x="0" y="0"/>
          <a:chExt cx="0" cy="0"/>
        </a:xfrm>
      </p:grpSpPr>
      <p:sp>
        <p:nvSpPr>
          <p:cNvPr id="68" name="Rectangle 6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03244" y="2638044"/>
            <a:ext cx="3063765" cy="3263206"/>
          </a:xfrm>
        </p:spPr>
        <p:txBody>
          <a:bodyPr>
            <a:normAutofit/>
          </a:bodyPr>
          <a:lstStyle/>
          <a:p>
            <a:endParaRPr lang="en-US" dirty="0"/>
          </a:p>
        </p:txBody>
      </p:sp>
      <p:pic>
        <p:nvPicPr>
          <p:cNvPr id="4098" name="Picture 2"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910" y="874900"/>
            <a:ext cx="11573204" cy="571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6910" y="195239"/>
            <a:ext cx="5375604" cy="514136"/>
          </a:xfrm>
        </p:spPr>
        <p:txBody>
          <a:bodyPr>
            <a:normAutofit fontScale="90000"/>
          </a:bodyPr>
          <a:lstStyle/>
          <a:p>
            <a:r>
              <a:rPr lang="en-US" dirty="0"/>
              <a:t>Initial design</a:t>
            </a:r>
          </a:p>
        </p:txBody>
      </p:sp>
    </p:spTree>
    <p:extLst>
      <p:ext uri="{BB962C8B-B14F-4D97-AF65-F5344CB8AC3E}">
        <p14:creationId xmlns:p14="http://schemas.microsoft.com/office/powerpoint/2010/main" val="1193335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10000"/>
          </a:schemeClr>
        </a:solidFill>
        <a:effectLst/>
      </p:bgPr>
    </p:bg>
    <p:spTree>
      <p:nvGrpSpPr>
        <p:cNvPr id="1" name=""/>
        <p:cNvGrpSpPr/>
        <p:nvPr/>
      </p:nvGrpSpPr>
      <p:grpSpPr>
        <a:xfrm>
          <a:off x="0" y="0"/>
          <a:ext cx="0" cy="0"/>
          <a:chOff x="0" y="0"/>
          <a:chExt cx="0" cy="0"/>
        </a:xfrm>
      </p:grpSpPr>
      <p:sp>
        <p:nvSpPr>
          <p:cNvPr id="68" name="Rectangle 6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03244" y="2638044"/>
            <a:ext cx="3063765" cy="3263206"/>
          </a:xfrm>
        </p:spPr>
        <p:txBody>
          <a:bodyPr>
            <a:normAutofit/>
          </a:bodyPr>
          <a:lstStyle/>
          <a:p>
            <a:endParaRPr lang="en-US" dirty="0"/>
          </a:p>
        </p:txBody>
      </p:sp>
      <p:sp>
        <p:nvSpPr>
          <p:cNvPr id="2" name="Title 1"/>
          <p:cNvSpPr>
            <a:spLocks noGrp="1"/>
          </p:cNvSpPr>
          <p:nvPr>
            <p:ph type="title"/>
          </p:nvPr>
        </p:nvSpPr>
        <p:spPr>
          <a:xfrm>
            <a:off x="226910" y="195239"/>
            <a:ext cx="5375604" cy="514136"/>
          </a:xfrm>
        </p:spPr>
        <p:txBody>
          <a:bodyPr>
            <a:normAutofit fontScale="90000"/>
          </a:bodyPr>
          <a:lstStyle/>
          <a:p>
            <a:r>
              <a:rPr lang="en-US" dirty="0"/>
              <a:t>Initial design</a:t>
            </a:r>
          </a:p>
        </p:txBody>
      </p:sp>
      <p:pic>
        <p:nvPicPr>
          <p:cNvPr id="1026" name="Picture 2" descr="ro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909" y="937022"/>
            <a:ext cx="11716562" cy="571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54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64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STATEMENT OF WORK</a:t>
            </a:r>
          </a:p>
        </p:txBody>
      </p:sp>
      <p:sp>
        <p:nvSpPr>
          <p:cNvPr id="3" name="Content Placeholder 2"/>
          <p:cNvSpPr>
            <a:spLocks noGrp="1"/>
          </p:cNvSpPr>
          <p:nvPr>
            <p:ph idx="1"/>
          </p:nvPr>
        </p:nvSpPr>
        <p:spPr>
          <a:xfrm>
            <a:off x="2231136" y="2363372"/>
            <a:ext cx="7729728" cy="4339883"/>
          </a:xfrm>
        </p:spPr>
        <p:txBody>
          <a:bodyPr>
            <a:normAutofit/>
          </a:bodyPr>
          <a:lstStyle/>
          <a:p>
            <a:pPr marL="0" indent="0" algn="just">
              <a:buNone/>
            </a:pPr>
            <a:r>
              <a:rPr lang="en-US" b="1" dirty="0"/>
              <a:t>PERIOD OF PERFORMANCE</a:t>
            </a:r>
          </a:p>
          <a:p>
            <a:pPr marL="0" indent="0" algn="just">
              <a:buNone/>
            </a:pPr>
            <a:r>
              <a:rPr lang="en-US" dirty="0"/>
              <a:t>The period of performance for the APC Pre-Registration System will take one year on the beginning of September 2016 to December 2016. All work must be scheduled to complete within this timeframe. Any modifications or extensions will be requested to the designated professor for review and discussion.</a:t>
            </a:r>
          </a:p>
          <a:p>
            <a:pPr marL="0" indent="0" algn="just">
              <a:buNone/>
            </a:pPr>
            <a:endParaRPr lang="en-US" b="1" dirty="0"/>
          </a:p>
          <a:p>
            <a:pPr marL="0" indent="0" algn="just">
              <a:buNone/>
            </a:pPr>
            <a:r>
              <a:rPr lang="en-US" b="1" dirty="0"/>
              <a:t>PLACE OF PERFORMANCE </a:t>
            </a:r>
          </a:p>
          <a:p>
            <a:pPr marL="0" indent="0" algn="just">
              <a:buNone/>
            </a:pPr>
            <a:r>
              <a:rPr lang="en-US" dirty="0"/>
              <a:t>The project will be used at Asia Pacific College, as well as its sister schools. </a:t>
            </a:r>
          </a:p>
          <a:p>
            <a:pPr marL="0" indent="0" algn="just">
              <a:buNone/>
            </a:pPr>
            <a:endParaRPr lang="en-US" dirty="0"/>
          </a:p>
          <a:p>
            <a:pPr marL="0" indent="0" algn="just">
              <a:buNone/>
            </a:pPr>
            <a:endParaRPr lang="en-US" dirty="0"/>
          </a:p>
          <a:p>
            <a:pPr algn="just"/>
            <a:endParaRPr lang="en-US" dirty="0"/>
          </a:p>
          <a:p>
            <a:pPr algn="just"/>
            <a:endParaRPr lang="en-US" dirty="0"/>
          </a:p>
          <a:p>
            <a:pPr marL="0" indent="0" algn="just">
              <a:buNone/>
            </a:pPr>
            <a:endParaRPr lang="en-US" dirty="0"/>
          </a:p>
        </p:txBody>
      </p:sp>
    </p:spTree>
    <p:extLst>
      <p:ext uri="{BB962C8B-B14F-4D97-AF65-F5344CB8AC3E}">
        <p14:creationId xmlns:p14="http://schemas.microsoft.com/office/powerpoint/2010/main" val="1540036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964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24126" y="2576515"/>
            <a:ext cx="7729728" cy="1188720"/>
          </a:xfrm>
        </p:spPr>
        <p:txBody>
          <a:bodyPr/>
          <a:lstStyle/>
          <a:p>
            <a:r>
              <a:rPr lang="en-US" dirty="0"/>
              <a:t>Work requirements</a:t>
            </a:r>
          </a:p>
        </p:txBody>
      </p:sp>
    </p:spTree>
    <p:extLst>
      <p:ext uri="{BB962C8B-B14F-4D97-AF65-F5344CB8AC3E}">
        <p14:creationId xmlns:p14="http://schemas.microsoft.com/office/powerpoint/2010/main" val="583335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645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40964" y="0"/>
            <a:ext cx="5512720" cy="6858000"/>
          </a:xfrm>
        </p:spPr>
        <p:txBody>
          <a:bodyPr>
            <a:normAutofit fontScale="92500" lnSpcReduction="20000"/>
          </a:bodyPr>
          <a:lstStyle/>
          <a:p>
            <a:pPr marL="0" indent="0" algn="just">
              <a:buNone/>
            </a:pPr>
            <a:r>
              <a:rPr lang="en-US" dirty="0"/>
              <a:t>As part of the APC Online Pre-Registration Project, the team will be responsible for performing tasks throughout various stages of this project.  The following is a list of these tasks which will result in the successful completion of this project:</a:t>
            </a:r>
          </a:p>
          <a:p>
            <a:pPr marL="0" indent="0" algn="just">
              <a:buNone/>
            </a:pPr>
            <a:endParaRPr lang="en-US" b="1" dirty="0"/>
          </a:p>
          <a:p>
            <a:pPr marL="0" indent="0" algn="just">
              <a:buNone/>
            </a:pPr>
            <a:r>
              <a:rPr lang="en-US" b="1" dirty="0"/>
              <a:t>Kickoff:</a:t>
            </a:r>
          </a:p>
          <a:p>
            <a:pPr algn="just"/>
            <a:r>
              <a:rPr lang="en-US" dirty="0"/>
              <a:t>The team will create and present detailed project plan including schedule, WBS, testing plan, implementation plan, training plan, and transition plan</a:t>
            </a:r>
          </a:p>
          <a:p>
            <a:pPr algn="just"/>
            <a:r>
              <a:rPr lang="en-US" dirty="0"/>
              <a:t>The team will present project plan to the adviser and consultants for review and approval</a:t>
            </a:r>
          </a:p>
          <a:p>
            <a:pPr marL="0" indent="0" algn="just">
              <a:buNone/>
            </a:pPr>
            <a:endParaRPr lang="en-US" b="1" dirty="0"/>
          </a:p>
          <a:p>
            <a:pPr marL="0" indent="0" algn="just">
              <a:buNone/>
            </a:pPr>
            <a:r>
              <a:rPr lang="en-US" b="1" dirty="0"/>
              <a:t>Design Phase:</a:t>
            </a:r>
          </a:p>
          <a:p>
            <a:pPr algn="just"/>
            <a:r>
              <a:rPr lang="en-US" dirty="0"/>
              <a:t>Work with adviser and consultants to gather requirements and establish metrics</a:t>
            </a:r>
          </a:p>
          <a:p>
            <a:pPr algn="just"/>
            <a:r>
              <a:rPr lang="en-US" dirty="0"/>
              <a:t>Create user interface design and database design based on collected requirements</a:t>
            </a:r>
          </a:p>
          <a:p>
            <a:pPr algn="just"/>
            <a:r>
              <a:rPr lang="en-US" dirty="0"/>
              <a:t>Develop site design proposal review and approval</a:t>
            </a:r>
          </a:p>
          <a:p>
            <a:pPr algn="just"/>
            <a:r>
              <a:rPr lang="en-US" dirty="0"/>
              <a:t>Present project status reports at weekly meeting</a:t>
            </a:r>
          </a:p>
          <a:p>
            <a:pPr marL="0" indent="0" algn="just">
              <a:buNone/>
            </a:pPr>
            <a:endParaRPr lang="en-US" b="1" dirty="0"/>
          </a:p>
        </p:txBody>
      </p:sp>
      <p:sp>
        <p:nvSpPr>
          <p:cNvPr id="4" name="Content Placeholder 3"/>
          <p:cNvSpPr>
            <a:spLocks noGrp="1"/>
          </p:cNvSpPr>
          <p:nvPr>
            <p:ph sz="half" idx="2"/>
          </p:nvPr>
        </p:nvSpPr>
        <p:spPr>
          <a:xfrm>
            <a:off x="6338315" y="0"/>
            <a:ext cx="5595380" cy="6617776"/>
          </a:xfrm>
        </p:spPr>
        <p:txBody>
          <a:bodyPr>
            <a:normAutofit fontScale="92500" lnSpcReduction="20000"/>
          </a:bodyPr>
          <a:lstStyle/>
          <a:p>
            <a:pPr marL="0" indent="0">
              <a:buNone/>
            </a:pPr>
            <a:r>
              <a:rPr lang="en-US" b="1" dirty="0"/>
              <a:t>Build Phase:</a:t>
            </a:r>
          </a:p>
          <a:p>
            <a:pPr lvl="0"/>
            <a:r>
              <a:rPr lang="en-US" dirty="0"/>
              <a:t>The team will complete all coding for approved site design</a:t>
            </a:r>
          </a:p>
          <a:p>
            <a:pPr lvl="0"/>
            <a:r>
              <a:rPr lang="en-US" dirty="0"/>
              <a:t>The team will provide advisers and consultant with a detailed testing plan</a:t>
            </a:r>
          </a:p>
          <a:p>
            <a:pPr lvl="0"/>
            <a:r>
              <a:rPr lang="en-US" dirty="0"/>
              <a:t>The team will conduct testing inside Asia Pacific College</a:t>
            </a:r>
          </a:p>
          <a:p>
            <a:pPr lvl="0"/>
            <a:r>
              <a:rPr lang="en-US" dirty="0"/>
              <a:t>The team will resolve any coding and site issues identified in testing</a:t>
            </a:r>
          </a:p>
          <a:p>
            <a:pPr lvl="0"/>
            <a:r>
              <a:rPr lang="en-US" dirty="0"/>
              <a:t>The team will compile a testing report to present to the adviser and consultants for review/approval</a:t>
            </a:r>
          </a:p>
          <a:p>
            <a:pPr lvl="0"/>
            <a:r>
              <a:rPr lang="en-US" dirty="0"/>
              <a:t>Present written status at weekly meeting</a:t>
            </a:r>
          </a:p>
          <a:p>
            <a:pPr marL="0" indent="0">
              <a:buNone/>
            </a:pPr>
            <a:r>
              <a:rPr lang="en-US" dirty="0"/>
              <a:t> </a:t>
            </a:r>
          </a:p>
          <a:p>
            <a:pPr marL="0" indent="0">
              <a:buNone/>
            </a:pPr>
            <a:r>
              <a:rPr lang="en-US" b="1" dirty="0"/>
              <a:t>Implementation Phase:</a:t>
            </a:r>
          </a:p>
          <a:p>
            <a:pPr lvl="0"/>
            <a:r>
              <a:rPr lang="en-US" dirty="0"/>
              <a:t>The team will implement the newly redesigned project </a:t>
            </a:r>
          </a:p>
          <a:p>
            <a:pPr lvl="0"/>
            <a:r>
              <a:rPr lang="en-US" dirty="0"/>
              <a:t>The team will pass to the ITRO the 24/7 web site support at this point forward until the end of the period of performance</a:t>
            </a:r>
          </a:p>
          <a:p>
            <a:pPr lvl="0"/>
            <a:r>
              <a:rPr lang="en-US" dirty="0"/>
              <a:t>Present written status at weekly meeting</a:t>
            </a:r>
          </a:p>
          <a:p>
            <a:pPr marL="0" indent="0">
              <a:buNone/>
            </a:pPr>
            <a:endParaRPr lang="en-US" dirty="0"/>
          </a:p>
          <a:p>
            <a:pPr marL="0" indent="0">
              <a:buNone/>
            </a:pPr>
            <a:r>
              <a:rPr lang="en-US" b="1" dirty="0"/>
              <a:t>Training Phase:</a:t>
            </a:r>
          </a:p>
          <a:p>
            <a:pPr lvl="0"/>
            <a:r>
              <a:rPr lang="en-US" dirty="0"/>
              <a:t>The team will provide training in accordance with approved training plan provided in the kickoff</a:t>
            </a:r>
          </a:p>
          <a:p>
            <a:pPr lvl="0"/>
            <a:r>
              <a:rPr lang="en-US" dirty="0"/>
              <a:t>Present written status at weekly meeting</a:t>
            </a:r>
          </a:p>
          <a:p>
            <a:endParaRPr lang="en-US" dirty="0"/>
          </a:p>
        </p:txBody>
      </p:sp>
    </p:spTree>
    <p:extLst>
      <p:ext uri="{BB962C8B-B14F-4D97-AF65-F5344CB8AC3E}">
        <p14:creationId xmlns:p14="http://schemas.microsoft.com/office/powerpoint/2010/main" val="1753719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9645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40964" y="0"/>
            <a:ext cx="5512720" cy="6858000"/>
          </a:xfrm>
        </p:spPr>
        <p:txBody>
          <a:bodyPr>
            <a:normAutofit/>
          </a:bodyPr>
          <a:lstStyle/>
          <a:p>
            <a:pPr marL="0" indent="0">
              <a:buNone/>
            </a:pPr>
            <a:r>
              <a:rPr lang="en-US" b="1" dirty="0"/>
              <a:t>Project Handoff/Closure:</a:t>
            </a:r>
          </a:p>
          <a:p>
            <a:pPr marL="0" indent="0">
              <a:buNone/>
            </a:pPr>
            <a:endParaRPr lang="en-US" b="1" dirty="0"/>
          </a:p>
          <a:p>
            <a:pPr lvl="0"/>
            <a:r>
              <a:rPr lang="en-US" dirty="0"/>
              <a:t>The team will provide the adviser and consultants with all documentation in accordance with the approved project plan</a:t>
            </a:r>
          </a:p>
          <a:p>
            <a:pPr lvl="0"/>
            <a:r>
              <a:rPr lang="en-US" dirty="0"/>
              <a:t>The team will present project closure report to adviser and consultants for review and approval</a:t>
            </a:r>
          </a:p>
          <a:p>
            <a:pPr lvl="0"/>
            <a:r>
              <a:rPr lang="en-US" dirty="0"/>
              <a:t>The team will complete the project requirements checklist showing that all project tasks have been completed</a:t>
            </a:r>
          </a:p>
          <a:p>
            <a:pPr lvl="0"/>
            <a:r>
              <a:rPr lang="en-US" dirty="0"/>
              <a:t>The team will conclude 24x7 web support at 11:59pm on the final day of the period of performance</a:t>
            </a:r>
          </a:p>
          <a:p>
            <a:pPr lvl="0"/>
            <a:r>
              <a:rPr lang="en-US" dirty="0"/>
              <a:t>Present written status at weekly meeting</a:t>
            </a:r>
          </a:p>
          <a:p>
            <a:r>
              <a:rPr lang="en-US" dirty="0"/>
              <a:t> </a:t>
            </a:r>
          </a:p>
          <a:p>
            <a:pPr marL="0" indent="0" algn="just">
              <a:buNone/>
            </a:pPr>
            <a:endParaRPr lang="en-US" b="1" dirty="0"/>
          </a:p>
        </p:txBody>
      </p:sp>
      <p:sp>
        <p:nvSpPr>
          <p:cNvPr id="2" name="Content Placeholder 1"/>
          <p:cNvSpPr>
            <a:spLocks noGrp="1"/>
          </p:cNvSpPr>
          <p:nvPr>
            <p:ph sz="half" idx="2"/>
          </p:nvPr>
        </p:nvSpPr>
        <p:spPr/>
        <p:txBody>
          <a:bodyPr>
            <a:normAutofit/>
          </a:bodyPr>
          <a:lstStyle/>
          <a:p>
            <a:endParaRPr lang="en-US"/>
          </a:p>
        </p:txBody>
      </p:sp>
    </p:spTree>
    <p:extLst>
      <p:ext uri="{BB962C8B-B14F-4D97-AF65-F5344CB8AC3E}">
        <p14:creationId xmlns:p14="http://schemas.microsoft.com/office/powerpoint/2010/main" val="3733183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88C7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context</a:t>
            </a:r>
          </a:p>
        </p:txBody>
      </p:sp>
      <p:sp>
        <p:nvSpPr>
          <p:cNvPr id="3" name="Content Placeholder 2"/>
          <p:cNvSpPr>
            <a:spLocks noGrp="1"/>
          </p:cNvSpPr>
          <p:nvPr>
            <p:ph idx="1"/>
          </p:nvPr>
        </p:nvSpPr>
        <p:spPr>
          <a:xfrm>
            <a:off x="2231136" y="2638044"/>
            <a:ext cx="7729728" cy="4219956"/>
          </a:xfrm>
        </p:spPr>
        <p:txBody>
          <a:bodyPr>
            <a:normAutofit/>
          </a:bodyPr>
          <a:lstStyle/>
          <a:p>
            <a:pPr algn="just"/>
            <a:r>
              <a:rPr lang="en-US" dirty="0"/>
              <a:t>Integrated with the FLAVIO system of Asia Pacific College (APC) </a:t>
            </a:r>
          </a:p>
          <a:p>
            <a:pPr algn="just"/>
            <a:r>
              <a:rPr lang="en-US" dirty="0"/>
              <a:t>Solely used by the APC community</a:t>
            </a:r>
          </a:p>
          <a:p>
            <a:pPr algn="just"/>
            <a:r>
              <a:rPr lang="en-US" dirty="0"/>
              <a:t>Eliminates inconveniences</a:t>
            </a:r>
          </a:p>
          <a:p>
            <a:pPr algn="just"/>
            <a:r>
              <a:rPr lang="en-US" dirty="0"/>
              <a:t>Students log in with their FLAVIO accounts</a:t>
            </a:r>
          </a:p>
          <a:p>
            <a:pPr algn="just"/>
            <a:r>
              <a:rPr lang="en-US" dirty="0"/>
              <a:t>The system has rules/parameters for validating requests of students</a:t>
            </a:r>
          </a:p>
          <a:p>
            <a:pPr algn="just"/>
            <a:r>
              <a:rPr lang="en-US" dirty="0"/>
              <a:t>Student’s request passed all rules/parameters =&gt; Subjects are added to </a:t>
            </a:r>
          </a:p>
          <a:p>
            <a:pPr marL="0" indent="0" algn="just">
              <a:buNone/>
            </a:pPr>
            <a:r>
              <a:rPr lang="en-US" dirty="0"/>
              <a:t>					   their load</a:t>
            </a:r>
          </a:p>
          <a:p>
            <a:pPr algn="just"/>
            <a:r>
              <a:rPr lang="en-US" dirty="0"/>
              <a:t>Conflict with the rules/parameters =&gt; Request is sent to an adviser</a:t>
            </a:r>
          </a:p>
          <a:p>
            <a:pPr marL="0" indent="0" algn="just">
              <a:buNone/>
            </a:pPr>
            <a:r>
              <a:rPr lang="en-US" dirty="0"/>
              <a:t> </a:t>
            </a:r>
          </a:p>
        </p:txBody>
      </p:sp>
    </p:spTree>
    <p:extLst>
      <p:ext uri="{BB962C8B-B14F-4D97-AF65-F5344CB8AC3E}">
        <p14:creationId xmlns:p14="http://schemas.microsoft.com/office/powerpoint/2010/main" val="815550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64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STATEMENT OF WORK</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71742994"/>
              </p:ext>
            </p:extLst>
          </p:nvPr>
        </p:nvGraphicFramePr>
        <p:xfrm>
          <a:off x="718088" y="2293749"/>
          <a:ext cx="10755823" cy="4404916"/>
        </p:xfrm>
        <a:graphic>
          <a:graphicData uri="http://schemas.openxmlformats.org/drawingml/2006/table">
            <a:tbl>
              <a:tblPr>
                <a:tableStyleId>{5C22544A-7EE6-4342-B048-85BDC9FD1C3A}</a:tableStyleId>
              </a:tblPr>
              <a:tblGrid>
                <a:gridCol w="1568557">
                  <a:extLst>
                    <a:ext uri="{9D8B030D-6E8A-4147-A177-3AD203B41FA5}">
                      <a16:colId xmlns:a16="http://schemas.microsoft.com/office/drawing/2014/main" val="630206985"/>
                    </a:ext>
                  </a:extLst>
                </a:gridCol>
                <a:gridCol w="1568557">
                  <a:extLst>
                    <a:ext uri="{9D8B030D-6E8A-4147-A177-3AD203B41FA5}">
                      <a16:colId xmlns:a16="http://schemas.microsoft.com/office/drawing/2014/main" val="1556172096"/>
                    </a:ext>
                  </a:extLst>
                </a:gridCol>
                <a:gridCol w="2464877">
                  <a:extLst>
                    <a:ext uri="{9D8B030D-6E8A-4147-A177-3AD203B41FA5}">
                      <a16:colId xmlns:a16="http://schemas.microsoft.com/office/drawing/2014/main" val="2638512952"/>
                    </a:ext>
                  </a:extLst>
                </a:gridCol>
                <a:gridCol w="5153832">
                  <a:extLst>
                    <a:ext uri="{9D8B030D-6E8A-4147-A177-3AD203B41FA5}">
                      <a16:colId xmlns:a16="http://schemas.microsoft.com/office/drawing/2014/main" val="4126722108"/>
                    </a:ext>
                  </a:extLst>
                </a:gridCol>
              </a:tblGrid>
              <a:tr h="234491">
                <a:tc>
                  <a:txBody>
                    <a:bodyPr/>
                    <a:lstStyle/>
                    <a:p>
                      <a:pPr marL="0" marR="0">
                        <a:spcBef>
                          <a:spcPts val="0"/>
                        </a:spcBef>
                        <a:spcAft>
                          <a:spcPts val="0"/>
                        </a:spcAft>
                        <a:tabLst>
                          <a:tab pos="3886200" algn="l"/>
                        </a:tabLst>
                      </a:pPr>
                      <a:r>
                        <a:rPr lang="en-US" sz="1400">
                          <a:effectLst/>
                        </a:rPr>
                        <a:t>Version</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0" marR="0">
                        <a:spcBef>
                          <a:spcPts val="0"/>
                        </a:spcBef>
                        <a:spcAft>
                          <a:spcPts val="0"/>
                        </a:spcAft>
                        <a:tabLst>
                          <a:tab pos="3886200" algn="l"/>
                        </a:tabLst>
                      </a:pPr>
                      <a:r>
                        <a:rPr lang="en-US" sz="1400">
                          <a:effectLst/>
                        </a:rPr>
                        <a:t>Date</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0" marR="0">
                        <a:spcBef>
                          <a:spcPts val="0"/>
                        </a:spcBef>
                        <a:spcAft>
                          <a:spcPts val="0"/>
                        </a:spcAft>
                        <a:tabLst>
                          <a:tab pos="3886200" algn="l"/>
                        </a:tabLst>
                      </a:pPr>
                      <a:r>
                        <a:rPr lang="en-US" sz="1400">
                          <a:effectLst/>
                        </a:rPr>
                        <a:t>Author</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0" marR="0">
                        <a:spcBef>
                          <a:spcPts val="0"/>
                        </a:spcBef>
                        <a:spcAft>
                          <a:spcPts val="0"/>
                        </a:spcAft>
                        <a:tabLst>
                          <a:tab pos="3886200" algn="l"/>
                        </a:tabLst>
                      </a:pPr>
                      <a:r>
                        <a:rPr lang="en-US" sz="1400">
                          <a:effectLst/>
                        </a:rPr>
                        <a:t>Change Description</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210896978"/>
                  </a:ext>
                </a:extLst>
              </a:tr>
              <a:tr h="234491">
                <a:tc>
                  <a:txBody>
                    <a:bodyPr/>
                    <a:lstStyle/>
                    <a:p>
                      <a:pPr marL="8890" marR="0">
                        <a:spcBef>
                          <a:spcPts val="100"/>
                        </a:spcBef>
                        <a:spcAft>
                          <a:spcPts val="300"/>
                        </a:spcAft>
                      </a:pPr>
                      <a:r>
                        <a:rPr lang="en-US" sz="1400" spc="-25">
                          <a:effectLst/>
                        </a:rPr>
                        <a:t>1.0</a:t>
                      </a:r>
                      <a:endParaRPr lang="en-US" sz="14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marR="0">
                        <a:spcBef>
                          <a:spcPts val="100"/>
                        </a:spcBef>
                        <a:spcAft>
                          <a:spcPts val="300"/>
                        </a:spcAft>
                      </a:pPr>
                      <a:r>
                        <a:rPr lang="en-US" sz="1400" spc="-25">
                          <a:effectLst/>
                        </a:rPr>
                        <a:t>9/27/2016</a:t>
                      </a:r>
                      <a:endParaRPr lang="en-US" sz="14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marR="0">
                        <a:spcBef>
                          <a:spcPts val="100"/>
                        </a:spcBef>
                        <a:spcAft>
                          <a:spcPts val="300"/>
                        </a:spcAft>
                      </a:pPr>
                      <a:r>
                        <a:rPr lang="en-US" sz="1400" spc="-25">
                          <a:effectLst/>
                        </a:rPr>
                        <a:t>Angelica Ruiz</a:t>
                      </a:r>
                      <a:endParaRPr lang="en-US" sz="14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marR="0">
                        <a:spcBef>
                          <a:spcPts val="100"/>
                        </a:spcBef>
                        <a:spcAft>
                          <a:spcPts val="300"/>
                        </a:spcAft>
                      </a:pPr>
                      <a:r>
                        <a:rPr lang="en-US" sz="1400" spc="-25">
                          <a:effectLst/>
                        </a:rPr>
                        <a:t>Document created</a:t>
                      </a:r>
                      <a:endParaRPr lang="en-US" sz="14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2867464022"/>
                  </a:ext>
                </a:extLst>
              </a:tr>
              <a:tr h="925015">
                <a:tc>
                  <a:txBody>
                    <a:bodyPr/>
                    <a:lstStyle/>
                    <a:p>
                      <a:pPr marL="8890" marR="0">
                        <a:spcBef>
                          <a:spcPts val="100"/>
                        </a:spcBef>
                        <a:spcAft>
                          <a:spcPts val="300"/>
                        </a:spcAft>
                      </a:pPr>
                      <a:r>
                        <a:rPr lang="en-US" sz="1400" spc="-25">
                          <a:effectLst/>
                        </a:rPr>
                        <a:t>2.0</a:t>
                      </a:r>
                      <a:endParaRPr lang="en-US" sz="14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marR="0">
                        <a:spcBef>
                          <a:spcPts val="100"/>
                        </a:spcBef>
                        <a:spcAft>
                          <a:spcPts val="300"/>
                        </a:spcAft>
                      </a:pPr>
                      <a:r>
                        <a:rPr lang="en-US" sz="1400" spc="-25">
                          <a:effectLst/>
                        </a:rPr>
                        <a:t>10/03/2016</a:t>
                      </a:r>
                      <a:endParaRPr lang="en-US" sz="14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marR="0">
                        <a:spcBef>
                          <a:spcPts val="100"/>
                        </a:spcBef>
                        <a:spcAft>
                          <a:spcPts val="300"/>
                        </a:spcAft>
                      </a:pPr>
                      <a:r>
                        <a:rPr lang="en-US" sz="1400" spc="-25">
                          <a:effectLst/>
                        </a:rPr>
                        <a:t>Diego Gloria</a:t>
                      </a:r>
                      <a:endParaRPr lang="en-US" sz="14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marR="0">
                        <a:spcBef>
                          <a:spcPts val="100"/>
                        </a:spcBef>
                        <a:spcAft>
                          <a:spcPts val="300"/>
                        </a:spcAft>
                      </a:pPr>
                      <a:r>
                        <a:rPr lang="en-US" sz="1400" spc="-25">
                          <a:effectLst/>
                        </a:rPr>
                        <a:t>Updated </a:t>
                      </a:r>
                    </a:p>
                    <a:p>
                      <a:pPr marL="342900" marR="0" lvl="0" indent="-342900">
                        <a:spcBef>
                          <a:spcPts val="100"/>
                        </a:spcBef>
                        <a:spcAft>
                          <a:spcPts val="300"/>
                        </a:spcAft>
                        <a:buFont typeface="Symbol" panose="05050102010706020507" pitchFamily="18" charset="2"/>
                        <a:buChar char=""/>
                      </a:pPr>
                      <a:r>
                        <a:rPr lang="en-US" sz="1400" spc="-25">
                          <a:effectLst/>
                        </a:rPr>
                        <a:t>Revisions on Onenote, Wiki </a:t>
                      </a:r>
                    </a:p>
                    <a:p>
                      <a:pPr marL="342900" marR="0" lvl="0" indent="-342900">
                        <a:spcBef>
                          <a:spcPts val="100"/>
                        </a:spcBef>
                        <a:spcAft>
                          <a:spcPts val="300"/>
                        </a:spcAft>
                        <a:buFont typeface="Symbol" panose="05050102010706020507" pitchFamily="18" charset="2"/>
                        <a:buChar char=""/>
                      </a:pPr>
                      <a:r>
                        <a:rPr lang="en-US" sz="1400" spc="-25">
                          <a:effectLst/>
                        </a:rPr>
                        <a:t>Approval of Adviser Request</a:t>
                      </a:r>
                    </a:p>
                    <a:p>
                      <a:pPr marL="342900" marR="0" lvl="0" indent="-342900">
                        <a:spcBef>
                          <a:spcPts val="100"/>
                        </a:spcBef>
                        <a:spcAft>
                          <a:spcPts val="300"/>
                        </a:spcAft>
                        <a:buFont typeface="Symbol" panose="05050102010706020507" pitchFamily="18" charset="2"/>
                        <a:buChar char=""/>
                      </a:pPr>
                      <a:r>
                        <a:rPr lang="en-US" sz="1400" spc="-25">
                          <a:effectLst/>
                        </a:rPr>
                        <a:t>Bluemix accounts </a:t>
                      </a:r>
                      <a:endParaRPr lang="en-US" sz="14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981750490"/>
                  </a:ext>
                </a:extLst>
              </a:tr>
              <a:tr h="234491">
                <a:tc>
                  <a:txBody>
                    <a:bodyPr/>
                    <a:lstStyle/>
                    <a:p>
                      <a:pPr marL="8890" marR="0">
                        <a:spcBef>
                          <a:spcPts val="100"/>
                        </a:spcBef>
                        <a:spcAft>
                          <a:spcPts val="300"/>
                        </a:spcAft>
                      </a:pPr>
                      <a:r>
                        <a:rPr lang="en-US" sz="1400" spc="-25">
                          <a:effectLst/>
                        </a:rPr>
                        <a:t>3.0</a:t>
                      </a:r>
                      <a:endParaRPr lang="en-US" sz="14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marR="0">
                        <a:spcBef>
                          <a:spcPts val="100"/>
                        </a:spcBef>
                        <a:spcAft>
                          <a:spcPts val="300"/>
                        </a:spcAft>
                      </a:pPr>
                      <a:r>
                        <a:rPr lang="en-US" sz="1400" spc="-25" dirty="0">
                          <a:effectLst/>
                        </a:rPr>
                        <a:t> 10/09/2016</a:t>
                      </a:r>
                      <a:endParaRPr lang="en-US" sz="1400" spc="-25" dirty="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marR="0">
                        <a:spcBef>
                          <a:spcPts val="100"/>
                        </a:spcBef>
                        <a:spcAft>
                          <a:spcPts val="300"/>
                        </a:spcAft>
                      </a:pPr>
                      <a:r>
                        <a:rPr lang="en-US" sz="1400" spc="-25" dirty="0" err="1">
                          <a:effectLst/>
                        </a:rPr>
                        <a:t>Jairus</a:t>
                      </a:r>
                      <a:r>
                        <a:rPr lang="en-US" sz="1400" spc="-25" dirty="0">
                          <a:effectLst/>
                        </a:rPr>
                        <a:t> </a:t>
                      </a:r>
                      <a:r>
                        <a:rPr lang="en-US" sz="1400" spc="-25" dirty="0" err="1">
                          <a:effectLst/>
                        </a:rPr>
                        <a:t>Roguel</a:t>
                      </a:r>
                      <a:endParaRPr lang="en-US" sz="1400" spc="-25" dirty="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marR="0">
                        <a:spcBef>
                          <a:spcPts val="100"/>
                        </a:spcBef>
                        <a:spcAft>
                          <a:spcPts val="300"/>
                        </a:spcAft>
                      </a:pPr>
                      <a:r>
                        <a:rPr lang="en-US" sz="1400" spc="-25" dirty="0">
                          <a:effectLst/>
                        </a:rPr>
                        <a:t>Started to set-up </a:t>
                      </a:r>
                      <a:r>
                        <a:rPr lang="en-US" sz="1400" spc="-25" dirty="0" err="1">
                          <a:effectLst/>
                        </a:rPr>
                        <a:t>bluemix</a:t>
                      </a:r>
                      <a:r>
                        <a:rPr lang="en-US" sz="1400" spc="-25" dirty="0">
                          <a:effectLst/>
                        </a:rPr>
                        <a:t> and </a:t>
                      </a:r>
                      <a:r>
                        <a:rPr lang="en-US" sz="1400" spc="-25" dirty="0" err="1">
                          <a:effectLst/>
                        </a:rPr>
                        <a:t>phpmyadmin</a:t>
                      </a:r>
                      <a:endParaRPr lang="en-US" sz="1400" spc="-25" dirty="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525402685"/>
                  </a:ext>
                </a:extLst>
              </a:tr>
              <a:tr h="1097647">
                <a:tc>
                  <a:txBody>
                    <a:bodyPr/>
                    <a:lstStyle/>
                    <a:p>
                      <a:pPr marL="8890" marR="0">
                        <a:spcBef>
                          <a:spcPts val="100"/>
                        </a:spcBef>
                        <a:spcAft>
                          <a:spcPts val="300"/>
                        </a:spcAft>
                      </a:pPr>
                      <a:r>
                        <a:rPr lang="en-US" sz="1400" spc="-25">
                          <a:effectLst/>
                        </a:rPr>
                        <a:t>4.0</a:t>
                      </a:r>
                      <a:endParaRPr lang="en-US" sz="14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marR="0">
                        <a:spcBef>
                          <a:spcPts val="100"/>
                        </a:spcBef>
                        <a:spcAft>
                          <a:spcPts val="300"/>
                        </a:spcAft>
                      </a:pPr>
                      <a:r>
                        <a:rPr lang="en-US" sz="1400" spc="-25">
                          <a:effectLst/>
                        </a:rPr>
                        <a:t>10/16/2016</a:t>
                      </a:r>
                      <a:endParaRPr lang="en-US" sz="14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marR="0">
                        <a:spcBef>
                          <a:spcPts val="100"/>
                        </a:spcBef>
                        <a:spcAft>
                          <a:spcPts val="300"/>
                        </a:spcAft>
                      </a:pPr>
                      <a:r>
                        <a:rPr lang="en-US" sz="1400" spc="-25">
                          <a:effectLst/>
                        </a:rPr>
                        <a:t>Angelica Ruiz</a:t>
                      </a:r>
                      <a:endParaRPr lang="en-US" sz="14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marR="0">
                        <a:spcBef>
                          <a:spcPts val="100"/>
                        </a:spcBef>
                        <a:spcAft>
                          <a:spcPts val="300"/>
                        </a:spcAft>
                      </a:pPr>
                      <a:r>
                        <a:rPr lang="en-US" sz="1400" spc="-25">
                          <a:effectLst/>
                        </a:rPr>
                        <a:t>Updated</a:t>
                      </a:r>
                    </a:p>
                    <a:p>
                      <a:pPr marL="342900" marR="0" lvl="0" indent="-342900" algn="just">
                        <a:spcBef>
                          <a:spcPts val="100"/>
                        </a:spcBef>
                        <a:spcAft>
                          <a:spcPts val="300"/>
                        </a:spcAft>
                        <a:buFont typeface="Symbol" panose="05050102010706020507" pitchFamily="18" charset="2"/>
                        <a:buChar char=""/>
                      </a:pPr>
                      <a:r>
                        <a:rPr lang="en-US" sz="1400" spc="-25">
                          <a:effectLst/>
                        </a:rPr>
                        <a:t>Revisions on Wiki</a:t>
                      </a:r>
                    </a:p>
                    <a:p>
                      <a:pPr marL="342900" marR="0" lvl="0" indent="-342900" algn="just">
                        <a:spcBef>
                          <a:spcPts val="100"/>
                        </a:spcBef>
                        <a:spcAft>
                          <a:spcPts val="300"/>
                        </a:spcAft>
                        <a:buFont typeface="Symbol" panose="05050102010706020507" pitchFamily="18" charset="2"/>
                        <a:buChar char=""/>
                      </a:pPr>
                      <a:r>
                        <a:rPr lang="en-US" sz="1400" spc="-25">
                          <a:effectLst/>
                        </a:rPr>
                        <a:t>Approval of Consultants Request</a:t>
                      </a:r>
                    </a:p>
                    <a:p>
                      <a:pPr marL="342900" marR="0" lvl="0" indent="-342900" algn="just">
                        <a:spcBef>
                          <a:spcPts val="100"/>
                        </a:spcBef>
                        <a:spcAft>
                          <a:spcPts val="300"/>
                        </a:spcAft>
                        <a:buFont typeface="Symbol" panose="05050102010706020507" pitchFamily="18" charset="2"/>
                        <a:buChar char=""/>
                      </a:pPr>
                      <a:r>
                        <a:rPr lang="en-US" sz="1400" spc="-25">
                          <a:effectLst/>
                        </a:rPr>
                        <a:t>Presentation on first draft of Statement of work &amp; Vision and Scope</a:t>
                      </a:r>
                      <a:endParaRPr lang="en-US" sz="14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2157277058"/>
                  </a:ext>
                </a:extLst>
              </a:tr>
              <a:tr h="1442909">
                <a:tc>
                  <a:txBody>
                    <a:bodyPr/>
                    <a:lstStyle/>
                    <a:p>
                      <a:pPr marL="8890" marR="0">
                        <a:spcBef>
                          <a:spcPts val="100"/>
                        </a:spcBef>
                        <a:spcAft>
                          <a:spcPts val="300"/>
                        </a:spcAft>
                      </a:pPr>
                      <a:r>
                        <a:rPr lang="en-US" sz="1400" spc="-25">
                          <a:effectLst/>
                        </a:rPr>
                        <a:t>4.1</a:t>
                      </a:r>
                      <a:endParaRPr lang="en-US" sz="14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marR="0">
                        <a:spcBef>
                          <a:spcPts val="100"/>
                        </a:spcBef>
                        <a:spcAft>
                          <a:spcPts val="300"/>
                        </a:spcAft>
                      </a:pPr>
                      <a:r>
                        <a:rPr lang="en-US" sz="1400" spc="-25">
                          <a:effectLst/>
                        </a:rPr>
                        <a:t>10/22/2016</a:t>
                      </a:r>
                      <a:endParaRPr lang="en-US" sz="14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marR="0">
                        <a:spcBef>
                          <a:spcPts val="100"/>
                        </a:spcBef>
                        <a:spcAft>
                          <a:spcPts val="300"/>
                        </a:spcAft>
                      </a:pPr>
                      <a:r>
                        <a:rPr lang="en-US" sz="1400" spc="-25">
                          <a:effectLst/>
                        </a:rPr>
                        <a:t>Diego Gloria</a:t>
                      </a:r>
                      <a:endParaRPr lang="en-US" sz="14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marR="0">
                        <a:spcBef>
                          <a:spcPts val="100"/>
                        </a:spcBef>
                        <a:spcAft>
                          <a:spcPts val="300"/>
                        </a:spcAft>
                      </a:pPr>
                      <a:r>
                        <a:rPr lang="en-US" sz="1400" spc="-25" dirty="0">
                          <a:effectLst/>
                        </a:rPr>
                        <a:t>Changed</a:t>
                      </a:r>
                    </a:p>
                    <a:p>
                      <a:pPr marL="342900" marR="0" lvl="0" indent="-342900">
                        <a:spcBef>
                          <a:spcPts val="100"/>
                        </a:spcBef>
                        <a:spcAft>
                          <a:spcPts val="300"/>
                        </a:spcAft>
                        <a:buFont typeface="Symbol" panose="05050102010706020507" pitchFamily="18" charset="2"/>
                        <a:buChar char=""/>
                      </a:pPr>
                      <a:r>
                        <a:rPr lang="en-US" sz="1400" spc="-25" dirty="0">
                          <a:effectLst/>
                        </a:rPr>
                        <a:t>Dates in milestone deliverables over last period due to typographical errors (Milestone: Consultant Requests)</a:t>
                      </a:r>
                    </a:p>
                    <a:p>
                      <a:pPr marL="8890" marR="0">
                        <a:spcBef>
                          <a:spcPts val="100"/>
                        </a:spcBef>
                        <a:spcAft>
                          <a:spcPts val="300"/>
                        </a:spcAft>
                      </a:pPr>
                      <a:r>
                        <a:rPr lang="en-US" sz="1400" spc="-25" dirty="0">
                          <a:effectLst/>
                        </a:rPr>
                        <a:t>Updated</a:t>
                      </a:r>
                    </a:p>
                    <a:p>
                      <a:pPr marL="342900" marR="0" lvl="0" indent="-342900">
                        <a:spcBef>
                          <a:spcPts val="100"/>
                        </a:spcBef>
                        <a:spcAft>
                          <a:spcPts val="300"/>
                        </a:spcAft>
                        <a:buFont typeface="Symbol" panose="05050102010706020507" pitchFamily="18" charset="2"/>
                        <a:buChar char=""/>
                      </a:pPr>
                      <a:r>
                        <a:rPr lang="en-US" sz="1400" spc="-25" dirty="0">
                          <a:effectLst/>
                        </a:rPr>
                        <a:t>Gathering of manual pre-registration system rules </a:t>
                      </a:r>
                      <a:endParaRPr lang="en-US" sz="1400" spc="-25" dirty="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2236907989"/>
                  </a:ext>
                </a:extLst>
              </a:tr>
            </a:tbl>
          </a:graphicData>
        </a:graphic>
      </p:graphicFrame>
    </p:spTree>
    <p:extLst>
      <p:ext uri="{BB962C8B-B14F-4D97-AF65-F5344CB8AC3E}">
        <p14:creationId xmlns:p14="http://schemas.microsoft.com/office/powerpoint/2010/main" val="850190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964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requirements</a:t>
            </a:r>
          </a:p>
        </p:txBody>
      </p:sp>
      <p:sp>
        <p:nvSpPr>
          <p:cNvPr id="3" name="Content Placeholder 2"/>
          <p:cNvSpPr>
            <a:spLocks noGrp="1"/>
          </p:cNvSpPr>
          <p:nvPr>
            <p:ph idx="1"/>
          </p:nvPr>
        </p:nvSpPr>
        <p:spPr>
          <a:xfrm>
            <a:off x="2231136" y="2363372"/>
            <a:ext cx="7729728" cy="4339883"/>
          </a:xfrm>
        </p:spPr>
        <p:txBody>
          <a:bodyPr>
            <a:normAutofit/>
          </a:bodyPr>
          <a:lstStyle/>
          <a:p>
            <a:pPr algn="just"/>
            <a:r>
              <a:rPr lang="en-US" dirty="0"/>
              <a:t>There is a security requirement for the system because the students’ data must always be protected. Also, the ITRO will handle all crashes in the database and servers of the school. The team will have full access to the system for maintenance and improvements. The system will be programmed and tested inside Asia Pacific College, but if needed, the team may meet up on a certain venue to work on the system.</a:t>
            </a:r>
          </a:p>
        </p:txBody>
      </p:sp>
    </p:spTree>
    <p:extLst>
      <p:ext uri="{BB962C8B-B14F-4D97-AF65-F5344CB8AC3E}">
        <p14:creationId xmlns:p14="http://schemas.microsoft.com/office/powerpoint/2010/main" val="1727431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964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24126" y="2576515"/>
            <a:ext cx="7729728" cy="1188720"/>
          </a:xfrm>
        </p:spPr>
        <p:txBody>
          <a:bodyPr/>
          <a:lstStyle/>
          <a:p>
            <a:r>
              <a:rPr lang="en-US" dirty="0"/>
              <a:t>Vision and scope</a:t>
            </a:r>
          </a:p>
        </p:txBody>
      </p:sp>
    </p:spTree>
    <p:extLst>
      <p:ext uri="{BB962C8B-B14F-4D97-AF65-F5344CB8AC3E}">
        <p14:creationId xmlns:p14="http://schemas.microsoft.com/office/powerpoint/2010/main" val="4243808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964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Vision and scope</a:t>
            </a:r>
          </a:p>
        </p:txBody>
      </p:sp>
      <p:sp>
        <p:nvSpPr>
          <p:cNvPr id="3" name="Content Placeholder 2"/>
          <p:cNvSpPr>
            <a:spLocks noGrp="1"/>
          </p:cNvSpPr>
          <p:nvPr>
            <p:ph idx="1"/>
          </p:nvPr>
        </p:nvSpPr>
        <p:spPr>
          <a:xfrm>
            <a:off x="1487837" y="2153412"/>
            <a:ext cx="9252487" cy="4549843"/>
          </a:xfrm>
        </p:spPr>
        <p:txBody>
          <a:bodyPr>
            <a:noAutofit/>
          </a:bodyPr>
          <a:lstStyle/>
          <a:p>
            <a:pPr marL="0" indent="0" algn="just">
              <a:buNone/>
            </a:pPr>
            <a:r>
              <a:rPr lang="en-US" b="1" dirty="0"/>
              <a:t>Business Opportunity</a:t>
            </a:r>
          </a:p>
          <a:p>
            <a:pPr algn="just"/>
            <a:r>
              <a:rPr lang="en-US" dirty="0"/>
              <a:t>Students and even faculty staff encounter problems in the manual pre-registration system like placing a wrong subject to a student’s load and not having enough knowledge about the rules in pre-registering. With the APC Online Pre-Registration System, students and faculty alike can have an efficient and convenient experience in the pre-registration process. </a:t>
            </a:r>
          </a:p>
          <a:p>
            <a:pPr algn="just"/>
            <a:endParaRPr lang="en-US" dirty="0"/>
          </a:p>
          <a:p>
            <a:pPr marL="0" indent="0" algn="just">
              <a:buNone/>
            </a:pPr>
            <a:r>
              <a:rPr lang="en-US" b="1" dirty="0"/>
              <a:t>Business Objectives and Success Criteria</a:t>
            </a:r>
          </a:p>
          <a:p>
            <a:pPr algn="just"/>
            <a:r>
              <a:rPr lang="en-US" dirty="0"/>
              <a:t>To understand the flow of the current pre-registration process</a:t>
            </a:r>
          </a:p>
          <a:p>
            <a:pPr algn="just"/>
            <a:r>
              <a:rPr lang="en-US" dirty="0"/>
              <a:t>To build a prototype of the online pre-registration system</a:t>
            </a:r>
          </a:p>
          <a:p>
            <a:pPr algn="just"/>
            <a:r>
              <a:rPr lang="en-US" dirty="0"/>
              <a:t>To collect data from students about their feedback on the pre-registration system</a:t>
            </a:r>
          </a:p>
          <a:p>
            <a:pPr algn="just"/>
            <a:r>
              <a:rPr lang="en-US" dirty="0"/>
              <a:t>To look for sample algorithms that may serve as a basis for working on the project</a:t>
            </a:r>
          </a:p>
          <a:p>
            <a:pPr algn="just"/>
            <a:r>
              <a:rPr lang="en-US" dirty="0"/>
              <a:t>To provide convenience and satisfy the students, advisers and APC Community</a:t>
            </a:r>
          </a:p>
        </p:txBody>
      </p:sp>
    </p:spTree>
    <p:extLst>
      <p:ext uri="{BB962C8B-B14F-4D97-AF65-F5344CB8AC3E}">
        <p14:creationId xmlns:p14="http://schemas.microsoft.com/office/powerpoint/2010/main" val="1719515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964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or Market Needs</a:t>
            </a:r>
          </a:p>
        </p:txBody>
      </p:sp>
      <p:sp>
        <p:nvSpPr>
          <p:cNvPr id="3" name="Content Placeholder 2"/>
          <p:cNvSpPr>
            <a:spLocks noGrp="1"/>
          </p:cNvSpPr>
          <p:nvPr>
            <p:ph sz="half" idx="1"/>
          </p:nvPr>
        </p:nvSpPr>
        <p:spPr>
          <a:xfrm>
            <a:off x="1767402" y="2498559"/>
            <a:ext cx="4271771" cy="4219956"/>
          </a:xfrm>
        </p:spPr>
        <p:txBody>
          <a:bodyPr>
            <a:noAutofit/>
          </a:bodyPr>
          <a:lstStyle/>
          <a:p>
            <a:pPr marL="0" indent="0" algn="just">
              <a:buNone/>
            </a:pPr>
            <a:r>
              <a:rPr lang="en-US" dirty="0"/>
              <a:t>Asia Pacific College students usually encounter inconsistencies in adding a subject to their load that may result to conflict in schedules. Thus they need a faster and convenient way of adding a subject because of the problems encountered during every pre-registration period. Because of that, a more efficient pre-registration system is highly needed to satisfy the following needs:</a:t>
            </a:r>
            <a:endParaRPr lang="en-US" b="1" dirty="0"/>
          </a:p>
          <a:p>
            <a:pPr marL="0" indent="0" algn="just">
              <a:buNone/>
            </a:pPr>
            <a:r>
              <a:rPr lang="en-US" dirty="0"/>
              <a:t>1)	Faster pre-registration process</a:t>
            </a:r>
          </a:p>
          <a:p>
            <a:pPr marL="0" indent="0" algn="just">
              <a:buNone/>
            </a:pPr>
            <a:r>
              <a:rPr lang="en-US" dirty="0"/>
              <a:t>2)	Reliable pre-registration system (because of conflicts)</a:t>
            </a:r>
          </a:p>
          <a:p>
            <a:pPr marL="0" indent="0" algn="just">
              <a:buNone/>
            </a:pPr>
            <a:r>
              <a:rPr lang="en-US" dirty="0"/>
              <a:t>3)	Easier access to the system</a:t>
            </a:r>
          </a:p>
          <a:p>
            <a:pPr marL="0" indent="0" algn="just">
              <a:buNone/>
            </a:pPr>
            <a:endParaRPr lang="en-US" b="1" dirty="0"/>
          </a:p>
        </p:txBody>
      </p:sp>
      <p:sp>
        <p:nvSpPr>
          <p:cNvPr id="4" name="Content Placeholder 3"/>
          <p:cNvSpPr>
            <a:spLocks noGrp="1"/>
          </p:cNvSpPr>
          <p:nvPr>
            <p:ph sz="half" idx="2"/>
          </p:nvPr>
        </p:nvSpPr>
        <p:spPr>
          <a:xfrm>
            <a:off x="6039173" y="2498559"/>
            <a:ext cx="4270247" cy="3101982"/>
          </a:xfrm>
        </p:spPr>
        <p:txBody>
          <a:bodyPr/>
          <a:lstStyle/>
          <a:p>
            <a:pPr marL="0" indent="0" algn="just">
              <a:buNone/>
            </a:pPr>
            <a:r>
              <a:rPr lang="en-US" dirty="0"/>
              <a:t>With the APC Online Pre-Registration System, there would be:</a:t>
            </a:r>
          </a:p>
          <a:p>
            <a:pPr marL="0" indent="0" algn="just">
              <a:buNone/>
            </a:pPr>
            <a:r>
              <a:rPr lang="en-US" dirty="0"/>
              <a:t>1)	Easy navigation </a:t>
            </a:r>
          </a:p>
          <a:p>
            <a:pPr marL="0" indent="0" algn="just">
              <a:buNone/>
            </a:pPr>
            <a:r>
              <a:rPr lang="en-US" dirty="0"/>
              <a:t>2)	User-friendly Interface</a:t>
            </a:r>
          </a:p>
          <a:p>
            <a:pPr marL="0" indent="0" algn="just">
              <a:buNone/>
            </a:pPr>
            <a:r>
              <a:rPr lang="en-US" dirty="0"/>
              <a:t>3)	Chance for users to experience adding their own subjects</a:t>
            </a:r>
          </a:p>
          <a:p>
            <a:endParaRPr lang="en-US" dirty="0"/>
          </a:p>
        </p:txBody>
      </p:sp>
    </p:spTree>
    <p:extLst>
      <p:ext uri="{BB962C8B-B14F-4D97-AF65-F5344CB8AC3E}">
        <p14:creationId xmlns:p14="http://schemas.microsoft.com/office/powerpoint/2010/main" val="4255954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D964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or Market Needs</a:t>
            </a:r>
          </a:p>
        </p:txBody>
      </p:sp>
      <p:sp>
        <p:nvSpPr>
          <p:cNvPr id="3" name="Content Placeholder 2"/>
          <p:cNvSpPr>
            <a:spLocks noGrp="1"/>
          </p:cNvSpPr>
          <p:nvPr>
            <p:ph sz="half" idx="1"/>
          </p:nvPr>
        </p:nvSpPr>
        <p:spPr>
          <a:xfrm>
            <a:off x="2231136" y="2638044"/>
            <a:ext cx="7729728" cy="4219956"/>
          </a:xfrm>
        </p:spPr>
        <p:txBody>
          <a:bodyPr>
            <a:noAutofit/>
          </a:bodyPr>
          <a:lstStyle/>
          <a:p>
            <a:pPr algn="just"/>
            <a:r>
              <a:rPr lang="en-US" dirty="0"/>
              <a:t>Many risks arise in this project such as implementation issues, miscommunications, and timing problems. The respective actions to the risks are to be on time when it comes to creating and developing the project, to take responsibility to the given tasks, to communicate well with the team and to prioritize the project.</a:t>
            </a:r>
            <a:endParaRPr lang="en-US" i="1" dirty="0"/>
          </a:p>
          <a:p>
            <a:pPr algn="just"/>
            <a:r>
              <a:rPr lang="en-US" dirty="0"/>
              <a:t> </a:t>
            </a:r>
            <a:endParaRPr lang="en-US" i="1" dirty="0"/>
          </a:p>
        </p:txBody>
      </p:sp>
    </p:spTree>
    <p:extLst>
      <p:ext uri="{BB962C8B-B14F-4D97-AF65-F5344CB8AC3E}">
        <p14:creationId xmlns:p14="http://schemas.microsoft.com/office/powerpoint/2010/main" val="360818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964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Vision of the solution</a:t>
            </a:r>
          </a:p>
        </p:txBody>
      </p:sp>
      <p:sp>
        <p:nvSpPr>
          <p:cNvPr id="3" name="Content Placeholder 2"/>
          <p:cNvSpPr>
            <a:spLocks noGrp="1"/>
          </p:cNvSpPr>
          <p:nvPr>
            <p:ph sz="half" idx="1"/>
          </p:nvPr>
        </p:nvSpPr>
        <p:spPr>
          <a:xfrm>
            <a:off x="1921790" y="2153412"/>
            <a:ext cx="8431078" cy="4704588"/>
          </a:xfrm>
        </p:spPr>
        <p:txBody>
          <a:bodyPr>
            <a:noAutofit/>
          </a:bodyPr>
          <a:lstStyle/>
          <a:p>
            <a:pPr marL="0" indent="0" algn="just">
              <a:buNone/>
            </a:pPr>
            <a:r>
              <a:rPr lang="en-US" dirty="0"/>
              <a:t>The long-term vision of the system is to provide comfort and convenience for the Asia Pacific College (APC) community by simply integrating our Online Pre-Registration System to the FLAVIO system for easy access.</a:t>
            </a:r>
            <a:endParaRPr lang="en-US" i="1" dirty="0"/>
          </a:p>
          <a:p>
            <a:pPr marL="0" indent="0" algn="just">
              <a:buNone/>
            </a:pPr>
            <a:r>
              <a:rPr lang="en-US" b="1" dirty="0"/>
              <a:t>Vision Statement</a:t>
            </a:r>
          </a:p>
          <a:p>
            <a:pPr algn="just"/>
            <a:r>
              <a:rPr lang="en-US" dirty="0"/>
              <a:t>The purpose and intent of our system is to lessen the inconvenience of the APC community by making the manual Pre-Registration System online. If the system will be implemented, students will no longer need to fall in line in the fourth floor which causes inconvenience especially for the professors who are assigned to advise. The school’s online services will better serve the APC community and its potential will increase.</a:t>
            </a:r>
            <a:endParaRPr lang="en-US" i="1" dirty="0"/>
          </a:p>
          <a:p>
            <a:pPr marL="0" indent="0" algn="just">
              <a:buNone/>
            </a:pPr>
            <a:r>
              <a:rPr lang="en-US" b="1" dirty="0"/>
              <a:t>Major Features </a:t>
            </a:r>
          </a:p>
          <a:p>
            <a:pPr lvl="0" algn="just"/>
            <a:r>
              <a:rPr lang="en-PH" dirty="0"/>
              <a:t>Modifying of subjects – students can add or drop subjects in order to organize their schedule</a:t>
            </a:r>
            <a:endParaRPr lang="en-US" dirty="0"/>
          </a:p>
          <a:p>
            <a:pPr lvl="0" algn="just"/>
            <a:r>
              <a:rPr lang="en-PH" dirty="0"/>
              <a:t>Validation of requests – the system checks if the request of student can be granted</a:t>
            </a:r>
            <a:endParaRPr lang="en-US" dirty="0"/>
          </a:p>
        </p:txBody>
      </p:sp>
    </p:spTree>
    <p:extLst>
      <p:ext uri="{BB962C8B-B14F-4D97-AF65-F5344CB8AC3E}">
        <p14:creationId xmlns:p14="http://schemas.microsoft.com/office/powerpoint/2010/main" val="3602957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D964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and limitations</a:t>
            </a:r>
          </a:p>
        </p:txBody>
      </p:sp>
      <p:sp>
        <p:nvSpPr>
          <p:cNvPr id="3" name="Content Placeholder 2"/>
          <p:cNvSpPr>
            <a:spLocks noGrp="1"/>
          </p:cNvSpPr>
          <p:nvPr>
            <p:ph sz="half" idx="1"/>
          </p:nvPr>
        </p:nvSpPr>
        <p:spPr>
          <a:xfrm>
            <a:off x="1255363" y="2153412"/>
            <a:ext cx="9717437" cy="4704588"/>
          </a:xfrm>
        </p:spPr>
        <p:txBody>
          <a:bodyPr>
            <a:noAutofit/>
          </a:bodyPr>
          <a:lstStyle/>
          <a:p>
            <a:pPr marL="0" indent="0" algn="just">
              <a:buNone/>
            </a:pPr>
            <a:r>
              <a:rPr lang="en-US" dirty="0"/>
              <a:t>The project includes the online pre-registration, adding of subjects and viewing of subjects enrolled and offered in Asia Pacific College for the students of APC. Also, it will not cover special cases (accreditation of subjects taken from another college/university, etc.) because it would need to be handled by the Registrar and Program Directors.</a:t>
            </a:r>
            <a:endParaRPr lang="en-US" i="1" dirty="0"/>
          </a:p>
          <a:p>
            <a:pPr marL="0" indent="0">
              <a:buNone/>
            </a:pPr>
            <a:r>
              <a:rPr lang="en-US" b="1" dirty="0"/>
              <a:t>Scope of Initial Release</a:t>
            </a:r>
          </a:p>
          <a:p>
            <a:r>
              <a:rPr lang="en-US" dirty="0"/>
              <a:t>The projects’ initial release would include adding of subjects and viewing of enrolled subjects and subjects offered by APC. These would be the main features because the developers believe that these features are the most important.</a:t>
            </a:r>
            <a:endParaRPr lang="en-US" i="1" dirty="0"/>
          </a:p>
          <a:p>
            <a:pPr marL="0" indent="0">
              <a:buNone/>
            </a:pPr>
            <a:r>
              <a:rPr lang="en-US" b="1" dirty="0"/>
              <a:t>Scope of Subsequent Releases</a:t>
            </a:r>
          </a:p>
          <a:p>
            <a:r>
              <a:rPr lang="en-US" dirty="0"/>
              <a:t>In the following releases, this project would have the feature of dropping and requesting of subjects.</a:t>
            </a:r>
          </a:p>
          <a:p>
            <a:pPr marL="0" indent="0">
              <a:buNone/>
            </a:pPr>
            <a:r>
              <a:rPr lang="en-US" b="1" dirty="0"/>
              <a:t>Limitations and Exclusions</a:t>
            </a:r>
          </a:p>
          <a:p>
            <a:r>
              <a:rPr lang="en-US" dirty="0"/>
              <a:t>Setting an appointment for special cases, subject recommendations, online petition of subjects and notifications would not be included in any version of the project.</a:t>
            </a:r>
            <a:endParaRPr lang="en-US" i="1" dirty="0"/>
          </a:p>
          <a:p>
            <a:endParaRPr lang="en-US" i="1" dirty="0"/>
          </a:p>
        </p:txBody>
      </p:sp>
    </p:spTree>
    <p:extLst>
      <p:ext uri="{BB962C8B-B14F-4D97-AF65-F5344CB8AC3E}">
        <p14:creationId xmlns:p14="http://schemas.microsoft.com/office/powerpoint/2010/main" val="2577661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964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context</a:t>
            </a:r>
          </a:p>
        </p:txBody>
      </p:sp>
      <p:sp>
        <p:nvSpPr>
          <p:cNvPr id="3" name="Content Placeholder 2"/>
          <p:cNvSpPr>
            <a:spLocks noGrp="1"/>
          </p:cNvSpPr>
          <p:nvPr>
            <p:ph sz="half" idx="1"/>
          </p:nvPr>
        </p:nvSpPr>
        <p:spPr>
          <a:xfrm>
            <a:off x="1255363" y="2153412"/>
            <a:ext cx="9717437" cy="4704588"/>
          </a:xfrm>
        </p:spPr>
        <p:txBody>
          <a:bodyPr>
            <a:noAutofit/>
          </a:bodyPr>
          <a:lstStyle/>
          <a:p>
            <a:pPr marL="0" lvl="0" indent="0">
              <a:buNone/>
            </a:pPr>
            <a:r>
              <a:rPr lang="en-US" b="1" dirty="0"/>
              <a:t>Stakeholder Profiles</a:t>
            </a:r>
          </a:p>
          <a:p>
            <a:pPr marL="0" lvl="0" indent="0">
              <a:buNone/>
            </a:pPr>
            <a:r>
              <a:rPr lang="en-US" u="sng" dirty="0"/>
              <a:t>Asia Pacific College students</a:t>
            </a:r>
            <a:endParaRPr lang="en-US" i="1" u="sng" dirty="0"/>
          </a:p>
          <a:p>
            <a:pPr lvl="1"/>
            <a:r>
              <a:rPr lang="en-US" dirty="0"/>
              <a:t>Reduced work</a:t>
            </a:r>
            <a:endParaRPr lang="en-US" i="1" dirty="0"/>
          </a:p>
          <a:p>
            <a:pPr lvl="1"/>
            <a:r>
              <a:rPr lang="en-US" dirty="0"/>
              <a:t>Improved productivity</a:t>
            </a:r>
            <a:endParaRPr lang="en-US" i="1" dirty="0"/>
          </a:p>
          <a:p>
            <a:pPr lvl="1"/>
            <a:r>
              <a:rPr lang="en-US" dirty="0"/>
              <a:t>Automation of previously manual tasks</a:t>
            </a:r>
            <a:endParaRPr lang="en-US" i="1" dirty="0"/>
          </a:p>
          <a:p>
            <a:pPr lvl="1"/>
            <a:r>
              <a:rPr lang="en-US" dirty="0"/>
              <a:t>Ability to perform entirely new tasks or functions</a:t>
            </a:r>
            <a:endParaRPr lang="en-US" i="1" dirty="0"/>
          </a:p>
          <a:p>
            <a:pPr lvl="1"/>
            <a:r>
              <a:rPr lang="en-US" dirty="0"/>
              <a:t>Improved usability or reduced frustration level compared to current applications</a:t>
            </a:r>
            <a:endParaRPr lang="en-US" i="1" dirty="0"/>
          </a:p>
          <a:p>
            <a:pPr marL="0" indent="0">
              <a:buNone/>
            </a:pPr>
            <a:endParaRPr lang="en-US" i="1" dirty="0"/>
          </a:p>
          <a:p>
            <a:pPr marL="0" lvl="0" indent="0">
              <a:buNone/>
            </a:pPr>
            <a:r>
              <a:rPr lang="en-US" u="sng" dirty="0"/>
              <a:t>Asia Pacific College Faculty</a:t>
            </a:r>
            <a:endParaRPr lang="en-US" i="1" u="sng" dirty="0"/>
          </a:p>
          <a:p>
            <a:pPr lvl="1"/>
            <a:r>
              <a:rPr lang="en-US" dirty="0"/>
              <a:t>Cost Savings</a:t>
            </a:r>
            <a:endParaRPr lang="en-US" i="1" dirty="0"/>
          </a:p>
          <a:p>
            <a:pPr lvl="1"/>
            <a:r>
              <a:rPr lang="en-US" dirty="0"/>
              <a:t>Improved Productivity</a:t>
            </a:r>
            <a:endParaRPr lang="en-US" i="1" dirty="0"/>
          </a:p>
        </p:txBody>
      </p:sp>
    </p:spTree>
    <p:extLst>
      <p:ext uri="{BB962C8B-B14F-4D97-AF65-F5344CB8AC3E}">
        <p14:creationId xmlns:p14="http://schemas.microsoft.com/office/powerpoint/2010/main" val="285868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D964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context</a:t>
            </a:r>
          </a:p>
        </p:txBody>
      </p:sp>
      <p:sp>
        <p:nvSpPr>
          <p:cNvPr id="3" name="Content Placeholder 2"/>
          <p:cNvSpPr>
            <a:spLocks noGrp="1"/>
          </p:cNvSpPr>
          <p:nvPr>
            <p:ph sz="half" idx="1"/>
          </p:nvPr>
        </p:nvSpPr>
        <p:spPr>
          <a:xfrm>
            <a:off x="1255363" y="2153412"/>
            <a:ext cx="9717437" cy="4704588"/>
          </a:xfrm>
        </p:spPr>
        <p:txBody>
          <a:bodyPr>
            <a:noAutofit/>
          </a:bodyPr>
          <a:lstStyle/>
          <a:p>
            <a:pPr marL="0" lvl="0" indent="0">
              <a:buNone/>
            </a:pPr>
            <a:endParaRPr lang="en-US" i="1" dirty="0"/>
          </a:p>
        </p:txBody>
      </p:sp>
      <p:graphicFrame>
        <p:nvGraphicFramePr>
          <p:cNvPr id="4" name="Table 3"/>
          <p:cNvGraphicFramePr>
            <a:graphicFrameLocks noGrp="1"/>
          </p:cNvGraphicFramePr>
          <p:nvPr>
            <p:extLst>
              <p:ext uri="{D42A27DB-BD31-4B8C-83A1-F6EECF244321}">
                <p14:modId xmlns:p14="http://schemas.microsoft.com/office/powerpoint/2010/main" val="87667407"/>
              </p:ext>
            </p:extLst>
          </p:nvPr>
        </p:nvGraphicFramePr>
        <p:xfrm>
          <a:off x="2231136" y="2309247"/>
          <a:ext cx="7729728" cy="4277533"/>
        </p:xfrm>
        <a:graphic>
          <a:graphicData uri="http://schemas.openxmlformats.org/drawingml/2006/table">
            <a:tbl>
              <a:tblPr>
                <a:tableStyleId>{5C22544A-7EE6-4342-B048-85BDC9FD1C3A}</a:tableStyleId>
              </a:tblPr>
              <a:tblGrid>
                <a:gridCol w="1313748">
                  <a:extLst>
                    <a:ext uri="{9D8B030D-6E8A-4147-A177-3AD203B41FA5}">
                      <a16:colId xmlns:a16="http://schemas.microsoft.com/office/drawing/2014/main" val="649657147"/>
                    </a:ext>
                  </a:extLst>
                </a:gridCol>
                <a:gridCol w="1222091">
                  <a:extLst>
                    <a:ext uri="{9D8B030D-6E8A-4147-A177-3AD203B41FA5}">
                      <a16:colId xmlns:a16="http://schemas.microsoft.com/office/drawing/2014/main" val="3609682886"/>
                    </a:ext>
                  </a:extLst>
                </a:gridCol>
                <a:gridCol w="1756756">
                  <a:extLst>
                    <a:ext uri="{9D8B030D-6E8A-4147-A177-3AD203B41FA5}">
                      <a16:colId xmlns:a16="http://schemas.microsoft.com/office/drawing/2014/main" val="1958273681"/>
                    </a:ext>
                  </a:extLst>
                </a:gridCol>
                <a:gridCol w="1985899">
                  <a:extLst>
                    <a:ext uri="{9D8B030D-6E8A-4147-A177-3AD203B41FA5}">
                      <a16:colId xmlns:a16="http://schemas.microsoft.com/office/drawing/2014/main" val="2983356719"/>
                    </a:ext>
                  </a:extLst>
                </a:gridCol>
                <a:gridCol w="1451234">
                  <a:extLst>
                    <a:ext uri="{9D8B030D-6E8A-4147-A177-3AD203B41FA5}">
                      <a16:colId xmlns:a16="http://schemas.microsoft.com/office/drawing/2014/main" val="640437996"/>
                    </a:ext>
                  </a:extLst>
                </a:gridCol>
              </a:tblGrid>
              <a:tr h="1069383">
                <a:tc>
                  <a:txBody>
                    <a:bodyPr/>
                    <a:lstStyle/>
                    <a:p>
                      <a:pPr marL="0" marR="0" algn="ctr">
                        <a:lnSpc>
                          <a:spcPts val="1200"/>
                        </a:lnSpc>
                        <a:spcBef>
                          <a:spcPts val="0"/>
                        </a:spcBef>
                        <a:spcAft>
                          <a:spcPts val="0"/>
                        </a:spcAft>
                      </a:pPr>
                      <a:br>
                        <a:rPr lang="en-US" sz="1400">
                          <a:effectLst/>
                        </a:rPr>
                      </a:br>
                      <a:r>
                        <a:rPr lang="en-US" sz="1400">
                          <a:effectLst/>
                        </a:rPr>
                        <a:t>Stakeholder</a:t>
                      </a:r>
                      <a:endParaRPr lang="en-US" sz="14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0"/>
                        </a:spcAft>
                      </a:pPr>
                      <a:endParaRPr lang="en-US" sz="1400" dirty="0">
                        <a:effectLst/>
                      </a:endParaRPr>
                    </a:p>
                    <a:p>
                      <a:pPr marL="0" marR="0" algn="ctr">
                        <a:lnSpc>
                          <a:spcPts val="1200"/>
                        </a:lnSpc>
                        <a:spcBef>
                          <a:spcPts val="0"/>
                        </a:spcBef>
                        <a:spcAft>
                          <a:spcPts val="0"/>
                        </a:spcAft>
                      </a:pPr>
                      <a:r>
                        <a:rPr lang="en-US" sz="1400" dirty="0">
                          <a:effectLst/>
                        </a:rPr>
                        <a:t>Major Value</a:t>
                      </a:r>
                      <a:endParaRPr lang="en-US" sz="1400" i="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0"/>
                        </a:spcAft>
                      </a:pPr>
                      <a:br>
                        <a:rPr lang="en-US" sz="1400" dirty="0">
                          <a:effectLst/>
                        </a:rPr>
                      </a:br>
                      <a:r>
                        <a:rPr lang="en-US" sz="1400" dirty="0">
                          <a:effectLst/>
                        </a:rPr>
                        <a:t>Attitudes</a:t>
                      </a:r>
                      <a:endParaRPr lang="en-US" sz="1400" i="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0"/>
                        </a:spcAft>
                      </a:pPr>
                      <a:br>
                        <a:rPr lang="en-US" sz="1400">
                          <a:effectLst/>
                        </a:rPr>
                      </a:br>
                      <a:r>
                        <a:rPr lang="en-US" sz="1400">
                          <a:effectLst/>
                        </a:rPr>
                        <a:t>Major Interests</a:t>
                      </a:r>
                      <a:endParaRPr lang="en-US" sz="14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0"/>
                        </a:spcAft>
                      </a:pPr>
                      <a:br>
                        <a:rPr lang="en-US" sz="1400" dirty="0">
                          <a:effectLst/>
                        </a:rPr>
                      </a:br>
                      <a:r>
                        <a:rPr lang="en-US" sz="1400" dirty="0">
                          <a:effectLst/>
                        </a:rPr>
                        <a:t>Constraints</a:t>
                      </a:r>
                      <a:endParaRPr lang="en-US" sz="1400" i="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09266786"/>
                  </a:ext>
                </a:extLst>
              </a:tr>
              <a:tr h="1604075">
                <a:tc>
                  <a:txBody>
                    <a:bodyPr/>
                    <a:lstStyle/>
                    <a:p>
                      <a:pPr marL="0" marR="0" algn="just">
                        <a:lnSpc>
                          <a:spcPts val="1200"/>
                        </a:lnSpc>
                        <a:spcBef>
                          <a:spcPts val="100"/>
                        </a:spcBef>
                        <a:spcAft>
                          <a:spcPts val="100"/>
                        </a:spcAft>
                      </a:pPr>
                      <a:r>
                        <a:rPr lang="en-US" sz="1400">
                          <a:effectLst/>
                        </a:rPr>
                        <a:t>APC Students</a:t>
                      </a:r>
                      <a:endParaRPr lang="en-US" sz="14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ts val="1200"/>
                        </a:lnSpc>
                        <a:spcBef>
                          <a:spcPts val="100"/>
                        </a:spcBef>
                        <a:spcAft>
                          <a:spcPts val="100"/>
                        </a:spcAft>
                      </a:pPr>
                      <a:r>
                        <a:rPr lang="en-US" sz="1400">
                          <a:effectLst/>
                        </a:rPr>
                        <a:t>Automation of previously manual tasks</a:t>
                      </a:r>
                      <a:endParaRPr lang="en-US" sz="14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ts val="1200"/>
                        </a:lnSpc>
                        <a:spcBef>
                          <a:spcPts val="100"/>
                        </a:spcBef>
                        <a:spcAft>
                          <a:spcPts val="100"/>
                        </a:spcAft>
                      </a:pPr>
                      <a:r>
                        <a:rPr lang="en-US" sz="1400" dirty="0">
                          <a:effectLst/>
                        </a:rPr>
                        <a:t> --</a:t>
                      </a:r>
                      <a:endParaRPr lang="en-US" sz="1400" i="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ts val="1200"/>
                        </a:lnSpc>
                        <a:spcBef>
                          <a:spcPts val="100"/>
                        </a:spcBef>
                        <a:spcAft>
                          <a:spcPts val="100"/>
                        </a:spcAft>
                      </a:pPr>
                      <a:r>
                        <a:rPr lang="en-US" sz="1400" dirty="0">
                          <a:effectLst/>
                        </a:rPr>
                        <a:t> --</a:t>
                      </a:r>
                      <a:endParaRPr lang="en-US" sz="1400" i="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ts val="1200"/>
                        </a:lnSpc>
                        <a:spcBef>
                          <a:spcPts val="100"/>
                        </a:spcBef>
                        <a:spcAft>
                          <a:spcPts val="100"/>
                        </a:spcAft>
                      </a:pPr>
                      <a:r>
                        <a:rPr lang="en-US" sz="1400" dirty="0">
                          <a:effectLst/>
                        </a:rPr>
                        <a:t> --</a:t>
                      </a:r>
                      <a:endParaRPr lang="en-US" sz="1400" i="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9390827"/>
                  </a:ext>
                </a:extLst>
              </a:tr>
              <a:tr h="1604075">
                <a:tc>
                  <a:txBody>
                    <a:bodyPr/>
                    <a:lstStyle/>
                    <a:p>
                      <a:pPr marL="0" marR="0" algn="just">
                        <a:lnSpc>
                          <a:spcPts val="1200"/>
                        </a:lnSpc>
                        <a:spcBef>
                          <a:spcPts val="100"/>
                        </a:spcBef>
                        <a:spcAft>
                          <a:spcPts val="100"/>
                        </a:spcAft>
                      </a:pPr>
                      <a:r>
                        <a:rPr lang="en-US" sz="1400">
                          <a:effectLst/>
                        </a:rPr>
                        <a:t>APC Faculty</a:t>
                      </a:r>
                      <a:endParaRPr lang="en-US" sz="14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ts val="1200"/>
                        </a:lnSpc>
                        <a:spcBef>
                          <a:spcPts val="100"/>
                        </a:spcBef>
                        <a:spcAft>
                          <a:spcPts val="100"/>
                        </a:spcAft>
                      </a:pPr>
                      <a:r>
                        <a:rPr lang="en-US" sz="1400">
                          <a:effectLst/>
                        </a:rPr>
                        <a:t>Less workload</a:t>
                      </a:r>
                      <a:endParaRPr lang="en-US" sz="14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ts val="1200"/>
                        </a:lnSpc>
                        <a:spcBef>
                          <a:spcPts val="100"/>
                        </a:spcBef>
                        <a:spcAft>
                          <a:spcPts val="100"/>
                        </a:spcAft>
                      </a:pPr>
                      <a:r>
                        <a:rPr lang="en-US" sz="1400">
                          <a:effectLst/>
                        </a:rPr>
                        <a:t>highly receptive, but expect high usability</a:t>
                      </a:r>
                      <a:endParaRPr lang="en-US" sz="14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ts val="1200"/>
                        </a:lnSpc>
                        <a:spcBef>
                          <a:spcPts val="100"/>
                        </a:spcBef>
                        <a:spcAft>
                          <a:spcPts val="100"/>
                        </a:spcAft>
                      </a:pPr>
                      <a:r>
                        <a:rPr lang="en-US" sz="1400">
                          <a:effectLst/>
                        </a:rPr>
                        <a:t>automatic error correction; ease of use; high reliability</a:t>
                      </a:r>
                      <a:endParaRPr lang="en-US" sz="14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ts val="1200"/>
                        </a:lnSpc>
                        <a:spcBef>
                          <a:spcPts val="100"/>
                        </a:spcBef>
                        <a:spcAft>
                          <a:spcPts val="100"/>
                        </a:spcAft>
                      </a:pPr>
                      <a:r>
                        <a:rPr lang="en-US" sz="1400" dirty="0">
                          <a:effectLst/>
                        </a:rPr>
                        <a:t>must run on low-end workstations</a:t>
                      </a:r>
                      <a:endParaRPr lang="en-US" sz="1400" i="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22834499"/>
                  </a:ext>
                </a:extLst>
              </a:tr>
            </a:tbl>
          </a:graphicData>
        </a:graphic>
      </p:graphicFrame>
    </p:spTree>
    <p:extLst>
      <p:ext uri="{BB962C8B-B14F-4D97-AF65-F5344CB8AC3E}">
        <p14:creationId xmlns:p14="http://schemas.microsoft.com/office/powerpoint/2010/main" val="2454806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64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and description</a:t>
            </a:r>
          </a:p>
        </p:txBody>
      </p:sp>
      <p:sp>
        <p:nvSpPr>
          <p:cNvPr id="3" name="Content Placeholder 2"/>
          <p:cNvSpPr>
            <a:spLocks noGrp="1"/>
          </p:cNvSpPr>
          <p:nvPr>
            <p:ph idx="1"/>
          </p:nvPr>
        </p:nvSpPr>
        <p:spPr>
          <a:xfrm>
            <a:off x="2231136" y="2638044"/>
            <a:ext cx="7729728" cy="4219956"/>
          </a:xfrm>
        </p:spPr>
        <p:txBody>
          <a:bodyPr>
            <a:normAutofit/>
          </a:bodyPr>
          <a:lstStyle/>
          <a:p>
            <a:pPr algn="just"/>
            <a:r>
              <a:rPr lang="en-US" dirty="0"/>
              <a:t>Current pre-registration system in APC:  Manual</a:t>
            </a:r>
          </a:p>
          <a:p>
            <a:pPr algn="just"/>
            <a:r>
              <a:rPr lang="en-US" dirty="0"/>
              <a:t>Proposed Project:  Online Pre-registration System</a:t>
            </a:r>
          </a:p>
          <a:p>
            <a:pPr algn="just"/>
            <a:r>
              <a:rPr lang="en-US" dirty="0"/>
              <a:t>Focus Area:  Satisfaction and needs of students</a:t>
            </a:r>
          </a:p>
          <a:p>
            <a:pPr algn="just"/>
            <a:r>
              <a:rPr lang="en-US" dirty="0"/>
              <a:t>Eliminates problems and maximizes resources</a:t>
            </a:r>
          </a:p>
          <a:p>
            <a:pPr algn="just"/>
            <a:r>
              <a:rPr lang="en-US" dirty="0"/>
              <a:t>Integrated with FLAVIO and can be accessed through Internet in </a:t>
            </a:r>
            <a:r>
              <a:rPr lang="en-US" b="1" dirty="0">
                <a:solidFill>
                  <a:srgbClr val="0070C0"/>
                </a:solidFill>
              </a:rPr>
              <a:t>https://www.apc.edu.ph/flavio/inquiry/Login.php</a:t>
            </a:r>
          </a:p>
          <a:p>
            <a:pPr algn="just"/>
            <a:r>
              <a:rPr lang="en-US" dirty="0"/>
              <a:t>Provides easier accessibility for students and convenience</a:t>
            </a:r>
          </a:p>
          <a:p>
            <a:pPr algn="just"/>
            <a:r>
              <a:rPr lang="en-US" dirty="0"/>
              <a:t>Eliminates conflicts like in special cases, waiting time for the adviser and the inconvenience of going to offices just to pre-register</a:t>
            </a:r>
          </a:p>
        </p:txBody>
      </p:sp>
    </p:spTree>
    <p:extLst>
      <p:ext uri="{BB962C8B-B14F-4D97-AF65-F5344CB8AC3E}">
        <p14:creationId xmlns:p14="http://schemas.microsoft.com/office/powerpoint/2010/main" val="22988039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964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priorities</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2950235529"/>
              </p:ext>
            </p:extLst>
          </p:nvPr>
        </p:nvGraphicFramePr>
        <p:xfrm>
          <a:off x="1255364" y="2358190"/>
          <a:ext cx="9531456" cy="4315326"/>
        </p:xfrm>
        <a:graphic>
          <a:graphicData uri="http://schemas.openxmlformats.org/drawingml/2006/table">
            <a:tbl>
              <a:tblPr>
                <a:tableStyleId>{5C22544A-7EE6-4342-B048-85BDC9FD1C3A}</a:tableStyleId>
              </a:tblPr>
              <a:tblGrid>
                <a:gridCol w="2078288">
                  <a:extLst>
                    <a:ext uri="{9D8B030D-6E8A-4147-A177-3AD203B41FA5}">
                      <a16:colId xmlns:a16="http://schemas.microsoft.com/office/drawing/2014/main" val="3457010628"/>
                    </a:ext>
                  </a:extLst>
                </a:gridCol>
                <a:gridCol w="2239534">
                  <a:extLst>
                    <a:ext uri="{9D8B030D-6E8A-4147-A177-3AD203B41FA5}">
                      <a16:colId xmlns:a16="http://schemas.microsoft.com/office/drawing/2014/main" val="3831476776"/>
                    </a:ext>
                  </a:extLst>
                </a:gridCol>
                <a:gridCol w="2329115">
                  <a:extLst>
                    <a:ext uri="{9D8B030D-6E8A-4147-A177-3AD203B41FA5}">
                      <a16:colId xmlns:a16="http://schemas.microsoft.com/office/drawing/2014/main" val="2204761490"/>
                    </a:ext>
                  </a:extLst>
                </a:gridCol>
                <a:gridCol w="2884519">
                  <a:extLst>
                    <a:ext uri="{9D8B030D-6E8A-4147-A177-3AD203B41FA5}">
                      <a16:colId xmlns:a16="http://schemas.microsoft.com/office/drawing/2014/main" val="788127339"/>
                    </a:ext>
                  </a:extLst>
                </a:gridCol>
              </a:tblGrid>
              <a:tr h="539416">
                <a:tc>
                  <a:txBody>
                    <a:bodyPr/>
                    <a:lstStyle/>
                    <a:p>
                      <a:pPr marL="0" marR="0" algn="ctr">
                        <a:lnSpc>
                          <a:spcPts val="1200"/>
                        </a:lnSpc>
                        <a:spcBef>
                          <a:spcPts val="0"/>
                        </a:spcBef>
                        <a:spcAft>
                          <a:spcPts val="0"/>
                        </a:spcAft>
                      </a:pPr>
                      <a:r>
                        <a:rPr lang="en-US" sz="1400" dirty="0">
                          <a:effectLst/>
                        </a:rPr>
                        <a:t>Dimension</a:t>
                      </a:r>
                      <a:endParaRPr lang="en-US" sz="1400" i="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0"/>
                        </a:spcAft>
                      </a:pPr>
                      <a:r>
                        <a:rPr lang="en-US" sz="1400">
                          <a:effectLst/>
                        </a:rPr>
                        <a:t>Driver</a:t>
                      </a:r>
                      <a:br>
                        <a:rPr lang="en-US" sz="1400">
                          <a:effectLst/>
                        </a:rPr>
                      </a:br>
                      <a:r>
                        <a:rPr lang="en-US" sz="1400">
                          <a:effectLst/>
                        </a:rPr>
                        <a:t>(state objective)</a:t>
                      </a:r>
                      <a:endParaRPr lang="en-US" sz="14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0"/>
                        </a:spcAft>
                      </a:pPr>
                      <a:r>
                        <a:rPr lang="en-US" sz="1400">
                          <a:effectLst/>
                        </a:rPr>
                        <a:t>Constraint</a:t>
                      </a:r>
                      <a:br>
                        <a:rPr lang="en-US" sz="1400">
                          <a:effectLst/>
                        </a:rPr>
                      </a:br>
                      <a:r>
                        <a:rPr lang="en-US" sz="1400">
                          <a:effectLst/>
                        </a:rPr>
                        <a:t>(state limits)</a:t>
                      </a:r>
                      <a:endParaRPr lang="en-US" sz="14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0"/>
                        </a:spcAft>
                      </a:pPr>
                      <a:r>
                        <a:rPr lang="en-US" sz="1400">
                          <a:effectLst/>
                        </a:rPr>
                        <a:t>Degree of Freedom</a:t>
                      </a:r>
                      <a:br>
                        <a:rPr lang="en-US" sz="1400">
                          <a:effectLst/>
                        </a:rPr>
                      </a:br>
                      <a:r>
                        <a:rPr lang="en-US" sz="1400">
                          <a:effectLst/>
                        </a:rPr>
                        <a:t>(state allowable range)</a:t>
                      </a:r>
                      <a:endParaRPr lang="en-US" sz="14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70668909"/>
                  </a:ext>
                </a:extLst>
              </a:tr>
              <a:tr h="539416">
                <a:tc>
                  <a:txBody>
                    <a:bodyPr/>
                    <a:lstStyle/>
                    <a:p>
                      <a:pPr marL="0" marR="0">
                        <a:lnSpc>
                          <a:spcPts val="1200"/>
                        </a:lnSpc>
                        <a:spcBef>
                          <a:spcPts val="100"/>
                        </a:spcBef>
                        <a:spcAft>
                          <a:spcPts val="100"/>
                        </a:spcAft>
                      </a:pPr>
                      <a:r>
                        <a:rPr lang="en-US" sz="1400">
                          <a:effectLst/>
                        </a:rPr>
                        <a:t>Schedule</a:t>
                      </a:r>
                      <a:endParaRPr lang="en-US" sz="14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200"/>
                        </a:lnSpc>
                        <a:spcBef>
                          <a:spcPts val="100"/>
                        </a:spcBef>
                        <a:spcAft>
                          <a:spcPts val="100"/>
                        </a:spcAft>
                      </a:pPr>
                      <a:r>
                        <a:rPr lang="en-US" sz="1400">
                          <a:effectLst/>
                        </a:rPr>
                        <a:t>release 1.0 to be available by 12/20/16</a:t>
                      </a:r>
                      <a:endParaRPr lang="en-US" sz="14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200"/>
                        </a:lnSpc>
                        <a:spcBef>
                          <a:spcPts val="100"/>
                        </a:spcBef>
                        <a:spcAft>
                          <a:spcPts val="100"/>
                        </a:spcAft>
                      </a:pPr>
                      <a:r>
                        <a:rPr lang="en-US" sz="1400">
                          <a:effectLst/>
                        </a:rPr>
                        <a:t> </a:t>
                      </a:r>
                      <a:endParaRPr lang="en-US" sz="14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200"/>
                        </a:lnSpc>
                        <a:spcBef>
                          <a:spcPts val="100"/>
                        </a:spcBef>
                        <a:spcAft>
                          <a:spcPts val="100"/>
                        </a:spcAft>
                      </a:pPr>
                      <a:r>
                        <a:rPr lang="en-US" sz="1400">
                          <a:effectLst/>
                        </a:rPr>
                        <a:t> </a:t>
                      </a:r>
                      <a:endParaRPr lang="en-US" sz="14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63164267"/>
                  </a:ext>
                </a:extLst>
              </a:tr>
              <a:tr h="1078832">
                <a:tc>
                  <a:txBody>
                    <a:bodyPr/>
                    <a:lstStyle/>
                    <a:p>
                      <a:pPr marL="0" marR="0">
                        <a:lnSpc>
                          <a:spcPts val="1200"/>
                        </a:lnSpc>
                        <a:spcBef>
                          <a:spcPts val="100"/>
                        </a:spcBef>
                        <a:spcAft>
                          <a:spcPts val="100"/>
                        </a:spcAft>
                      </a:pPr>
                      <a:r>
                        <a:rPr lang="en-US" sz="1400">
                          <a:effectLst/>
                        </a:rPr>
                        <a:t>Staff</a:t>
                      </a:r>
                      <a:endParaRPr lang="en-US" sz="14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200"/>
                        </a:lnSpc>
                        <a:spcBef>
                          <a:spcPts val="100"/>
                        </a:spcBef>
                        <a:spcAft>
                          <a:spcPts val="100"/>
                        </a:spcAft>
                      </a:pPr>
                      <a:r>
                        <a:rPr lang="en-US" sz="1400">
                          <a:effectLst/>
                        </a:rPr>
                        <a:t> </a:t>
                      </a:r>
                      <a:endParaRPr lang="en-US" sz="14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200"/>
                        </a:lnSpc>
                        <a:spcBef>
                          <a:spcPts val="100"/>
                        </a:spcBef>
                        <a:spcAft>
                          <a:spcPts val="100"/>
                        </a:spcAft>
                      </a:pPr>
                      <a:r>
                        <a:rPr lang="en-US" sz="1400">
                          <a:effectLst/>
                        </a:rPr>
                        <a:t>Maximum team size: 1 project manager + 1 project developer + 1 project analyst</a:t>
                      </a:r>
                      <a:endParaRPr lang="en-US" sz="14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200"/>
                        </a:lnSpc>
                        <a:spcBef>
                          <a:spcPts val="100"/>
                        </a:spcBef>
                        <a:spcAft>
                          <a:spcPts val="100"/>
                        </a:spcAft>
                      </a:pPr>
                      <a:r>
                        <a:rPr lang="en-US" sz="1400">
                          <a:effectLst/>
                        </a:rPr>
                        <a:t> </a:t>
                      </a:r>
                      <a:endParaRPr lang="en-US" sz="14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09553621"/>
                  </a:ext>
                </a:extLst>
              </a:tr>
              <a:tr h="809123">
                <a:tc>
                  <a:txBody>
                    <a:bodyPr/>
                    <a:lstStyle/>
                    <a:p>
                      <a:pPr marL="0" marR="0">
                        <a:lnSpc>
                          <a:spcPts val="1200"/>
                        </a:lnSpc>
                        <a:spcBef>
                          <a:spcPts val="100"/>
                        </a:spcBef>
                        <a:spcAft>
                          <a:spcPts val="100"/>
                        </a:spcAft>
                      </a:pPr>
                      <a:r>
                        <a:rPr lang="en-US" sz="1400">
                          <a:effectLst/>
                        </a:rPr>
                        <a:t>Quality</a:t>
                      </a:r>
                      <a:endParaRPr lang="en-US" sz="14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200"/>
                        </a:lnSpc>
                        <a:spcBef>
                          <a:spcPts val="100"/>
                        </a:spcBef>
                        <a:spcAft>
                          <a:spcPts val="100"/>
                        </a:spcAft>
                      </a:pPr>
                      <a:r>
                        <a:rPr lang="en-US" sz="1400">
                          <a:effectLst/>
                        </a:rPr>
                        <a:t> </a:t>
                      </a:r>
                      <a:endParaRPr lang="en-US" sz="14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200"/>
                        </a:lnSpc>
                        <a:spcBef>
                          <a:spcPts val="100"/>
                        </a:spcBef>
                        <a:spcAft>
                          <a:spcPts val="100"/>
                        </a:spcAft>
                      </a:pPr>
                      <a:r>
                        <a:rPr lang="en-US" sz="1400">
                          <a:effectLst/>
                        </a:rPr>
                        <a:t> </a:t>
                      </a:r>
                      <a:endParaRPr lang="en-US" sz="14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200"/>
                        </a:lnSpc>
                        <a:spcBef>
                          <a:spcPts val="100"/>
                        </a:spcBef>
                        <a:spcAft>
                          <a:spcPts val="100"/>
                        </a:spcAft>
                      </a:pPr>
                      <a:r>
                        <a:rPr lang="en-US" sz="1400">
                          <a:effectLst/>
                        </a:rPr>
                        <a:t>90-95% of user acceptance tests must pass for release 1.0, 95-98% for release 1.1</a:t>
                      </a:r>
                      <a:endParaRPr lang="en-US" sz="14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98573663"/>
                  </a:ext>
                </a:extLst>
              </a:tr>
              <a:tr h="539416">
                <a:tc>
                  <a:txBody>
                    <a:bodyPr/>
                    <a:lstStyle/>
                    <a:p>
                      <a:pPr marL="0" marR="0">
                        <a:lnSpc>
                          <a:spcPts val="1200"/>
                        </a:lnSpc>
                        <a:spcBef>
                          <a:spcPts val="100"/>
                        </a:spcBef>
                        <a:spcAft>
                          <a:spcPts val="100"/>
                        </a:spcAft>
                      </a:pPr>
                      <a:r>
                        <a:rPr lang="en-US" sz="1400">
                          <a:effectLst/>
                        </a:rPr>
                        <a:t>Features</a:t>
                      </a:r>
                      <a:endParaRPr lang="en-US" sz="14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200"/>
                        </a:lnSpc>
                        <a:spcBef>
                          <a:spcPts val="100"/>
                        </a:spcBef>
                        <a:spcAft>
                          <a:spcPts val="100"/>
                        </a:spcAft>
                      </a:pPr>
                      <a:r>
                        <a:rPr lang="en-US" sz="1400">
                          <a:effectLst/>
                        </a:rPr>
                        <a:t> </a:t>
                      </a:r>
                      <a:endParaRPr lang="en-US" sz="14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200"/>
                        </a:lnSpc>
                        <a:spcBef>
                          <a:spcPts val="100"/>
                        </a:spcBef>
                        <a:spcAft>
                          <a:spcPts val="100"/>
                        </a:spcAft>
                      </a:pPr>
                      <a:r>
                        <a:rPr lang="en-US" sz="1400">
                          <a:effectLst/>
                        </a:rPr>
                        <a:t> </a:t>
                      </a:r>
                      <a:endParaRPr lang="en-US" sz="14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200"/>
                        </a:lnSpc>
                        <a:spcBef>
                          <a:spcPts val="100"/>
                        </a:spcBef>
                        <a:spcAft>
                          <a:spcPts val="100"/>
                        </a:spcAft>
                      </a:pPr>
                      <a:r>
                        <a:rPr lang="en-US" sz="1400">
                          <a:effectLst/>
                        </a:rPr>
                        <a:t>70-80% of high priority features must be included in release 1.0</a:t>
                      </a:r>
                      <a:endParaRPr lang="en-US" sz="14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57795512"/>
                  </a:ext>
                </a:extLst>
              </a:tr>
              <a:tr h="809123">
                <a:tc>
                  <a:txBody>
                    <a:bodyPr/>
                    <a:lstStyle/>
                    <a:p>
                      <a:pPr marL="0" marR="0">
                        <a:lnSpc>
                          <a:spcPts val="1200"/>
                        </a:lnSpc>
                        <a:spcBef>
                          <a:spcPts val="100"/>
                        </a:spcBef>
                        <a:spcAft>
                          <a:spcPts val="100"/>
                        </a:spcAft>
                      </a:pPr>
                      <a:r>
                        <a:rPr lang="en-US" sz="1400">
                          <a:effectLst/>
                        </a:rPr>
                        <a:t>Cost</a:t>
                      </a:r>
                      <a:endParaRPr lang="en-US" sz="14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200"/>
                        </a:lnSpc>
                        <a:spcBef>
                          <a:spcPts val="100"/>
                        </a:spcBef>
                        <a:spcAft>
                          <a:spcPts val="100"/>
                        </a:spcAft>
                      </a:pPr>
                      <a:r>
                        <a:rPr lang="en-US" sz="1400">
                          <a:effectLst/>
                        </a:rPr>
                        <a:t> </a:t>
                      </a:r>
                      <a:endParaRPr lang="en-US" sz="14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200"/>
                        </a:lnSpc>
                        <a:spcBef>
                          <a:spcPts val="100"/>
                        </a:spcBef>
                        <a:spcAft>
                          <a:spcPts val="100"/>
                        </a:spcAft>
                      </a:pPr>
                      <a:r>
                        <a:rPr lang="en-US" sz="1400">
                          <a:effectLst/>
                        </a:rPr>
                        <a:t> </a:t>
                      </a:r>
                      <a:endParaRPr lang="en-US" sz="14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200"/>
                        </a:lnSpc>
                        <a:spcBef>
                          <a:spcPts val="100"/>
                        </a:spcBef>
                        <a:spcAft>
                          <a:spcPts val="100"/>
                        </a:spcAft>
                      </a:pPr>
                      <a:r>
                        <a:rPr lang="en-US" sz="1400" dirty="0">
                          <a:effectLst/>
                        </a:rPr>
                        <a:t>budget overrun up to 15% acceptable without executive review</a:t>
                      </a:r>
                      <a:endParaRPr lang="en-US" sz="1400" i="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8603391"/>
                  </a:ext>
                </a:extLst>
              </a:tr>
            </a:tbl>
          </a:graphicData>
        </a:graphic>
      </p:graphicFrame>
      <p:sp>
        <p:nvSpPr>
          <p:cNvPr id="6" name="Rectangle 1"/>
          <p:cNvSpPr>
            <a:spLocks noChangeArrowheads="1"/>
          </p:cNvSpPr>
          <p:nvPr/>
        </p:nvSpPr>
        <p:spPr bwMode="auto">
          <a:xfrm>
            <a:off x="-3646141" y="-234592"/>
            <a:ext cx="19110690" cy="800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5010" tIns="152352"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4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Project Priorities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148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D964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environment</a:t>
            </a:r>
          </a:p>
        </p:txBody>
      </p:sp>
      <p:sp>
        <p:nvSpPr>
          <p:cNvPr id="3" name="Content Placeholder 2"/>
          <p:cNvSpPr>
            <a:spLocks noGrp="1"/>
          </p:cNvSpPr>
          <p:nvPr>
            <p:ph sz="half" idx="1"/>
          </p:nvPr>
        </p:nvSpPr>
        <p:spPr>
          <a:xfrm>
            <a:off x="1255363" y="2153412"/>
            <a:ext cx="9717437" cy="4704588"/>
          </a:xfrm>
        </p:spPr>
        <p:txBody>
          <a:bodyPr>
            <a:noAutofit/>
          </a:bodyPr>
          <a:lstStyle/>
          <a:p>
            <a:pPr lvl="0"/>
            <a:r>
              <a:rPr lang="en-US" dirty="0"/>
              <a:t>The users will be Asia Pacific College students and faculty located in the Philippines, also if possible, it can also be used by the sister schools. </a:t>
            </a:r>
          </a:p>
          <a:p>
            <a:pPr lvl="0"/>
            <a:r>
              <a:rPr lang="en-US" dirty="0"/>
              <a:t>The system will be accessed during the pre-registration period.</a:t>
            </a:r>
          </a:p>
          <a:p>
            <a:pPr lvl="0"/>
            <a:r>
              <a:rPr lang="en-US" dirty="0"/>
              <a:t>The data generated will come from the students and faculty inputs.</a:t>
            </a:r>
          </a:p>
          <a:p>
            <a:pPr lvl="0"/>
            <a:r>
              <a:rPr lang="en-US" dirty="0"/>
              <a:t>Interruptions like database overloading or crashing will be handled by the ITRO.</a:t>
            </a:r>
          </a:p>
          <a:p>
            <a:r>
              <a:rPr lang="en-US" dirty="0"/>
              <a:t>Students must have a FLAVIO account to access the system.</a:t>
            </a:r>
          </a:p>
          <a:p>
            <a:r>
              <a:rPr lang="en-US" dirty="0"/>
              <a:t> </a:t>
            </a:r>
          </a:p>
        </p:txBody>
      </p:sp>
    </p:spTree>
    <p:extLst>
      <p:ext uri="{BB962C8B-B14F-4D97-AF65-F5344CB8AC3E}">
        <p14:creationId xmlns:p14="http://schemas.microsoft.com/office/powerpoint/2010/main" val="5777507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D964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half" idx="1"/>
          </p:nvPr>
        </p:nvSpPr>
        <p:spPr>
          <a:xfrm>
            <a:off x="2076773" y="2153412"/>
            <a:ext cx="7884091" cy="4704588"/>
          </a:xfrm>
        </p:spPr>
        <p:txBody>
          <a:bodyPr>
            <a:noAutofit/>
          </a:bodyPr>
          <a:lstStyle/>
          <a:p>
            <a:pPr marL="0" lvl="0" indent="0">
              <a:buNone/>
            </a:pPr>
            <a:r>
              <a:rPr lang="en-US" b="1" dirty="0"/>
              <a:t>UPDATES:</a:t>
            </a:r>
          </a:p>
          <a:p>
            <a:pPr marL="0" lvl="0" indent="0">
              <a:buNone/>
            </a:pPr>
            <a:r>
              <a:rPr lang="en-US" dirty="0"/>
              <a:t>-- Rules</a:t>
            </a:r>
          </a:p>
          <a:p>
            <a:r>
              <a:rPr lang="en-US" dirty="0"/>
              <a:t>No advancing of subjects</a:t>
            </a:r>
          </a:p>
          <a:p>
            <a:r>
              <a:rPr lang="en-US" dirty="0"/>
              <a:t>Pre-requisites</a:t>
            </a:r>
          </a:p>
          <a:p>
            <a:r>
              <a:rPr lang="en-US" dirty="0"/>
              <a:t>Max # of units:  (21 for regular students, 24 for graduating or if subject to be              	              added is NATSER or PE)</a:t>
            </a:r>
          </a:p>
          <a:p>
            <a:pPr marL="0" lvl="0" indent="0">
              <a:buNone/>
            </a:pPr>
            <a:r>
              <a:rPr lang="en-US" dirty="0"/>
              <a:t>-- Cobalt Training </a:t>
            </a:r>
          </a:p>
          <a:p>
            <a:pPr marL="0" lvl="0" indent="0">
              <a:buNone/>
            </a:pPr>
            <a:endParaRPr lang="en-US" dirty="0"/>
          </a:p>
          <a:p>
            <a:pPr marL="0" lvl="0" indent="0">
              <a:buNone/>
            </a:pPr>
            <a:r>
              <a:rPr lang="en-US" b="1" dirty="0"/>
              <a:t>NEXT:</a:t>
            </a:r>
            <a:endParaRPr lang="en-US" dirty="0"/>
          </a:p>
          <a:p>
            <a:pPr marL="0" lvl="0" indent="0">
              <a:buNone/>
            </a:pPr>
            <a:r>
              <a:rPr lang="en-US" dirty="0"/>
              <a:t>-- Design</a:t>
            </a:r>
          </a:p>
          <a:p>
            <a:pPr marL="0" lvl="0" indent="0">
              <a:buNone/>
            </a:pPr>
            <a:r>
              <a:rPr lang="en-US" dirty="0"/>
              <a:t>	GUI</a:t>
            </a:r>
          </a:p>
          <a:p>
            <a:pPr marL="0" lvl="0" indent="0">
              <a:buNone/>
            </a:pPr>
            <a:r>
              <a:rPr lang="en-US" dirty="0"/>
              <a:t>	Database</a:t>
            </a:r>
          </a:p>
          <a:p>
            <a:pPr marL="0" lvl="0" indent="0">
              <a:buNone/>
            </a:pPr>
            <a:endParaRPr lang="en-US" dirty="0"/>
          </a:p>
          <a:p>
            <a:pPr marL="0" lvl="0" indent="0">
              <a:buNone/>
            </a:pPr>
            <a:endParaRPr lang="en-US" dirty="0"/>
          </a:p>
        </p:txBody>
      </p:sp>
    </p:spTree>
    <p:extLst>
      <p:ext uri="{BB962C8B-B14F-4D97-AF65-F5344CB8AC3E}">
        <p14:creationId xmlns:p14="http://schemas.microsoft.com/office/powerpoint/2010/main" val="2672575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964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and description</a:t>
            </a:r>
          </a:p>
        </p:txBody>
      </p:sp>
      <p:sp>
        <p:nvSpPr>
          <p:cNvPr id="3" name="Content Placeholder 2"/>
          <p:cNvSpPr>
            <a:spLocks noGrp="1"/>
          </p:cNvSpPr>
          <p:nvPr>
            <p:ph idx="1"/>
          </p:nvPr>
        </p:nvSpPr>
        <p:spPr>
          <a:xfrm>
            <a:off x="2231136" y="2363372"/>
            <a:ext cx="7729728" cy="4339883"/>
          </a:xfrm>
        </p:spPr>
        <p:txBody>
          <a:bodyPr>
            <a:normAutofit/>
          </a:bodyPr>
          <a:lstStyle/>
          <a:p>
            <a:pPr algn="just"/>
            <a:r>
              <a:rPr lang="en-US" dirty="0"/>
              <a:t>Schedules would still be followed (usually after midterms)</a:t>
            </a:r>
          </a:p>
          <a:p>
            <a:pPr algn="just"/>
            <a:r>
              <a:rPr lang="en-US" dirty="0"/>
              <a:t>Main use/purpose:  To add subjects</a:t>
            </a:r>
          </a:p>
          <a:p>
            <a:pPr algn="just"/>
            <a:r>
              <a:rPr lang="en-US" dirty="0"/>
              <a:t>Students input the Subject Code, Subject Description, Section and Units</a:t>
            </a:r>
          </a:p>
          <a:p>
            <a:pPr algn="just"/>
            <a:r>
              <a:rPr lang="en-US" dirty="0"/>
              <a:t>Added subjects are listed then submitted to the system as a request</a:t>
            </a:r>
          </a:p>
          <a:p>
            <a:pPr algn="just"/>
            <a:r>
              <a:rPr lang="en-US" dirty="0"/>
              <a:t>The system validates subjects if it is allowable for the student</a:t>
            </a:r>
          </a:p>
          <a:p>
            <a:pPr algn="just"/>
            <a:r>
              <a:rPr lang="en-US" dirty="0"/>
              <a:t>If there are conflicts, the system directs the requests to the advisers and they approve or disapprove. If there are no conflicts, students can have the subject immediately</a:t>
            </a:r>
          </a:p>
          <a:p>
            <a:pPr algn="just"/>
            <a:r>
              <a:rPr lang="en-US" dirty="0"/>
              <a:t>Approval or disapproval of advisers would be submitted to the system and directed to the student and view their Registration Form to check</a:t>
            </a:r>
          </a:p>
          <a:p>
            <a:pPr algn="just"/>
            <a:endParaRPr lang="en-US" dirty="0"/>
          </a:p>
          <a:p>
            <a:pPr algn="just"/>
            <a:endParaRPr lang="en-US" dirty="0"/>
          </a:p>
          <a:p>
            <a:pPr marL="0" indent="0" algn="just">
              <a:buNone/>
            </a:pPr>
            <a:endParaRPr lang="en-US" dirty="0"/>
          </a:p>
        </p:txBody>
      </p:sp>
    </p:spTree>
    <p:extLst>
      <p:ext uri="{BB962C8B-B14F-4D97-AF65-F5344CB8AC3E}">
        <p14:creationId xmlns:p14="http://schemas.microsoft.com/office/powerpoint/2010/main" val="3941827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C464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2231136" y="2638044"/>
            <a:ext cx="7729728" cy="4219956"/>
          </a:xfrm>
        </p:spPr>
        <p:txBody>
          <a:bodyPr>
            <a:normAutofit/>
          </a:bodyPr>
          <a:lstStyle/>
          <a:p>
            <a:pPr lvl="0" algn="just"/>
            <a:r>
              <a:rPr lang="en-US" dirty="0"/>
              <a:t>To understand the flow of the current pre-registration process</a:t>
            </a:r>
          </a:p>
          <a:p>
            <a:pPr lvl="0" algn="just"/>
            <a:r>
              <a:rPr lang="en-US" dirty="0"/>
              <a:t>To build a design and a prototype of the online pre-registration system</a:t>
            </a:r>
          </a:p>
          <a:p>
            <a:pPr lvl="0" algn="just"/>
            <a:r>
              <a:rPr lang="en-US" dirty="0"/>
              <a:t>To collect data from students about their feedback on the pre-registration system</a:t>
            </a:r>
          </a:p>
          <a:p>
            <a:pPr lvl="0" algn="just"/>
            <a:r>
              <a:rPr lang="en-US" dirty="0"/>
              <a:t>To look for sample algorithms that may serve as a basis for working on the project</a:t>
            </a:r>
          </a:p>
          <a:p>
            <a:pPr lvl="0" algn="just"/>
            <a:r>
              <a:rPr lang="en-US" dirty="0"/>
              <a:t>To provide convenience and satisfy the students, advisers and APC Community</a:t>
            </a:r>
          </a:p>
        </p:txBody>
      </p:sp>
    </p:spTree>
    <p:extLst>
      <p:ext uri="{BB962C8B-B14F-4D97-AF65-F5344CB8AC3E}">
        <p14:creationId xmlns:p14="http://schemas.microsoft.com/office/powerpoint/2010/main" val="1326583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E412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and limitations</a:t>
            </a:r>
          </a:p>
        </p:txBody>
      </p:sp>
      <p:sp>
        <p:nvSpPr>
          <p:cNvPr id="3" name="Content Placeholder 2"/>
          <p:cNvSpPr>
            <a:spLocks noGrp="1"/>
          </p:cNvSpPr>
          <p:nvPr>
            <p:ph idx="1"/>
          </p:nvPr>
        </p:nvSpPr>
        <p:spPr>
          <a:xfrm>
            <a:off x="2231136" y="2638044"/>
            <a:ext cx="7729728" cy="3987839"/>
          </a:xfrm>
        </p:spPr>
        <p:txBody>
          <a:bodyPr>
            <a:normAutofit/>
          </a:bodyPr>
          <a:lstStyle/>
          <a:p>
            <a:r>
              <a:rPr lang="en-US" dirty="0"/>
              <a:t>Solely used by the APC Community</a:t>
            </a:r>
          </a:p>
          <a:p>
            <a:r>
              <a:rPr lang="en-US" dirty="0"/>
              <a:t>Integrated with the FLAVIO System for easy access and will require authentication</a:t>
            </a:r>
          </a:p>
          <a:p>
            <a:r>
              <a:rPr lang="en-US" dirty="0"/>
              <a:t> Adding of subjects will be the project’s main feature </a:t>
            </a:r>
          </a:p>
          <a:p>
            <a:r>
              <a:rPr lang="en-US" dirty="0"/>
              <a:t>Crashing of system due to error in the code will be examined by the group</a:t>
            </a:r>
          </a:p>
          <a:p>
            <a:r>
              <a:rPr lang="en-US" dirty="0"/>
              <a:t>Problems like overloading of database will be examined by the ITRO staff</a:t>
            </a:r>
          </a:p>
          <a:p>
            <a:r>
              <a:rPr lang="en-US" dirty="0"/>
              <a:t>Special cases (ex.: accreditation of subjects, advance taking of subjects, adding a subject even if maximum units are already met, etc.) would be settled manually for it requires human interaction in order to analyze more whether it is allowable</a:t>
            </a:r>
          </a:p>
        </p:txBody>
      </p:sp>
    </p:spTree>
    <p:extLst>
      <p:ext uri="{BB962C8B-B14F-4D97-AF65-F5344CB8AC3E}">
        <p14:creationId xmlns:p14="http://schemas.microsoft.com/office/powerpoint/2010/main" val="1191356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2979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background</a:t>
            </a:r>
          </a:p>
        </p:txBody>
      </p:sp>
      <p:sp>
        <p:nvSpPr>
          <p:cNvPr id="3" name="Content Placeholder 2"/>
          <p:cNvSpPr>
            <a:spLocks noGrp="1"/>
          </p:cNvSpPr>
          <p:nvPr>
            <p:ph idx="1"/>
          </p:nvPr>
        </p:nvSpPr>
        <p:spPr>
          <a:xfrm>
            <a:off x="2231136" y="2638044"/>
            <a:ext cx="7729728" cy="3368861"/>
          </a:xfrm>
        </p:spPr>
        <p:txBody>
          <a:bodyPr>
            <a:normAutofit/>
          </a:bodyPr>
          <a:lstStyle/>
          <a:p>
            <a:pPr algn="just"/>
            <a:r>
              <a:rPr lang="en-US" dirty="0"/>
              <a:t>Framework used:  Cobalt mark IV - build 20160307</a:t>
            </a:r>
          </a:p>
          <a:p>
            <a:pPr algn="just"/>
            <a:r>
              <a:rPr lang="en-US" dirty="0"/>
              <a:t>Download:  XAMPP Apache and MySQL and access the localhost. </a:t>
            </a:r>
          </a:p>
          <a:p>
            <a:pPr algn="just"/>
            <a:r>
              <a:rPr lang="en-US" dirty="0"/>
              <a:t>The FLAVIO System of APC uses Cobalt as its framework, thus the project is obliged to use the framework also because the Online Pre-Registration System is to be integrated with FLAVIO. </a:t>
            </a:r>
          </a:p>
          <a:p>
            <a:pPr algn="just"/>
            <a:r>
              <a:rPr lang="en-US" dirty="0"/>
              <a:t>When implemented, students can access </a:t>
            </a:r>
            <a:r>
              <a:rPr lang="en-US" u="sng" dirty="0">
                <a:solidFill>
                  <a:schemeClr val="bg1"/>
                </a:solidFill>
                <a:hlinkClick r:id="rId2"/>
              </a:rPr>
              <a:t>https://www.apc.edu.ph/flavio/inquiry/Login.php</a:t>
            </a:r>
            <a:r>
              <a:rPr lang="en-US" dirty="0">
                <a:solidFill>
                  <a:schemeClr val="bg1"/>
                </a:solidFill>
              </a:rPr>
              <a:t> </a:t>
            </a:r>
            <a:r>
              <a:rPr lang="en-US" dirty="0"/>
              <a:t>using their existing accounts then view the “Pre-Registration” which is a new system added in FLAVIO.</a:t>
            </a:r>
          </a:p>
          <a:p>
            <a:pPr algn="just"/>
            <a:endParaRPr lang="en-US" dirty="0"/>
          </a:p>
        </p:txBody>
      </p:sp>
    </p:spTree>
    <p:extLst>
      <p:ext uri="{BB962C8B-B14F-4D97-AF65-F5344CB8AC3E}">
        <p14:creationId xmlns:p14="http://schemas.microsoft.com/office/powerpoint/2010/main" val="3987211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73749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and methodology</a:t>
            </a:r>
          </a:p>
        </p:txBody>
      </p:sp>
      <p:sp>
        <p:nvSpPr>
          <p:cNvPr id="3" name="Content Placeholder 2"/>
          <p:cNvSpPr>
            <a:spLocks noGrp="1"/>
          </p:cNvSpPr>
          <p:nvPr>
            <p:ph idx="1"/>
          </p:nvPr>
        </p:nvSpPr>
        <p:spPr>
          <a:xfrm>
            <a:off x="2231136" y="2638044"/>
            <a:ext cx="7729728" cy="4030042"/>
          </a:xfrm>
        </p:spPr>
        <p:txBody>
          <a:bodyPr>
            <a:normAutofit/>
          </a:bodyPr>
          <a:lstStyle/>
          <a:p>
            <a:pPr algn="just"/>
            <a:r>
              <a:rPr lang="en-US" dirty="0"/>
              <a:t>Cobalt framework and XAMPP is used. In XAMPP Control Panel, Apache and MySQL module is started then access the localhost at preferred browser, for the project, Google Chrome is used. </a:t>
            </a:r>
          </a:p>
          <a:p>
            <a:pPr algn="just"/>
            <a:r>
              <a:rPr lang="en-US" dirty="0"/>
              <a:t>For the project, there are two main users which are program directors (administrator) and students (user). The student an add subjects while the administrator can edit other tables like the subjects offered and schedules. </a:t>
            </a:r>
          </a:p>
          <a:p>
            <a:pPr algn="just"/>
            <a:r>
              <a:rPr lang="en-US" dirty="0"/>
              <a:t>The system can filter or validate requests based on the rules/parameters it has</a:t>
            </a:r>
          </a:p>
          <a:p>
            <a:pPr algn="just"/>
            <a:r>
              <a:rPr lang="en-US" dirty="0"/>
              <a:t>When a student’s request passed all parameters, they can successfully add the subject to their load</a:t>
            </a:r>
          </a:p>
          <a:p>
            <a:pPr algn="just"/>
            <a:r>
              <a:rPr lang="en-US" dirty="0"/>
              <a:t>Method of choosing students for a specific subject:  First come, first serve</a:t>
            </a:r>
          </a:p>
          <a:p>
            <a:pPr algn="just"/>
            <a:r>
              <a:rPr lang="en-US" dirty="0"/>
              <a:t>There is a timestamp once the request has been sent</a:t>
            </a:r>
          </a:p>
          <a:p>
            <a:pPr algn="just"/>
            <a:endParaRPr lang="en-US" dirty="0"/>
          </a:p>
        </p:txBody>
      </p:sp>
    </p:spTree>
    <p:extLst>
      <p:ext uri="{BB962C8B-B14F-4D97-AF65-F5344CB8AC3E}">
        <p14:creationId xmlns:p14="http://schemas.microsoft.com/office/powerpoint/2010/main" val="2468369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Related literature</a:t>
            </a:r>
            <a:br>
              <a:rPr lang="en-US" dirty="0"/>
            </a:br>
            <a:r>
              <a:rPr lang="en-US" dirty="0"/>
              <a:t>ATENEO INTEGRATED Student INFORMATION SYSTEM (AISIS)</a:t>
            </a:r>
          </a:p>
        </p:txBody>
      </p:sp>
      <p:sp>
        <p:nvSpPr>
          <p:cNvPr id="3" name="Content Placeholder 2"/>
          <p:cNvSpPr>
            <a:spLocks noGrp="1"/>
          </p:cNvSpPr>
          <p:nvPr>
            <p:ph idx="1"/>
          </p:nvPr>
        </p:nvSpPr>
        <p:spPr>
          <a:xfrm>
            <a:off x="2231136" y="2475914"/>
            <a:ext cx="7729728" cy="4382086"/>
          </a:xfrm>
        </p:spPr>
        <p:txBody>
          <a:bodyPr>
            <a:normAutofit/>
          </a:bodyPr>
          <a:lstStyle/>
          <a:p>
            <a:pPr algn="just"/>
            <a:r>
              <a:rPr lang="en-US" dirty="0"/>
              <a:t>AISIS is the portal for </a:t>
            </a:r>
            <a:r>
              <a:rPr lang="en-US" dirty="0" err="1"/>
              <a:t>Ateneo</a:t>
            </a:r>
            <a:r>
              <a:rPr lang="en-US" dirty="0"/>
              <a:t> students, faculty and staff. It officially enrolls the students and view school information including their IPS, grades, class schedules and the like. Students may also eventually enlist using AISIS Online. </a:t>
            </a:r>
            <a:r>
              <a:rPr lang="en-US" dirty="0" err="1"/>
              <a:t>Ateneo</a:t>
            </a:r>
            <a:r>
              <a:rPr lang="en-US" dirty="0"/>
              <a:t> faculty and staff with access to AISIS, on the other hand, may submit grades and access their class schedules from outside the campus.</a:t>
            </a:r>
          </a:p>
          <a:p>
            <a:pPr algn="just"/>
            <a:r>
              <a:rPr lang="en-US" dirty="0"/>
              <a:t>AISIS Online provides an Online Enlistment service that would give the students the convenience of modifying their subjects online. One of our project’s objectives is to provide convenience and satisfy the students, advisers and APC Community. With this related literature, we can adopt or implement ideas that we have reviewed in the system and implement it to our proposed system. (Retrieved on August 19, 2016 from </a:t>
            </a:r>
            <a:r>
              <a:rPr lang="en-US" u="sng" dirty="0">
                <a:hlinkClick r:id="rId2"/>
              </a:rPr>
              <a:t>http://aisisonline.ateneo.edu/index.php</a:t>
            </a:r>
            <a:r>
              <a:rPr lang="en-US" dirty="0"/>
              <a:t>)</a:t>
            </a:r>
          </a:p>
          <a:p>
            <a:pPr algn="just"/>
            <a:endParaRPr lang="en-US" dirty="0"/>
          </a:p>
        </p:txBody>
      </p:sp>
    </p:spTree>
    <p:extLst>
      <p:ext uri="{BB962C8B-B14F-4D97-AF65-F5344CB8AC3E}">
        <p14:creationId xmlns:p14="http://schemas.microsoft.com/office/powerpoint/2010/main" val="2106541590"/>
      </p:ext>
    </p:extLst>
  </p:cSld>
  <p:clrMapOvr>
    <a:masterClrMapping/>
  </p:clrMapOvr>
</p:sld>
</file>

<file path=ppt/theme/theme1.xml><?xml version="1.0" encoding="utf-8"?>
<a:theme xmlns:a="http://schemas.openxmlformats.org/drawingml/2006/main" name="Parce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374</TotalTime>
  <Words>5139</Words>
  <Application>Microsoft Office PowerPoint</Application>
  <PresentationFormat>Widescreen</PresentationFormat>
  <Paragraphs>432</Paragraphs>
  <Slides>32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Gill Sans MT</vt:lpstr>
      <vt:lpstr>휴먼매직체</vt:lpstr>
      <vt:lpstr>Symbol</vt:lpstr>
      <vt:lpstr>Times New Roman</vt:lpstr>
      <vt:lpstr>Parcel</vt:lpstr>
      <vt:lpstr>ASIA PACIFIC COLLEGE  ONLINE PRE-REGISTRATION SYSTEM</vt:lpstr>
      <vt:lpstr>Project context</vt:lpstr>
      <vt:lpstr>Purpose and description</vt:lpstr>
      <vt:lpstr>Purpose and description</vt:lpstr>
      <vt:lpstr>objectives</vt:lpstr>
      <vt:lpstr>Scope and limitations</vt:lpstr>
      <vt:lpstr>Technical background</vt:lpstr>
      <vt:lpstr>Design and methodology</vt:lpstr>
      <vt:lpstr>Related literature ATENEO INTEGRATED Student INFORMATION SYSTEM (AISIS)</vt:lpstr>
      <vt:lpstr> Related literature DE LA SALLE UNIVERSITY ANIMO.SYS PORTAL </vt:lpstr>
      <vt:lpstr> Related literature UNIVERSITY OF THE PHILIPPINES COMPUTERIZED REGISTRATION SYSTEM  (UP CRS) </vt:lpstr>
      <vt:lpstr>Initial design</vt:lpstr>
      <vt:lpstr>Initial design</vt:lpstr>
      <vt:lpstr>Initial design</vt:lpstr>
      <vt:lpstr>Initial design</vt:lpstr>
      <vt:lpstr>STATEMENT OF WORK</vt:lpstr>
      <vt:lpstr>Work requirements</vt:lpstr>
      <vt:lpstr>PowerPoint Presentation</vt:lpstr>
      <vt:lpstr>PowerPoint Presentation</vt:lpstr>
      <vt:lpstr>STATEMENT OF WORK</vt:lpstr>
      <vt:lpstr>Other requirements</vt:lpstr>
      <vt:lpstr>Vision and scope</vt:lpstr>
      <vt:lpstr>Vision and scope</vt:lpstr>
      <vt:lpstr>Customer or Market Needs</vt:lpstr>
      <vt:lpstr>Customer or Market Needs</vt:lpstr>
      <vt:lpstr>Vision of the solution</vt:lpstr>
      <vt:lpstr>Scope and limitations</vt:lpstr>
      <vt:lpstr>Business context</vt:lpstr>
      <vt:lpstr>Business context</vt:lpstr>
      <vt:lpstr>Project priorities</vt:lpstr>
      <vt:lpstr>Operating environment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ASIA PACIFIC COLLEGE  ONLINE PRE-REGISTRATION SYSTEM</dc:title>
  <dc:creator>Angelica Laurene Ruiz</dc:creator>
  <cp:lastModifiedBy>Angelica Laurene Ruiz</cp:lastModifiedBy>
  <cp:revision>37</cp:revision>
  <dcterms:created xsi:type="dcterms:W3CDTF">2016-08-26T00:06:18Z</dcterms:created>
  <dcterms:modified xsi:type="dcterms:W3CDTF">2016-10-24T02:16:20Z</dcterms:modified>
</cp:coreProperties>
</file>