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34" r:id="rId3"/>
    <p:sldId id="348" r:id="rId4"/>
    <p:sldId id="349" r:id="rId5"/>
    <p:sldId id="257" r:id="rId6"/>
    <p:sldId id="317" r:id="rId7"/>
    <p:sldId id="258" r:id="rId8"/>
    <p:sldId id="259" r:id="rId9"/>
    <p:sldId id="260" r:id="rId10"/>
    <p:sldId id="261" r:id="rId11"/>
    <p:sldId id="316" r:id="rId12"/>
    <p:sldId id="345" r:id="rId13"/>
    <p:sldId id="346" r:id="rId14"/>
    <p:sldId id="350" r:id="rId15"/>
    <p:sldId id="315" r:id="rId16"/>
    <p:sldId id="318" r:id="rId17"/>
    <p:sldId id="309" r:id="rId18"/>
    <p:sldId id="319" r:id="rId19"/>
    <p:sldId id="324" r:id="rId20"/>
    <p:sldId id="323" r:id="rId21"/>
    <p:sldId id="347" r:id="rId22"/>
    <p:sldId id="328" r:id="rId23"/>
    <p:sldId id="332" r:id="rId24"/>
    <p:sldId id="329" r:id="rId25"/>
    <p:sldId id="330" r:id="rId26"/>
    <p:sldId id="331" r:id="rId27"/>
    <p:sldId id="333" r:id="rId28"/>
    <p:sldId id="336" r:id="rId29"/>
    <p:sldId id="337" r:id="rId30"/>
    <p:sldId id="338" r:id="rId31"/>
    <p:sldId id="339" r:id="rId32"/>
    <p:sldId id="340" r:id="rId33"/>
    <p:sldId id="341" r:id="rId34"/>
    <p:sldId id="342" r:id="rId35"/>
    <p:sldId id="343" r:id="rId36"/>
    <p:sldId id="344" r:id="rId37"/>
    <p:sldId id="305" r:id="rId38"/>
    <p:sldId id="306" r:id="rId39"/>
    <p:sldId id="30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99FFCC"/>
    <a:srgbClr val="33CC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p:normalViewPr>
  <p:slideViewPr>
    <p:cSldViewPr snapToGrid="0">
      <p:cViewPr varScale="1">
        <p:scale>
          <a:sx n="47" d="100"/>
          <a:sy n="47" d="100"/>
        </p:scale>
        <p:origin x="36"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EF2E9-17B4-484C-ABAA-8C715D79D306}" type="datetimeFigureOut">
              <a:rPr lang="en-PH" smtClean="0"/>
              <a:t>02/09/2016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FBDB5-9589-48C5-8577-C15F048505D7}" type="slidenum">
              <a:rPr lang="en-PH" smtClean="0"/>
              <a:t>‹#›</a:t>
            </a:fld>
            <a:endParaRPr lang="en-PH"/>
          </a:p>
        </p:txBody>
      </p:sp>
    </p:spTree>
    <p:extLst>
      <p:ext uri="{BB962C8B-B14F-4D97-AF65-F5344CB8AC3E}">
        <p14:creationId xmlns:p14="http://schemas.microsoft.com/office/powerpoint/2010/main" val="704618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a:t>
            </a:fld>
            <a:endParaRPr lang="en-PH"/>
          </a:p>
        </p:txBody>
      </p:sp>
    </p:spTree>
    <p:extLst>
      <p:ext uri="{BB962C8B-B14F-4D97-AF65-F5344CB8AC3E}">
        <p14:creationId xmlns:p14="http://schemas.microsoft.com/office/powerpoint/2010/main" val="1727372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11</a:t>
            </a:fld>
            <a:endParaRPr lang="en-PH"/>
          </a:p>
        </p:txBody>
      </p:sp>
    </p:spTree>
    <p:extLst>
      <p:ext uri="{BB962C8B-B14F-4D97-AF65-F5344CB8AC3E}">
        <p14:creationId xmlns:p14="http://schemas.microsoft.com/office/powerpoint/2010/main" val="1147813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12</a:t>
            </a:fld>
            <a:endParaRPr lang="en-PH"/>
          </a:p>
        </p:txBody>
      </p:sp>
    </p:spTree>
    <p:extLst>
      <p:ext uri="{BB962C8B-B14F-4D97-AF65-F5344CB8AC3E}">
        <p14:creationId xmlns:p14="http://schemas.microsoft.com/office/powerpoint/2010/main" val="2742079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13</a:t>
            </a:fld>
            <a:endParaRPr lang="en-PH"/>
          </a:p>
        </p:txBody>
      </p:sp>
    </p:spTree>
    <p:extLst>
      <p:ext uri="{BB962C8B-B14F-4D97-AF65-F5344CB8AC3E}">
        <p14:creationId xmlns:p14="http://schemas.microsoft.com/office/powerpoint/2010/main" val="3298668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14</a:t>
            </a:fld>
            <a:endParaRPr lang="en-PH"/>
          </a:p>
        </p:txBody>
      </p:sp>
    </p:spTree>
    <p:extLst>
      <p:ext uri="{BB962C8B-B14F-4D97-AF65-F5344CB8AC3E}">
        <p14:creationId xmlns:p14="http://schemas.microsoft.com/office/powerpoint/2010/main" val="4012394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15</a:t>
            </a:fld>
            <a:endParaRPr lang="en-PH"/>
          </a:p>
        </p:txBody>
      </p:sp>
    </p:spTree>
    <p:extLst>
      <p:ext uri="{BB962C8B-B14F-4D97-AF65-F5344CB8AC3E}">
        <p14:creationId xmlns:p14="http://schemas.microsoft.com/office/powerpoint/2010/main" val="4142822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16</a:t>
            </a:fld>
            <a:endParaRPr lang="en-PH"/>
          </a:p>
        </p:txBody>
      </p:sp>
    </p:spTree>
    <p:extLst>
      <p:ext uri="{BB962C8B-B14F-4D97-AF65-F5344CB8AC3E}">
        <p14:creationId xmlns:p14="http://schemas.microsoft.com/office/powerpoint/2010/main" val="3238782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17</a:t>
            </a:fld>
            <a:endParaRPr lang="en-PH"/>
          </a:p>
        </p:txBody>
      </p:sp>
    </p:spTree>
    <p:extLst>
      <p:ext uri="{BB962C8B-B14F-4D97-AF65-F5344CB8AC3E}">
        <p14:creationId xmlns:p14="http://schemas.microsoft.com/office/powerpoint/2010/main" val="4254574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18</a:t>
            </a:fld>
            <a:endParaRPr lang="en-PH"/>
          </a:p>
        </p:txBody>
      </p:sp>
    </p:spTree>
    <p:extLst>
      <p:ext uri="{BB962C8B-B14F-4D97-AF65-F5344CB8AC3E}">
        <p14:creationId xmlns:p14="http://schemas.microsoft.com/office/powerpoint/2010/main" val="533209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19</a:t>
            </a:fld>
            <a:endParaRPr lang="en-PH"/>
          </a:p>
        </p:txBody>
      </p:sp>
    </p:spTree>
    <p:extLst>
      <p:ext uri="{BB962C8B-B14F-4D97-AF65-F5344CB8AC3E}">
        <p14:creationId xmlns:p14="http://schemas.microsoft.com/office/powerpoint/2010/main" val="2959679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20</a:t>
            </a:fld>
            <a:endParaRPr lang="en-PH"/>
          </a:p>
        </p:txBody>
      </p:sp>
    </p:spTree>
    <p:extLst>
      <p:ext uri="{BB962C8B-B14F-4D97-AF65-F5344CB8AC3E}">
        <p14:creationId xmlns:p14="http://schemas.microsoft.com/office/powerpoint/2010/main" val="3750333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a:t>
            </a:fld>
            <a:endParaRPr lang="en-PH"/>
          </a:p>
        </p:txBody>
      </p:sp>
    </p:spTree>
    <p:extLst>
      <p:ext uri="{BB962C8B-B14F-4D97-AF65-F5344CB8AC3E}">
        <p14:creationId xmlns:p14="http://schemas.microsoft.com/office/powerpoint/2010/main" val="275895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21</a:t>
            </a:fld>
            <a:endParaRPr lang="en-PH"/>
          </a:p>
        </p:txBody>
      </p:sp>
    </p:spTree>
    <p:extLst>
      <p:ext uri="{BB962C8B-B14F-4D97-AF65-F5344CB8AC3E}">
        <p14:creationId xmlns:p14="http://schemas.microsoft.com/office/powerpoint/2010/main" val="3834291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22</a:t>
            </a:fld>
            <a:endParaRPr lang="en-PH"/>
          </a:p>
        </p:txBody>
      </p:sp>
    </p:spTree>
    <p:extLst>
      <p:ext uri="{BB962C8B-B14F-4D97-AF65-F5344CB8AC3E}">
        <p14:creationId xmlns:p14="http://schemas.microsoft.com/office/powerpoint/2010/main" val="1549380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23</a:t>
            </a:fld>
            <a:endParaRPr lang="en-PH"/>
          </a:p>
        </p:txBody>
      </p:sp>
    </p:spTree>
    <p:extLst>
      <p:ext uri="{BB962C8B-B14F-4D97-AF65-F5344CB8AC3E}">
        <p14:creationId xmlns:p14="http://schemas.microsoft.com/office/powerpoint/2010/main" val="668485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24</a:t>
            </a:fld>
            <a:endParaRPr lang="en-PH"/>
          </a:p>
        </p:txBody>
      </p:sp>
    </p:spTree>
    <p:extLst>
      <p:ext uri="{BB962C8B-B14F-4D97-AF65-F5344CB8AC3E}">
        <p14:creationId xmlns:p14="http://schemas.microsoft.com/office/powerpoint/2010/main" val="132444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25</a:t>
            </a:fld>
            <a:endParaRPr lang="en-PH"/>
          </a:p>
        </p:txBody>
      </p:sp>
    </p:spTree>
    <p:extLst>
      <p:ext uri="{BB962C8B-B14F-4D97-AF65-F5344CB8AC3E}">
        <p14:creationId xmlns:p14="http://schemas.microsoft.com/office/powerpoint/2010/main" val="3605014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26</a:t>
            </a:fld>
            <a:endParaRPr lang="en-PH"/>
          </a:p>
        </p:txBody>
      </p:sp>
    </p:spTree>
    <p:extLst>
      <p:ext uri="{BB962C8B-B14F-4D97-AF65-F5344CB8AC3E}">
        <p14:creationId xmlns:p14="http://schemas.microsoft.com/office/powerpoint/2010/main" val="4280139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27</a:t>
            </a:fld>
            <a:endParaRPr lang="en-PH"/>
          </a:p>
        </p:txBody>
      </p:sp>
    </p:spTree>
    <p:extLst>
      <p:ext uri="{BB962C8B-B14F-4D97-AF65-F5344CB8AC3E}">
        <p14:creationId xmlns:p14="http://schemas.microsoft.com/office/powerpoint/2010/main" val="17889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a:t>
            </a:fld>
            <a:endParaRPr lang="en-PH"/>
          </a:p>
        </p:txBody>
      </p:sp>
    </p:spTree>
    <p:extLst>
      <p:ext uri="{BB962C8B-B14F-4D97-AF65-F5344CB8AC3E}">
        <p14:creationId xmlns:p14="http://schemas.microsoft.com/office/powerpoint/2010/main" val="4100388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5</a:t>
            </a:fld>
            <a:endParaRPr lang="en-PH"/>
          </a:p>
        </p:txBody>
      </p:sp>
    </p:spTree>
    <p:extLst>
      <p:ext uri="{BB962C8B-B14F-4D97-AF65-F5344CB8AC3E}">
        <p14:creationId xmlns:p14="http://schemas.microsoft.com/office/powerpoint/2010/main" val="1343645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6</a:t>
            </a:fld>
            <a:endParaRPr lang="en-PH"/>
          </a:p>
        </p:txBody>
      </p:sp>
    </p:spTree>
    <p:extLst>
      <p:ext uri="{BB962C8B-B14F-4D97-AF65-F5344CB8AC3E}">
        <p14:creationId xmlns:p14="http://schemas.microsoft.com/office/powerpoint/2010/main" val="2048470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7</a:t>
            </a:fld>
            <a:endParaRPr lang="en-PH"/>
          </a:p>
        </p:txBody>
      </p:sp>
    </p:spTree>
    <p:extLst>
      <p:ext uri="{BB962C8B-B14F-4D97-AF65-F5344CB8AC3E}">
        <p14:creationId xmlns:p14="http://schemas.microsoft.com/office/powerpoint/2010/main" val="4143472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8</a:t>
            </a:fld>
            <a:endParaRPr lang="en-PH"/>
          </a:p>
        </p:txBody>
      </p:sp>
    </p:spTree>
    <p:extLst>
      <p:ext uri="{BB962C8B-B14F-4D97-AF65-F5344CB8AC3E}">
        <p14:creationId xmlns:p14="http://schemas.microsoft.com/office/powerpoint/2010/main" val="1704061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9</a:t>
            </a:fld>
            <a:endParaRPr lang="en-PH"/>
          </a:p>
        </p:txBody>
      </p:sp>
    </p:spTree>
    <p:extLst>
      <p:ext uri="{BB962C8B-B14F-4D97-AF65-F5344CB8AC3E}">
        <p14:creationId xmlns:p14="http://schemas.microsoft.com/office/powerpoint/2010/main" val="2115264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10</a:t>
            </a:fld>
            <a:endParaRPr lang="en-PH"/>
          </a:p>
        </p:txBody>
      </p:sp>
    </p:spTree>
    <p:extLst>
      <p:ext uri="{BB962C8B-B14F-4D97-AF65-F5344CB8AC3E}">
        <p14:creationId xmlns:p14="http://schemas.microsoft.com/office/powerpoint/2010/main" val="4096915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48577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9671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41081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70687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9770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F07C20CE-7E6E-46AA-9B32-76D88BCAE5C9}" type="datetimeFigureOut">
              <a:rPr lang="en-PH" smtClean="0"/>
              <a:t>02/09/2016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23315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F07C20CE-7E6E-46AA-9B32-76D88BCAE5C9}" type="datetimeFigureOut">
              <a:rPr lang="en-PH" smtClean="0"/>
              <a:t>02/09/2016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39592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F07C20CE-7E6E-46AA-9B32-76D88BCAE5C9}" type="datetimeFigureOut">
              <a:rPr lang="en-PH" smtClean="0"/>
              <a:t>02/09/2016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448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C20CE-7E6E-46AA-9B32-76D88BCAE5C9}" type="datetimeFigureOut">
              <a:rPr lang="en-PH" smtClean="0"/>
              <a:t>02/09/2016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0919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02/09/2016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4974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02/09/2016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42574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C20CE-7E6E-46AA-9B32-76D88BCAE5C9}" type="datetimeFigureOut">
              <a:rPr lang="en-PH" smtClean="0"/>
              <a:t>02/09/2016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A8C97-750A-4A38-A435-8ABAAE6508AD}" type="slidenum">
              <a:rPr lang="en-PH" smtClean="0"/>
              <a:t>‹#›</a:t>
            </a:fld>
            <a:endParaRPr lang="en-PH"/>
          </a:p>
        </p:txBody>
      </p:sp>
    </p:spTree>
    <p:extLst>
      <p:ext uri="{BB962C8B-B14F-4D97-AF65-F5344CB8AC3E}">
        <p14:creationId xmlns:p14="http://schemas.microsoft.com/office/powerpoint/2010/main" val="3114984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hyperlink" Target="http://technet.microsoft.com/en-us/security/advisory/2862973"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technet.microsoft.com/en-us/security/advisory/2862973"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92182"/>
            <a:ext cx="9144000" cy="2387600"/>
          </a:xfrm>
        </p:spPr>
        <p:txBody>
          <a:bodyPr/>
          <a:lstStyle/>
          <a:p>
            <a:r>
              <a:rPr lang="en-PH" dirty="0"/>
              <a:t>Automated Election System</a:t>
            </a:r>
          </a:p>
        </p:txBody>
      </p:sp>
      <p:sp>
        <p:nvSpPr>
          <p:cNvPr id="3" name="Subtitle 2"/>
          <p:cNvSpPr>
            <a:spLocks noGrp="1"/>
          </p:cNvSpPr>
          <p:nvPr>
            <p:ph type="subTitle" idx="1"/>
          </p:nvPr>
        </p:nvSpPr>
        <p:spPr>
          <a:xfrm>
            <a:off x="1524000" y="3771857"/>
            <a:ext cx="9144000" cy="1655762"/>
          </a:xfrm>
        </p:spPr>
        <p:txBody>
          <a:bodyPr/>
          <a:lstStyle/>
          <a:p>
            <a:r>
              <a:rPr lang="en-PH" dirty="0"/>
              <a:t>Hipolito | </a:t>
            </a:r>
            <a:r>
              <a:rPr lang="en-PH" dirty="0" err="1"/>
              <a:t>Jovellano</a:t>
            </a:r>
            <a:r>
              <a:rPr lang="en-PH" dirty="0"/>
              <a:t> | </a:t>
            </a:r>
            <a:r>
              <a:rPr lang="en-PH" dirty="0" err="1"/>
              <a:t>Pachico</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02" y="-390951"/>
            <a:ext cx="3017682" cy="30176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999" y="4218139"/>
            <a:ext cx="3017682" cy="3017682"/>
          </a:xfrm>
          <a:prstGeom prst="rect">
            <a:avLst/>
          </a:prstGeom>
        </p:spPr>
      </p:pic>
    </p:spTree>
    <p:extLst>
      <p:ext uri="{BB962C8B-B14F-4D97-AF65-F5344CB8AC3E}">
        <p14:creationId xmlns:p14="http://schemas.microsoft.com/office/powerpoint/2010/main" val="167675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Scope and Limitations</a:t>
            </a:r>
          </a:p>
        </p:txBody>
      </p:sp>
      <p:sp>
        <p:nvSpPr>
          <p:cNvPr id="3" name="Content Placeholder 2"/>
          <p:cNvSpPr>
            <a:spLocks noGrp="1"/>
          </p:cNvSpPr>
          <p:nvPr>
            <p:ph idx="1"/>
          </p:nvPr>
        </p:nvSpPr>
        <p:spPr>
          <a:xfrm>
            <a:off x="1097281" y="1812373"/>
            <a:ext cx="9330524" cy="4351338"/>
          </a:xfrm>
        </p:spPr>
        <p:txBody>
          <a:bodyPr/>
          <a:lstStyle/>
          <a:p>
            <a:pPr marL="0" indent="0" algn="ctr">
              <a:buNone/>
            </a:pPr>
            <a:endParaRPr lang="en-PH" dirty="0"/>
          </a:p>
          <a:p>
            <a:pPr marL="0" indent="0" algn="ctr">
              <a:buNone/>
            </a:pPr>
            <a:r>
              <a:rPr lang="en-PH" dirty="0"/>
              <a:t>The scope of the study would only include the issues and possible solutions for the security of the transmission of election returns on the server-level of the automated election system in the Philippines. Further study on the other parts of the automated election system will no longer be covered.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4098786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lstStyle/>
          <a:p>
            <a:pPr marL="0" indent="0">
              <a:buNone/>
            </a:pPr>
            <a:r>
              <a:rPr lang="en-PH" dirty="0"/>
              <a:t>Automated Election System</a:t>
            </a:r>
          </a:p>
          <a:p>
            <a:r>
              <a:rPr lang="en-PH" dirty="0">
                <a:solidFill>
                  <a:srgbClr val="FF0000"/>
                </a:solidFill>
              </a:rPr>
              <a:t>The primary application of hash functions in cryptography is message integrity. </a:t>
            </a:r>
          </a:p>
          <a:p>
            <a:r>
              <a:rPr lang="en-PH" dirty="0">
                <a:solidFill>
                  <a:srgbClr val="FF0000"/>
                </a:solidFill>
              </a:rPr>
              <a:t>The hash value provides a digital fingerprint of a message's contents, which ensures that the message has not been altered by an intruder, virus, or by other means. </a:t>
            </a:r>
          </a:p>
        </p:txBody>
      </p:sp>
    </p:spTree>
    <p:extLst>
      <p:ext uri="{BB962C8B-B14F-4D97-AF65-F5344CB8AC3E}">
        <p14:creationId xmlns:p14="http://schemas.microsoft.com/office/powerpoint/2010/main" val="284703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lstStyle/>
          <a:p>
            <a:pPr marL="0" indent="0">
              <a:buNone/>
            </a:pPr>
            <a:r>
              <a:rPr lang="en-PH" dirty="0"/>
              <a:t>Issues in the System</a:t>
            </a:r>
          </a:p>
          <a:p>
            <a:r>
              <a:rPr lang="en-PH" dirty="0">
                <a:solidFill>
                  <a:srgbClr val="FF0000"/>
                </a:solidFill>
              </a:rPr>
              <a:t>The primary application of hash functions in cryptography is message integrity. </a:t>
            </a:r>
          </a:p>
          <a:p>
            <a:r>
              <a:rPr lang="en-PH" dirty="0">
                <a:solidFill>
                  <a:srgbClr val="FF0000"/>
                </a:solidFill>
              </a:rPr>
              <a:t>The hash value provides a digital fingerprint of a message's contents, which ensures that the message has not been altered by an intruder, virus, or by other means. </a:t>
            </a:r>
          </a:p>
        </p:txBody>
      </p:sp>
    </p:spTree>
    <p:extLst>
      <p:ext uri="{BB962C8B-B14F-4D97-AF65-F5344CB8AC3E}">
        <p14:creationId xmlns:p14="http://schemas.microsoft.com/office/powerpoint/2010/main" val="238331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lstStyle/>
          <a:p>
            <a:pPr marL="0" indent="0">
              <a:buNone/>
            </a:pPr>
            <a:r>
              <a:rPr lang="en-PH" dirty="0"/>
              <a:t>System Vulnerabilities</a:t>
            </a:r>
          </a:p>
          <a:p>
            <a:r>
              <a:rPr lang="en-PH" dirty="0">
                <a:solidFill>
                  <a:srgbClr val="FF0000"/>
                </a:solidFill>
              </a:rPr>
              <a:t>The primary application of hash functions in cryptography is message integrity. </a:t>
            </a:r>
          </a:p>
          <a:p>
            <a:r>
              <a:rPr lang="en-PH" dirty="0">
                <a:solidFill>
                  <a:srgbClr val="FF0000"/>
                </a:solidFill>
              </a:rPr>
              <a:t>The hash value provides a digital fingerprint of a message's contents, which ensures that the message has not been altered by an intruder, virus, or by other means. </a:t>
            </a:r>
          </a:p>
        </p:txBody>
      </p:sp>
    </p:spTree>
    <p:extLst>
      <p:ext uri="{BB962C8B-B14F-4D97-AF65-F5344CB8AC3E}">
        <p14:creationId xmlns:p14="http://schemas.microsoft.com/office/powerpoint/2010/main" val="3388903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a:t>Related Literature</a:t>
            </a:r>
            <a:endParaRPr lang="en-PH" dirty="0"/>
          </a:p>
        </p:txBody>
      </p:sp>
      <p:sp>
        <p:nvSpPr>
          <p:cNvPr id="3" name="Content Placeholder 2"/>
          <p:cNvSpPr>
            <a:spLocks noGrp="1"/>
          </p:cNvSpPr>
          <p:nvPr>
            <p:ph idx="1"/>
          </p:nvPr>
        </p:nvSpPr>
        <p:spPr>
          <a:xfrm>
            <a:off x="838200" y="1497496"/>
            <a:ext cx="9896061" cy="4679467"/>
          </a:xfrm>
        </p:spPr>
        <p:txBody>
          <a:bodyPr>
            <a:normAutofit/>
          </a:bodyPr>
          <a:lstStyle/>
          <a:p>
            <a:r>
              <a:rPr lang="en-PH" dirty="0"/>
              <a:t>Furthermore, the ñ controversy showed that the entire automated election system uses a hash function called MD5.</a:t>
            </a:r>
          </a:p>
          <a:p>
            <a:r>
              <a:rPr lang="en-PH" dirty="0" err="1"/>
              <a:t>Comelec-Smartmatic</a:t>
            </a:r>
            <a:r>
              <a:rPr lang="en-PH" dirty="0"/>
              <a:t> still used it </a:t>
            </a:r>
            <a:r>
              <a:rPr lang="en-PH" b="1" dirty="0"/>
              <a:t>even if </a:t>
            </a:r>
            <a:r>
              <a:rPr lang="en-PH" dirty="0"/>
              <a:t>many developers have suggested to avoid the usage of the technology.</a:t>
            </a:r>
          </a:p>
          <a:p>
            <a:pPr lvl="1"/>
            <a:r>
              <a:rPr lang="en-PH" i="1" dirty="0"/>
              <a:t>Carnegie Mellon University – Software Engineering Institute </a:t>
            </a:r>
            <a:r>
              <a:rPr lang="en-PH" dirty="0"/>
              <a:t>stated that: “Software developers, Certification Authorities, website owners, and users should avoid using the MD5 algorithm in any capacity. As previous research has demonstrated, it should be considered cryptographically broken and unsuitable for further use.”</a:t>
            </a:r>
          </a:p>
          <a:p>
            <a:pPr lvl="1"/>
            <a:r>
              <a:rPr lang="en-PH" dirty="0"/>
              <a:t>Recently, </a:t>
            </a:r>
            <a:r>
              <a:rPr lang="en-PH" i="1" dirty="0"/>
              <a:t>Microsoft</a:t>
            </a:r>
            <a:r>
              <a:rPr lang="en-PH" dirty="0"/>
              <a:t> announced </a:t>
            </a:r>
            <a:r>
              <a:rPr lang="en-PH" i="1" dirty="0">
                <a:hlinkClick r:id="rId3"/>
              </a:rPr>
              <a:t>Security Advisory 2862973</a:t>
            </a:r>
            <a:r>
              <a:rPr lang="en-PH" dirty="0"/>
              <a:t> that will block the MD5 has algorithm. This hashing algorithm is quite long in the tooth and has not been a recommended hash for many years.</a:t>
            </a:r>
          </a:p>
          <a:p>
            <a:pPr lvl="1"/>
            <a:endParaRPr lang="en-PH"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204092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Study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p:txBody>
          <a:bodyPr/>
          <a:lstStyle/>
          <a:p>
            <a:endParaRPr lang="en-PH" dirty="0"/>
          </a:p>
          <a:p>
            <a:endParaRPr lang="en-PH" dirty="0"/>
          </a:p>
        </p:txBody>
      </p:sp>
      <p:sp>
        <p:nvSpPr>
          <p:cNvPr id="8" name="Rectangle 7"/>
          <p:cNvSpPr/>
          <p:nvPr/>
        </p:nvSpPr>
        <p:spPr>
          <a:xfrm>
            <a:off x="353291" y="1720840"/>
            <a:ext cx="9990513" cy="3539430"/>
          </a:xfrm>
          <a:prstGeom prst="rect">
            <a:avLst/>
          </a:prstGeom>
        </p:spPr>
        <p:txBody>
          <a:bodyPr wrap="square">
            <a:spAutoFit/>
          </a:bodyPr>
          <a:lstStyle/>
          <a:p>
            <a:pPr marL="914400" lvl="1" indent="-457200">
              <a:buFont typeface="Arial" panose="020B0604020202020204" pitchFamily="34" charset="0"/>
              <a:buChar char="•"/>
            </a:pPr>
            <a:r>
              <a:rPr lang="en-PH" sz="2800" dirty="0"/>
              <a:t>Experimental Design of Worldwide Internet Voting System using PK</a:t>
            </a:r>
          </a:p>
          <a:p>
            <a:pPr marL="1371600" lvl="2" indent="-457200">
              <a:buFont typeface="Arial" panose="020B0604020202020204" pitchFamily="34" charset="0"/>
              <a:buChar char="•"/>
            </a:pPr>
            <a:r>
              <a:rPr lang="en-PH" sz="2800" dirty="0"/>
              <a:t>Voter’s privacy was guaranteed by using blind signature.</a:t>
            </a:r>
          </a:p>
          <a:p>
            <a:pPr marL="1371600" lvl="2" indent="-457200">
              <a:buFont typeface="Arial" panose="020B0604020202020204" pitchFamily="34" charset="0"/>
              <a:buChar char="•"/>
            </a:pPr>
            <a:r>
              <a:rPr lang="en-PH" sz="2800" dirty="0"/>
              <a:t>PKI allowed worldwide key distribution and “one certificate-one vote” policy.</a:t>
            </a:r>
          </a:p>
          <a:p>
            <a:pPr marL="1371600" lvl="2" indent="-457200">
              <a:buFont typeface="Arial" panose="020B0604020202020204" pitchFamily="34" charset="0"/>
              <a:buChar char="•"/>
            </a:pPr>
            <a:r>
              <a:rPr lang="en-PH" sz="2800" dirty="0"/>
              <a:t>Anyone can participate as long as certificate was given Certificate Authority (CA).</a:t>
            </a:r>
          </a:p>
          <a:p>
            <a:pPr marL="1371600" lvl="2" indent="-457200">
              <a:buFont typeface="Arial" panose="020B0604020202020204" pitchFamily="34" charset="0"/>
              <a:buChar char="•"/>
            </a:pPr>
            <a:endParaRPr lang="en-PH" sz="2800" dirty="0"/>
          </a:p>
        </p:txBody>
      </p:sp>
    </p:spTree>
    <p:extLst>
      <p:ext uri="{BB962C8B-B14F-4D97-AF65-F5344CB8AC3E}">
        <p14:creationId xmlns:p14="http://schemas.microsoft.com/office/powerpoint/2010/main" val="97953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a:xfrm>
            <a:off x="838200" y="1835125"/>
            <a:ext cx="9896061" cy="4679467"/>
          </a:xfrm>
        </p:spPr>
        <p:txBody>
          <a:bodyPr>
            <a:normAutofit/>
          </a:bodyPr>
          <a:lstStyle/>
          <a:p>
            <a:r>
              <a:rPr lang="en-PH" b="1" dirty="0"/>
              <a:t>What is a hash code?</a:t>
            </a:r>
          </a:p>
          <a:p>
            <a:r>
              <a:rPr lang="en-PH" dirty="0"/>
              <a:t>A hash code is a value – a combination of letters and numbers – generated by a function for an electronic document, data file, or program.</a:t>
            </a:r>
          </a:p>
          <a:p>
            <a:r>
              <a:rPr lang="en-PH" dirty="0"/>
              <a:t>It serves as a digital fingerprint, meaning it is unique for every file, and is “a security measure used to ensure that the integrity of an electronic document, data file, or a program has not been compromised,” the National Citizens' Movement for Free Elections (NAMFREL) explained in a news release on Thursday (May 12).</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597051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lstStyle/>
          <a:p>
            <a:r>
              <a:rPr lang="en-PH" dirty="0"/>
              <a:t>A Public Key Infrastructure is a combination of software and procedures providing a means for managing keys and certificates and using them efficiently.</a:t>
            </a:r>
          </a:p>
          <a:p>
            <a:r>
              <a:rPr lang="en-PH" dirty="0"/>
              <a:t>Key and certificate management is the set of operations requires to create and maintain keys and certificates.</a:t>
            </a:r>
          </a:p>
          <a:p>
            <a:r>
              <a:rPr lang="en-PH" dirty="0"/>
              <a:t>One of the major points being addressed in a managed PKI is the creation of keys and certificates.</a:t>
            </a:r>
          </a:p>
          <a:p>
            <a:r>
              <a:rPr lang="en-PH" dirty="0"/>
              <a:t>A PKI must offer software support for key pair generation as well as certificate requests.</a:t>
            </a:r>
          </a:p>
        </p:txBody>
      </p:sp>
    </p:spTree>
    <p:extLst>
      <p:ext uri="{BB962C8B-B14F-4D97-AF65-F5344CB8AC3E}">
        <p14:creationId xmlns:p14="http://schemas.microsoft.com/office/powerpoint/2010/main" val="1519886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a:xfrm>
            <a:off x="838200" y="1497496"/>
            <a:ext cx="9896061" cy="4679467"/>
          </a:xfrm>
        </p:spPr>
        <p:txBody>
          <a:bodyPr>
            <a:normAutofit/>
          </a:bodyPr>
          <a:lstStyle/>
          <a:p>
            <a:r>
              <a:rPr lang="en-PH" b="1" dirty="0"/>
              <a:t>Creating a Digital Signature</a:t>
            </a:r>
            <a:endParaRPr lang="en-PH" dirty="0"/>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
        <p:nvSpPr>
          <p:cNvPr id="6" name="Rectangle 3"/>
          <p:cNvSpPr>
            <a:spLocks noChangeArrowheads="1"/>
          </p:cNvSpPr>
          <p:nvPr/>
        </p:nvSpPr>
        <p:spPr bwMode="auto">
          <a:xfrm>
            <a:off x="3869357" y="3733523"/>
            <a:ext cx="1436688" cy="673100"/>
          </a:xfrm>
          <a:prstGeom prst="rect">
            <a:avLst/>
          </a:prstGeom>
          <a:gradFill rotWithShape="0">
            <a:gsLst>
              <a:gs pos="0">
                <a:schemeClr val="accent2">
                  <a:gamma/>
                  <a:shade val="80000"/>
                  <a:invGamma/>
                </a:schemeClr>
              </a:gs>
              <a:gs pos="100000">
                <a:schemeClr val="accent2"/>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1600" dirty="0">
                <a:effectLst>
                  <a:outerShdw blurRad="38100" dist="38100" dir="2700000" algn="tl">
                    <a:srgbClr val="000000"/>
                  </a:outerShdw>
                </a:effectLst>
              </a:rPr>
              <a:t>Hash </a:t>
            </a:r>
            <a:br>
              <a:rPr lang="en-US" altLang="en-US" sz="1600" dirty="0">
                <a:effectLst>
                  <a:outerShdw blurRad="38100" dist="38100" dir="2700000" algn="tl">
                    <a:srgbClr val="000000"/>
                  </a:outerShdw>
                </a:effectLst>
              </a:rPr>
            </a:br>
            <a:r>
              <a:rPr lang="en-US" altLang="en-US" sz="1600" dirty="0">
                <a:effectLst>
                  <a:outerShdw blurRad="38100" dist="38100" dir="2700000" algn="tl">
                    <a:srgbClr val="000000"/>
                  </a:outerShdw>
                </a:effectLst>
              </a:rPr>
              <a:t>Function </a:t>
            </a:r>
            <a:br>
              <a:rPr lang="en-US" altLang="en-US" sz="1600" dirty="0">
                <a:effectLst>
                  <a:outerShdw blurRad="38100" dist="38100" dir="2700000" algn="tl">
                    <a:srgbClr val="000000"/>
                  </a:outerShdw>
                </a:effectLst>
              </a:rPr>
            </a:br>
            <a:r>
              <a:rPr lang="en-US" altLang="en-US" sz="1600" dirty="0">
                <a:effectLst>
                  <a:outerShdw blurRad="38100" dist="38100" dir="2700000" algn="tl">
                    <a:srgbClr val="000000"/>
                  </a:outerShdw>
                </a:effectLst>
              </a:rPr>
              <a:t>(SHA, MD5)</a:t>
            </a:r>
          </a:p>
        </p:txBody>
      </p:sp>
      <p:sp>
        <p:nvSpPr>
          <p:cNvPr id="7" name="Rectangle 4"/>
          <p:cNvSpPr>
            <a:spLocks noChangeArrowheads="1"/>
          </p:cNvSpPr>
          <p:nvPr/>
        </p:nvSpPr>
        <p:spPr bwMode="auto">
          <a:xfrm>
            <a:off x="8738220" y="2438123"/>
            <a:ext cx="1344612" cy="1082675"/>
          </a:xfrm>
          <a:prstGeom prst="rect">
            <a:avLst/>
          </a:prstGeom>
          <a:gradFill rotWithShape="0">
            <a:gsLst>
              <a:gs pos="0">
                <a:srgbClr val="5949F7">
                  <a:gamma/>
                  <a:shade val="80000"/>
                  <a:invGamma/>
                </a:srgbClr>
              </a:gs>
              <a:gs pos="100000">
                <a:srgbClr val="5949F7"/>
              </a:gs>
            </a:gsLst>
            <a:lin ang="5400000" scaled="1"/>
          </a:gra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sz="1600">
                <a:effectLst>
                  <a:outerShdw blurRad="38100" dist="38100" dir="2700000" algn="tl">
                    <a:srgbClr val="000000"/>
                  </a:outerShdw>
                </a:effectLst>
              </a:rPr>
              <a:t>Jrf843kjfgf*£$&amp;Hdif*7oUsd*&amp;@:&lt;CHDFHSD(**</a:t>
            </a:r>
          </a:p>
        </p:txBody>
      </p:sp>
      <p:sp>
        <p:nvSpPr>
          <p:cNvPr id="8" name="Rectangle 5"/>
          <p:cNvSpPr>
            <a:spLocks noChangeArrowheads="1"/>
          </p:cNvSpPr>
          <p:nvPr/>
        </p:nvSpPr>
        <p:spPr bwMode="auto">
          <a:xfrm>
            <a:off x="5242545" y="2682598"/>
            <a:ext cx="2259012" cy="831639"/>
          </a:xfrm>
          <a:prstGeom prst="rect">
            <a:avLst/>
          </a:prstGeom>
          <a:gradFill rotWithShape="0">
            <a:gsLst>
              <a:gs pos="0">
                <a:srgbClr val="5949F7">
                  <a:gamma/>
                  <a:shade val="80000"/>
                  <a:invGamma/>
                </a:srgbClr>
              </a:gs>
              <a:gs pos="100000">
                <a:srgbClr val="5949F7"/>
              </a:gs>
            </a:gsLst>
            <a:lin ang="5400000" scaled="1"/>
          </a:gra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sz="1600">
                <a:effectLst>
                  <a:outerShdw blurRad="38100" dist="38100" dir="2700000" algn="tl">
                    <a:srgbClr val="000000"/>
                  </a:outerShdw>
                </a:effectLst>
              </a:rPr>
              <a:t>Py75c%bn&amp;*)9|fDe^bDFaq#xzjFr@g5=&amp;nmdFg$5knvMd’rkvegMs”</a:t>
            </a:r>
          </a:p>
        </p:txBody>
      </p:sp>
      <p:sp>
        <p:nvSpPr>
          <p:cNvPr id="9" name="Rectangle 6"/>
          <p:cNvSpPr>
            <a:spLocks noChangeArrowheads="1"/>
          </p:cNvSpPr>
          <p:nvPr/>
        </p:nvSpPr>
        <p:spPr bwMode="auto">
          <a:xfrm>
            <a:off x="2278682" y="2438123"/>
            <a:ext cx="1344613" cy="831639"/>
          </a:xfrm>
          <a:prstGeom prst="rect">
            <a:avLst/>
          </a:prstGeom>
          <a:gradFill rotWithShape="0">
            <a:gsLst>
              <a:gs pos="0">
                <a:srgbClr val="5949F7">
                  <a:gamma/>
                  <a:shade val="80000"/>
                  <a:invGamma/>
                </a:srgbClr>
              </a:gs>
              <a:gs pos="100000">
                <a:srgbClr val="5949F7"/>
              </a:gs>
            </a:gsLst>
            <a:lin ang="5400000" scaled="1"/>
          </a:gra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sz="1600">
                <a:effectLst>
                  <a:outerShdw blurRad="38100" dist="38100" dir="2700000" algn="tl">
                    <a:srgbClr val="000000"/>
                  </a:outerShdw>
                </a:effectLst>
              </a:rPr>
              <a:t>This is a really long message about Bill’s…</a:t>
            </a:r>
          </a:p>
        </p:txBody>
      </p:sp>
      <p:sp>
        <p:nvSpPr>
          <p:cNvPr id="10" name="Freeform 7"/>
          <p:cNvSpPr>
            <a:spLocks/>
          </p:cNvSpPr>
          <p:nvPr/>
        </p:nvSpPr>
        <p:spPr bwMode="auto">
          <a:xfrm>
            <a:off x="5329857" y="3503336"/>
            <a:ext cx="715963" cy="788987"/>
          </a:xfrm>
          <a:custGeom>
            <a:avLst/>
            <a:gdLst>
              <a:gd name="T0" fmla="*/ 90 w 451"/>
              <a:gd name="T1" fmla="*/ 191 h 497"/>
              <a:gd name="T2" fmla="*/ 178 w 451"/>
              <a:gd name="T3" fmla="*/ 191 h 497"/>
              <a:gd name="T4" fmla="*/ 178 w 451"/>
              <a:gd name="T5" fmla="*/ 315 h 497"/>
              <a:gd name="T6" fmla="*/ 177 w 451"/>
              <a:gd name="T7" fmla="*/ 333 h 497"/>
              <a:gd name="T8" fmla="*/ 174 w 451"/>
              <a:gd name="T9" fmla="*/ 347 h 497"/>
              <a:gd name="T10" fmla="*/ 169 w 451"/>
              <a:gd name="T11" fmla="*/ 361 h 497"/>
              <a:gd name="T12" fmla="*/ 164 w 451"/>
              <a:gd name="T13" fmla="*/ 376 h 497"/>
              <a:gd name="T14" fmla="*/ 154 w 451"/>
              <a:gd name="T15" fmla="*/ 390 h 497"/>
              <a:gd name="T16" fmla="*/ 145 w 451"/>
              <a:gd name="T17" fmla="*/ 404 h 497"/>
              <a:gd name="T18" fmla="*/ 133 w 451"/>
              <a:gd name="T19" fmla="*/ 416 h 497"/>
              <a:gd name="T20" fmla="*/ 122 w 451"/>
              <a:gd name="T21" fmla="*/ 426 h 497"/>
              <a:gd name="T22" fmla="*/ 110 w 451"/>
              <a:gd name="T23" fmla="*/ 435 h 497"/>
              <a:gd name="T24" fmla="*/ 98 w 451"/>
              <a:gd name="T25" fmla="*/ 442 h 497"/>
              <a:gd name="T26" fmla="*/ 85 w 451"/>
              <a:gd name="T27" fmla="*/ 450 h 497"/>
              <a:gd name="T28" fmla="*/ 72 w 451"/>
              <a:gd name="T29" fmla="*/ 457 h 497"/>
              <a:gd name="T30" fmla="*/ 59 w 451"/>
              <a:gd name="T31" fmla="*/ 464 h 497"/>
              <a:gd name="T32" fmla="*/ 45 w 451"/>
              <a:gd name="T33" fmla="*/ 470 h 497"/>
              <a:gd name="T34" fmla="*/ 31 w 451"/>
              <a:gd name="T35" fmla="*/ 476 h 497"/>
              <a:gd name="T36" fmla="*/ 18 w 451"/>
              <a:gd name="T37" fmla="*/ 480 h 497"/>
              <a:gd name="T38" fmla="*/ 0 w 451"/>
              <a:gd name="T39" fmla="*/ 484 h 497"/>
              <a:gd name="T40" fmla="*/ 15 w 451"/>
              <a:gd name="T41" fmla="*/ 490 h 497"/>
              <a:gd name="T42" fmla="*/ 30 w 451"/>
              <a:gd name="T43" fmla="*/ 494 h 497"/>
              <a:gd name="T44" fmla="*/ 46 w 451"/>
              <a:gd name="T45" fmla="*/ 496 h 497"/>
              <a:gd name="T46" fmla="*/ 63 w 451"/>
              <a:gd name="T47" fmla="*/ 496 h 497"/>
              <a:gd name="T48" fmla="*/ 80 w 451"/>
              <a:gd name="T49" fmla="*/ 496 h 497"/>
              <a:gd name="T50" fmla="*/ 100 w 451"/>
              <a:gd name="T51" fmla="*/ 496 h 497"/>
              <a:gd name="T52" fmla="*/ 122 w 451"/>
              <a:gd name="T53" fmla="*/ 495 h 497"/>
              <a:gd name="T54" fmla="*/ 142 w 451"/>
              <a:gd name="T55" fmla="*/ 494 h 497"/>
              <a:gd name="T56" fmla="*/ 162 w 451"/>
              <a:gd name="T57" fmla="*/ 490 h 497"/>
              <a:gd name="T58" fmla="*/ 184 w 451"/>
              <a:gd name="T59" fmla="*/ 484 h 497"/>
              <a:gd name="T60" fmla="*/ 204 w 451"/>
              <a:gd name="T61" fmla="*/ 478 h 497"/>
              <a:gd name="T62" fmla="*/ 223 w 451"/>
              <a:gd name="T63" fmla="*/ 470 h 497"/>
              <a:gd name="T64" fmla="*/ 244 w 451"/>
              <a:gd name="T65" fmla="*/ 460 h 497"/>
              <a:gd name="T66" fmla="*/ 261 w 451"/>
              <a:gd name="T67" fmla="*/ 450 h 497"/>
              <a:gd name="T68" fmla="*/ 282 w 451"/>
              <a:gd name="T69" fmla="*/ 438 h 497"/>
              <a:gd name="T70" fmla="*/ 301 w 451"/>
              <a:gd name="T71" fmla="*/ 421 h 497"/>
              <a:gd name="T72" fmla="*/ 316 w 451"/>
              <a:gd name="T73" fmla="*/ 408 h 497"/>
              <a:gd name="T74" fmla="*/ 333 w 451"/>
              <a:gd name="T75" fmla="*/ 391 h 497"/>
              <a:gd name="T76" fmla="*/ 345 w 451"/>
              <a:gd name="T77" fmla="*/ 373 h 497"/>
              <a:gd name="T78" fmla="*/ 354 w 451"/>
              <a:gd name="T79" fmla="*/ 356 h 497"/>
              <a:gd name="T80" fmla="*/ 360 w 451"/>
              <a:gd name="T81" fmla="*/ 331 h 497"/>
              <a:gd name="T82" fmla="*/ 361 w 451"/>
              <a:gd name="T83" fmla="*/ 311 h 497"/>
              <a:gd name="T84" fmla="*/ 361 w 451"/>
              <a:gd name="T85" fmla="*/ 291 h 497"/>
              <a:gd name="T86" fmla="*/ 361 w 451"/>
              <a:gd name="T87" fmla="*/ 191 h 497"/>
              <a:gd name="T88" fmla="*/ 450 w 451"/>
              <a:gd name="T89" fmla="*/ 191 h 497"/>
              <a:gd name="T90" fmla="*/ 271 w 451"/>
              <a:gd name="T91" fmla="*/ 0 h 497"/>
              <a:gd name="T92" fmla="*/ 90 w 451"/>
              <a:gd name="T93" fmla="*/ 19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1" h="497">
                <a:moveTo>
                  <a:pt x="90" y="191"/>
                </a:moveTo>
                <a:lnTo>
                  <a:pt x="178" y="191"/>
                </a:lnTo>
                <a:lnTo>
                  <a:pt x="178" y="315"/>
                </a:lnTo>
                <a:lnTo>
                  <a:pt x="177" y="333"/>
                </a:lnTo>
                <a:lnTo>
                  <a:pt x="174" y="347"/>
                </a:lnTo>
                <a:lnTo>
                  <a:pt x="169" y="361"/>
                </a:lnTo>
                <a:lnTo>
                  <a:pt x="164" y="376"/>
                </a:lnTo>
                <a:lnTo>
                  <a:pt x="154" y="390"/>
                </a:lnTo>
                <a:lnTo>
                  <a:pt x="145" y="404"/>
                </a:lnTo>
                <a:lnTo>
                  <a:pt x="133" y="416"/>
                </a:lnTo>
                <a:lnTo>
                  <a:pt x="122" y="426"/>
                </a:lnTo>
                <a:lnTo>
                  <a:pt x="110" y="435"/>
                </a:lnTo>
                <a:lnTo>
                  <a:pt x="98" y="442"/>
                </a:lnTo>
                <a:lnTo>
                  <a:pt x="85" y="450"/>
                </a:lnTo>
                <a:lnTo>
                  <a:pt x="72" y="457"/>
                </a:lnTo>
                <a:lnTo>
                  <a:pt x="59" y="464"/>
                </a:lnTo>
                <a:lnTo>
                  <a:pt x="45" y="470"/>
                </a:lnTo>
                <a:lnTo>
                  <a:pt x="31" y="476"/>
                </a:lnTo>
                <a:lnTo>
                  <a:pt x="18" y="480"/>
                </a:lnTo>
                <a:lnTo>
                  <a:pt x="0" y="484"/>
                </a:lnTo>
                <a:lnTo>
                  <a:pt x="15" y="490"/>
                </a:lnTo>
                <a:lnTo>
                  <a:pt x="30" y="494"/>
                </a:lnTo>
                <a:lnTo>
                  <a:pt x="46" y="496"/>
                </a:lnTo>
                <a:lnTo>
                  <a:pt x="63" y="496"/>
                </a:lnTo>
                <a:lnTo>
                  <a:pt x="80" y="496"/>
                </a:lnTo>
                <a:lnTo>
                  <a:pt x="100" y="496"/>
                </a:lnTo>
                <a:lnTo>
                  <a:pt x="122" y="495"/>
                </a:lnTo>
                <a:lnTo>
                  <a:pt x="142" y="494"/>
                </a:lnTo>
                <a:lnTo>
                  <a:pt x="162" y="490"/>
                </a:lnTo>
                <a:lnTo>
                  <a:pt x="184" y="484"/>
                </a:lnTo>
                <a:lnTo>
                  <a:pt x="204" y="478"/>
                </a:lnTo>
                <a:lnTo>
                  <a:pt x="223" y="470"/>
                </a:lnTo>
                <a:lnTo>
                  <a:pt x="244" y="460"/>
                </a:lnTo>
                <a:lnTo>
                  <a:pt x="261" y="450"/>
                </a:lnTo>
                <a:lnTo>
                  <a:pt x="282" y="438"/>
                </a:lnTo>
                <a:lnTo>
                  <a:pt x="301" y="421"/>
                </a:lnTo>
                <a:lnTo>
                  <a:pt x="316" y="408"/>
                </a:lnTo>
                <a:lnTo>
                  <a:pt x="333" y="391"/>
                </a:lnTo>
                <a:lnTo>
                  <a:pt x="345" y="373"/>
                </a:lnTo>
                <a:lnTo>
                  <a:pt x="354" y="356"/>
                </a:lnTo>
                <a:lnTo>
                  <a:pt x="360" y="331"/>
                </a:lnTo>
                <a:lnTo>
                  <a:pt x="361" y="311"/>
                </a:lnTo>
                <a:lnTo>
                  <a:pt x="361" y="291"/>
                </a:lnTo>
                <a:lnTo>
                  <a:pt x="361" y="191"/>
                </a:lnTo>
                <a:lnTo>
                  <a:pt x="450" y="191"/>
                </a:lnTo>
                <a:lnTo>
                  <a:pt x="271" y="0"/>
                </a:lnTo>
                <a:lnTo>
                  <a:pt x="90" y="191"/>
                </a:lnTo>
              </a:path>
            </a:pathLst>
          </a:custGeom>
          <a:gradFill rotWithShape="0">
            <a:gsLst>
              <a:gs pos="0">
                <a:schemeClr val="tx2">
                  <a:gamma/>
                  <a:shade val="80000"/>
                  <a:invGamma/>
                </a:schemeClr>
              </a:gs>
              <a:gs pos="100000">
                <a:schemeClr val="tx2"/>
              </a:gs>
            </a:gsLst>
            <a:lin ang="540000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11" name="Freeform 8"/>
          <p:cNvSpPr>
            <a:spLocks/>
          </p:cNvSpPr>
          <p:nvPr/>
        </p:nvSpPr>
        <p:spPr bwMode="auto">
          <a:xfrm>
            <a:off x="6569695" y="3587473"/>
            <a:ext cx="974725" cy="804863"/>
          </a:xfrm>
          <a:custGeom>
            <a:avLst/>
            <a:gdLst>
              <a:gd name="T0" fmla="*/ 414 w 614"/>
              <a:gd name="T1" fmla="*/ 93 h 507"/>
              <a:gd name="T2" fmla="*/ 414 w 614"/>
              <a:gd name="T3" fmla="*/ 195 h 507"/>
              <a:gd name="T4" fmla="*/ 154 w 614"/>
              <a:gd name="T5" fmla="*/ 195 h 507"/>
              <a:gd name="T6" fmla="*/ 139 w 614"/>
              <a:gd name="T7" fmla="*/ 194 h 507"/>
              <a:gd name="T8" fmla="*/ 127 w 614"/>
              <a:gd name="T9" fmla="*/ 192 h 507"/>
              <a:gd name="T10" fmla="*/ 114 w 614"/>
              <a:gd name="T11" fmla="*/ 186 h 507"/>
              <a:gd name="T12" fmla="*/ 102 w 614"/>
              <a:gd name="T13" fmla="*/ 180 h 507"/>
              <a:gd name="T14" fmla="*/ 90 w 614"/>
              <a:gd name="T15" fmla="*/ 170 h 507"/>
              <a:gd name="T16" fmla="*/ 79 w 614"/>
              <a:gd name="T17" fmla="*/ 159 h 507"/>
              <a:gd name="T18" fmla="*/ 68 w 614"/>
              <a:gd name="T19" fmla="*/ 147 h 507"/>
              <a:gd name="T20" fmla="*/ 60 w 614"/>
              <a:gd name="T21" fmla="*/ 135 h 507"/>
              <a:gd name="T22" fmla="*/ 51 w 614"/>
              <a:gd name="T23" fmla="*/ 122 h 507"/>
              <a:gd name="T24" fmla="*/ 46 w 614"/>
              <a:gd name="T25" fmla="*/ 108 h 507"/>
              <a:gd name="T26" fmla="*/ 39 w 614"/>
              <a:gd name="T27" fmla="*/ 94 h 507"/>
              <a:gd name="T28" fmla="*/ 32 w 614"/>
              <a:gd name="T29" fmla="*/ 80 h 507"/>
              <a:gd name="T30" fmla="*/ 27 w 614"/>
              <a:gd name="T31" fmla="*/ 65 h 507"/>
              <a:gd name="T32" fmla="*/ 21 w 614"/>
              <a:gd name="T33" fmla="*/ 50 h 507"/>
              <a:gd name="T34" fmla="*/ 17 w 614"/>
              <a:gd name="T35" fmla="*/ 35 h 507"/>
              <a:gd name="T36" fmla="*/ 13 w 614"/>
              <a:gd name="T37" fmla="*/ 20 h 507"/>
              <a:gd name="T38" fmla="*/ 10 w 614"/>
              <a:gd name="T39" fmla="*/ 0 h 507"/>
              <a:gd name="T40" fmla="*/ 4 w 614"/>
              <a:gd name="T41" fmla="*/ 17 h 507"/>
              <a:gd name="T42" fmla="*/ 1 w 614"/>
              <a:gd name="T43" fmla="*/ 33 h 507"/>
              <a:gd name="T44" fmla="*/ 0 w 614"/>
              <a:gd name="T45" fmla="*/ 51 h 507"/>
              <a:gd name="T46" fmla="*/ 0 w 614"/>
              <a:gd name="T47" fmla="*/ 70 h 507"/>
              <a:gd name="T48" fmla="*/ 0 w 614"/>
              <a:gd name="T49" fmla="*/ 88 h 507"/>
              <a:gd name="T50" fmla="*/ 0 w 614"/>
              <a:gd name="T51" fmla="*/ 111 h 507"/>
              <a:gd name="T52" fmla="*/ 0 w 614"/>
              <a:gd name="T53" fmla="*/ 135 h 507"/>
              <a:gd name="T54" fmla="*/ 1 w 614"/>
              <a:gd name="T55" fmla="*/ 157 h 507"/>
              <a:gd name="T56" fmla="*/ 4 w 614"/>
              <a:gd name="T57" fmla="*/ 179 h 507"/>
              <a:gd name="T58" fmla="*/ 10 w 614"/>
              <a:gd name="T59" fmla="*/ 202 h 507"/>
              <a:gd name="T60" fmla="*/ 14 w 614"/>
              <a:gd name="T61" fmla="*/ 225 h 507"/>
              <a:gd name="T62" fmla="*/ 21 w 614"/>
              <a:gd name="T63" fmla="*/ 245 h 507"/>
              <a:gd name="T64" fmla="*/ 30 w 614"/>
              <a:gd name="T65" fmla="*/ 269 h 507"/>
              <a:gd name="T66" fmla="*/ 39 w 614"/>
              <a:gd name="T67" fmla="*/ 287 h 507"/>
              <a:gd name="T68" fmla="*/ 50 w 614"/>
              <a:gd name="T69" fmla="*/ 311 h 507"/>
              <a:gd name="T70" fmla="*/ 63 w 614"/>
              <a:gd name="T71" fmla="*/ 332 h 507"/>
              <a:gd name="T72" fmla="*/ 74 w 614"/>
              <a:gd name="T73" fmla="*/ 348 h 507"/>
              <a:gd name="T74" fmla="*/ 90 w 614"/>
              <a:gd name="T75" fmla="*/ 366 h 507"/>
              <a:gd name="T76" fmla="*/ 104 w 614"/>
              <a:gd name="T77" fmla="*/ 379 h 507"/>
              <a:gd name="T78" fmla="*/ 120 w 614"/>
              <a:gd name="T79" fmla="*/ 390 h 507"/>
              <a:gd name="T80" fmla="*/ 140 w 614"/>
              <a:gd name="T81" fmla="*/ 397 h 507"/>
              <a:gd name="T82" fmla="*/ 158 w 614"/>
              <a:gd name="T83" fmla="*/ 398 h 507"/>
              <a:gd name="T84" fmla="*/ 174 w 614"/>
              <a:gd name="T85" fmla="*/ 398 h 507"/>
              <a:gd name="T86" fmla="*/ 414 w 614"/>
              <a:gd name="T87" fmla="*/ 398 h 507"/>
              <a:gd name="T88" fmla="*/ 414 w 614"/>
              <a:gd name="T89" fmla="*/ 506 h 507"/>
              <a:gd name="T90" fmla="*/ 613 w 614"/>
              <a:gd name="T91" fmla="*/ 300 h 507"/>
              <a:gd name="T92" fmla="*/ 414 w 614"/>
              <a:gd name="T93" fmla="*/ 93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4" h="507">
                <a:moveTo>
                  <a:pt x="414" y="93"/>
                </a:moveTo>
                <a:lnTo>
                  <a:pt x="414" y="195"/>
                </a:lnTo>
                <a:lnTo>
                  <a:pt x="154" y="195"/>
                </a:lnTo>
                <a:lnTo>
                  <a:pt x="139" y="194"/>
                </a:lnTo>
                <a:lnTo>
                  <a:pt x="127" y="192"/>
                </a:lnTo>
                <a:lnTo>
                  <a:pt x="114" y="186"/>
                </a:lnTo>
                <a:lnTo>
                  <a:pt x="102" y="180"/>
                </a:lnTo>
                <a:lnTo>
                  <a:pt x="90" y="170"/>
                </a:lnTo>
                <a:lnTo>
                  <a:pt x="79" y="159"/>
                </a:lnTo>
                <a:lnTo>
                  <a:pt x="68" y="147"/>
                </a:lnTo>
                <a:lnTo>
                  <a:pt x="60" y="135"/>
                </a:lnTo>
                <a:lnTo>
                  <a:pt x="51" y="122"/>
                </a:lnTo>
                <a:lnTo>
                  <a:pt x="46" y="108"/>
                </a:lnTo>
                <a:lnTo>
                  <a:pt x="39" y="94"/>
                </a:lnTo>
                <a:lnTo>
                  <a:pt x="32" y="80"/>
                </a:lnTo>
                <a:lnTo>
                  <a:pt x="27" y="65"/>
                </a:lnTo>
                <a:lnTo>
                  <a:pt x="21" y="50"/>
                </a:lnTo>
                <a:lnTo>
                  <a:pt x="17" y="35"/>
                </a:lnTo>
                <a:lnTo>
                  <a:pt x="13" y="20"/>
                </a:lnTo>
                <a:lnTo>
                  <a:pt x="10" y="0"/>
                </a:lnTo>
                <a:lnTo>
                  <a:pt x="4" y="17"/>
                </a:lnTo>
                <a:lnTo>
                  <a:pt x="1" y="33"/>
                </a:lnTo>
                <a:lnTo>
                  <a:pt x="0" y="51"/>
                </a:lnTo>
                <a:lnTo>
                  <a:pt x="0" y="70"/>
                </a:lnTo>
                <a:lnTo>
                  <a:pt x="0" y="88"/>
                </a:lnTo>
                <a:lnTo>
                  <a:pt x="0" y="111"/>
                </a:lnTo>
                <a:lnTo>
                  <a:pt x="0" y="135"/>
                </a:lnTo>
                <a:lnTo>
                  <a:pt x="1" y="157"/>
                </a:lnTo>
                <a:lnTo>
                  <a:pt x="4" y="179"/>
                </a:lnTo>
                <a:lnTo>
                  <a:pt x="10" y="202"/>
                </a:lnTo>
                <a:lnTo>
                  <a:pt x="14" y="225"/>
                </a:lnTo>
                <a:lnTo>
                  <a:pt x="21" y="245"/>
                </a:lnTo>
                <a:lnTo>
                  <a:pt x="30" y="269"/>
                </a:lnTo>
                <a:lnTo>
                  <a:pt x="39" y="287"/>
                </a:lnTo>
                <a:lnTo>
                  <a:pt x="50" y="311"/>
                </a:lnTo>
                <a:lnTo>
                  <a:pt x="63" y="332"/>
                </a:lnTo>
                <a:lnTo>
                  <a:pt x="74" y="348"/>
                </a:lnTo>
                <a:lnTo>
                  <a:pt x="90" y="366"/>
                </a:lnTo>
                <a:lnTo>
                  <a:pt x="104" y="379"/>
                </a:lnTo>
                <a:lnTo>
                  <a:pt x="120" y="390"/>
                </a:lnTo>
                <a:lnTo>
                  <a:pt x="140" y="397"/>
                </a:lnTo>
                <a:lnTo>
                  <a:pt x="158" y="398"/>
                </a:lnTo>
                <a:lnTo>
                  <a:pt x="174" y="398"/>
                </a:lnTo>
                <a:lnTo>
                  <a:pt x="414" y="398"/>
                </a:lnTo>
                <a:lnTo>
                  <a:pt x="414" y="506"/>
                </a:lnTo>
                <a:lnTo>
                  <a:pt x="613" y="300"/>
                </a:lnTo>
                <a:lnTo>
                  <a:pt x="414" y="93"/>
                </a:lnTo>
              </a:path>
            </a:pathLst>
          </a:custGeom>
          <a:gradFill rotWithShape="0">
            <a:gsLst>
              <a:gs pos="0">
                <a:schemeClr val="tx2">
                  <a:gamma/>
                  <a:shade val="80000"/>
                  <a:invGamma/>
                </a:schemeClr>
              </a:gs>
              <a:gs pos="100000">
                <a:schemeClr val="tx2"/>
              </a:gs>
            </a:gsLst>
            <a:lin ang="540000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12" name="Rectangle 9"/>
          <p:cNvSpPr>
            <a:spLocks noChangeArrowheads="1"/>
          </p:cNvSpPr>
          <p:nvPr/>
        </p:nvSpPr>
        <p:spPr bwMode="auto">
          <a:xfrm>
            <a:off x="7544420" y="3733523"/>
            <a:ext cx="1435100" cy="673100"/>
          </a:xfrm>
          <a:prstGeom prst="rect">
            <a:avLst/>
          </a:prstGeom>
          <a:gradFill rotWithShape="0">
            <a:gsLst>
              <a:gs pos="0">
                <a:schemeClr val="accent2">
                  <a:gamma/>
                  <a:shade val="80000"/>
                  <a:invGamma/>
                </a:schemeClr>
              </a:gs>
              <a:gs pos="100000">
                <a:schemeClr val="accent2"/>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a:effectLst>
                  <a:outerShdw blurRad="38100" dist="38100" dir="2700000" algn="tl">
                    <a:srgbClr val="000000"/>
                  </a:outerShdw>
                </a:effectLst>
              </a:rPr>
              <a:t>Asymmetric</a:t>
            </a:r>
            <a:br>
              <a:rPr lang="en-US" altLang="en-US">
                <a:effectLst>
                  <a:outerShdw blurRad="38100" dist="38100" dir="2700000" algn="tl">
                    <a:srgbClr val="000000"/>
                  </a:outerShdw>
                </a:effectLst>
              </a:rPr>
            </a:br>
            <a:r>
              <a:rPr lang="en-US" altLang="en-US">
                <a:effectLst>
                  <a:outerShdw blurRad="38100" dist="38100" dir="2700000" algn="tl">
                    <a:srgbClr val="000000"/>
                  </a:outerShdw>
                </a:effectLst>
              </a:rPr>
              <a:t>Encryption</a:t>
            </a:r>
          </a:p>
        </p:txBody>
      </p:sp>
      <p:sp>
        <p:nvSpPr>
          <p:cNvPr id="13" name="Freeform 10"/>
          <p:cNvSpPr>
            <a:spLocks/>
          </p:cNvSpPr>
          <p:nvPr/>
        </p:nvSpPr>
        <p:spPr bwMode="auto">
          <a:xfrm>
            <a:off x="9003332" y="3427136"/>
            <a:ext cx="717550" cy="788987"/>
          </a:xfrm>
          <a:custGeom>
            <a:avLst/>
            <a:gdLst>
              <a:gd name="T0" fmla="*/ 90 w 452"/>
              <a:gd name="T1" fmla="*/ 191 h 497"/>
              <a:gd name="T2" fmla="*/ 178 w 452"/>
              <a:gd name="T3" fmla="*/ 191 h 497"/>
              <a:gd name="T4" fmla="*/ 178 w 452"/>
              <a:gd name="T5" fmla="*/ 315 h 497"/>
              <a:gd name="T6" fmla="*/ 177 w 452"/>
              <a:gd name="T7" fmla="*/ 333 h 497"/>
              <a:gd name="T8" fmla="*/ 175 w 452"/>
              <a:gd name="T9" fmla="*/ 347 h 497"/>
              <a:gd name="T10" fmla="*/ 170 w 452"/>
              <a:gd name="T11" fmla="*/ 361 h 497"/>
              <a:gd name="T12" fmla="*/ 164 w 452"/>
              <a:gd name="T13" fmla="*/ 376 h 497"/>
              <a:gd name="T14" fmla="*/ 154 w 452"/>
              <a:gd name="T15" fmla="*/ 390 h 497"/>
              <a:gd name="T16" fmla="*/ 145 w 452"/>
              <a:gd name="T17" fmla="*/ 404 h 497"/>
              <a:gd name="T18" fmla="*/ 133 w 452"/>
              <a:gd name="T19" fmla="*/ 416 h 497"/>
              <a:gd name="T20" fmla="*/ 122 w 452"/>
              <a:gd name="T21" fmla="*/ 426 h 497"/>
              <a:gd name="T22" fmla="*/ 111 w 452"/>
              <a:gd name="T23" fmla="*/ 435 h 497"/>
              <a:gd name="T24" fmla="*/ 99 w 452"/>
              <a:gd name="T25" fmla="*/ 442 h 497"/>
              <a:gd name="T26" fmla="*/ 86 w 452"/>
              <a:gd name="T27" fmla="*/ 450 h 497"/>
              <a:gd name="T28" fmla="*/ 73 w 452"/>
              <a:gd name="T29" fmla="*/ 457 h 497"/>
              <a:gd name="T30" fmla="*/ 59 w 452"/>
              <a:gd name="T31" fmla="*/ 464 h 497"/>
              <a:gd name="T32" fmla="*/ 45 w 452"/>
              <a:gd name="T33" fmla="*/ 470 h 497"/>
              <a:gd name="T34" fmla="*/ 31 w 452"/>
              <a:gd name="T35" fmla="*/ 476 h 497"/>
              <a:gd name="T36" fmla="*/ 18 w 452"/>
              <a:gd name="T37" fmla="*/ 480 h 497"/>
              <a:gd name="T38" fmla="*/ 0 w 452"/>
              <a:gd name="T39" fmla="*/ 484 h 497"/>
              <a:gd name="T40" fmla="*/ 16 w 452"/>
              <a:gd name="T41" fmla="*/ 490 h 497"/>
              <a:gd name="T42" fmla="*/ 30 w 452"/>
              <a:gd name="T43" fmla="*/ 494 h 497"/>
              <a:gd name="T44" fmla="*/ 46 w 452"/>
              <a:gd name="T45" fmla="*/ 496 h 497"/>
              <a:gd name="T46" fmla="*/ 63 w 452"/>
              <a:gd name="T47" fmla="*/ 496 h 497"/>
              <a:gd name="T48" fmla="*/ 80 w 452"/>
              <a:gd name="T49" fmla="*/ 496 h 497"/>
              <a:gd name="T50" fmla="*/ 100 w 452"/>
              <a:gd name="T51" fmla="*/ 496 h 497"/>
              <a:gd name="T52" fmla="*/ 122 w 452"/>
              <a:gd name="T53" fmla="*/ 495 h 497"/>
              <a:gd name="T54" fmla="*/ 143 w 452"/>
              <a:gd name="T55" fmla="*/ 494 h 497"/>
              <a:gd name="T56" fmla="*/ 163 w 452"/>
              <a:gd name="T57" fmla="*/ 490 h 497"/>
              <a:gd name="T58" fmla="*/ 184 w 452"/>
              <a:gd name="T59" fmla="*/ 484 h 497"/>
              <a:gd name="T60" fmla="*/ 204 w 452"/>
              <a:gd name="T61" fmla="*/ 478 h 497"/>
              <a:gd name="T62" fmla="*/ 223 w 452"/>
              <a:gd name="T63" fmla="*/ 470 h 497"/>
              <a:gd name="T64" fmla="*/ 245 w 452"/>
              <a:gd name="T65" fmla="*/ 460 h 497"/>
              <a:gd name="T66" fmla="*/ 261 w 452"/>
              <a:gd name="T67" fmla="*/ 450 h 497"/>
              <a:gd name="T68" fmla="*/ 283 w 452"/>
              <a:gd name="T69" fmla="*/ 438 h 497"/>
              <a:gd name="T70" fmla="*/ 302 w 452"/>
              <a:gd name="T71" fmla="*/ 421 h 497"/>
              <a:gd name="T72" fmla="*/ 317 w 452"/>
              <a:gd name="T73" fmla="*/ 408 h 497"/>
              <a:gd name="T74" fmla="*/ 334 w 452"/>
              <a:gd name="T75" fmla="*/ 391 h 497"/>
              <a:gd name="T76" fmla="*/ 345 w 452"/>
              <a:gd name="T77" fmla="*/ 373 h 497"/>
              <a:gd name="T78" fmla="*/ 355 w 452"/>
              <a:gd name="T79" fmla="*/ 356 h 497"/>
              <a:gd name="T80" fmla="*/ 361 w 452"/>
              <a:gd name="T81" fmla="*/ 331 h 497"/>
              <a:gd name="T82" fmla="*/ 362 w 452"/>
              <a:gd name="T83" fmla="*/ 311 h 497"/>
              <a:gd name="T84" fmla="*/ 362 w 452"/>
              <a:gd name="T85" fmla="*/ 291 h 497"/>
              <a:gd name="T86" fmla="*/ 362 w 452"/>
              <a:gd name="T87" fmla="*/ 191 h 497"/>
              <a:gd name="T88" fmla="*/ 451 w 452"/>
              <a:gd name="T89" fmla="*/ 191 h 497"/>
              <a:gd name="T90" fmla="*/ 272 w 452"/>
              <a:gd name="T91" fmla="*/ 0 h 497"/>
              <a:gd name="T92" fmla="*/ 90 w 452"/>
              <a:gd name="T93" fmla="*/ 19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 h="497">
                <a:moveTo>
                  <a:pt x="90" y="191"/>
                </a:moveTo>
                <a:lnTo>
                  <a:pt x="178" y="191"/>
                </a:lnTo>
                <a:lnTo>
                  <a:pt x="178" y="315"/>
                </a:lnTo>
                <a:lnTo>
                  <a:pt x="177" y="333"/>
                </a:lnTo>
                <a:lnTo>
                  <a:pt x="175" y="347"/>
                </a:lnTo>
                <a:lnTo>
                  <a:pt x="170" y="361"/>
                </a:lnTo>
                <a:lnTo>
                  <a:pt x="164" y="376"/>
                </a:lnTo>
                <a:lnTo>
                  <a:pt x="154" y="390"/>
                </a:lnTo>
                <a:lnTo>
                  <a:pt x="145" y="404"/>
                </a:lnTo>
                <a:lnTo>
                  <a:pt x="133" y="416"/>
                </a:lnTo>
                <a:lnTo>
                  <a:pt x="122" y="426"/>
                </a:lnTo>
                <a:lnTo>
                  <a:pt x="111" y="435"/>
                </a:lnTo>
                <a:lnTo>
                  <a:pt x="99" y="442"/>
                </a:lnTo>
                <a:lnTo>
                  <a:pt x="86" y="450"/>
                </a:lnTo>
                <a:lnTo>
                  <a:pt x="73" y="457"/>
                </a:lnTo>
                <a:lnTo>
                  <a:pt x="59" y="464"/>
                </a:lnTo>
                <a:lnTo>
                  <a:pt x="45" y="470"/>
                </a:lnTo>
                <a:lnTo>
                  <a:pt x="31" y="476"/>
                </a:lnTo>
                <a:lnTo>
                  <a:pt x="18" y="480"/>
                </a:lnTo>
                <a:lnTo>
                  <a:pt x="0" y="484"/>
                </a:lnTo>
                <a:lnTo>
                  <a:pt x="16" y="490"/>
                </a:lnTo>
                <a:lnTo>
                  <a:pt x="30" y="494"/>
                </a:lnTo>
                <a:lnTo>
                  <a:pt x="46" y="496"/>
                </a:lnTo>
                <a:lnTo>
                  <a:pt x="63" y="496"/>
                </a:lnTo>
                <a:lnTo>
                  <a:pt x="80" y="496"/>
                </a:lnTo>
                <a:lnTo>
                  <a:pt x="100" y="496"/>
                </a:lnTo>
                <a:lnTo>
                  <a:pt x="122" y="495"/>
                </a:lnTo>
                <a:lnTo>
                  <a:pt x="143" y="494"/>
                </a:lnTo>
                <a:lnTo>
                  <a:pt x="163" y="490"/>
                </a:lnTo>
                <a:lnTo>
                  <a:pt x="184" y="484"/>
                </a:lnTo>
                <a:lnTo>
                  <a:pt x="204" y="478"/>
                </a:lnTo>
                <a:lnTo>
                  <a:pt x="223" y="470"/>
                </a:lnTo>
                <a:lnTo>
                  <a:pt x="245" y="460"/>
                </a:lnTo>
                <a:lnTo>
                  <a:pt x="261" y="450"/>
                </a:lnTo>
                <a:lnTo>
                  <a:pt x="283" y="438"/>
                </a:lnTo>
                <a:lnTo>
                  <a:pt x="302" y="421"/>
                </a:lnTo>
                <a:lnTo>
                  <a:pt x="317" y="408"/>
                </a:lnTo>
                <a:lnTo>
                  <a:pt x="334" y="391"/>
                </a:lnTo>
                <a:lnTo>
                  <a:pt x="345" y="373"/>
                </a:lnTo>
                <a:lnTo>
                  <a:pt x="355" y="356"/>
                </a:lnTo>
                <a:lnTo>
                  <a:pt x="361" y="331"/>
                </a:lnTo>
                <a:lnTo>
                  <a:pt x="362" y="311"/>
                </a:lnTo>
                <a:lnTo>
                  <a:pt x="362" y="291"/>
                </a:lnTo>
                <a:lnTo>
                  <a:pt x="362" y="191"/>
                </a:lnTo>
                <a:lnTo>
                  <a:pt x="451" y="191"/>
                </a:lnTo>
                <a:lnTo>
                  <a:pt x="272" y="0"/>
                </a:lnTo>
                <a:lnTo>
                  <a:pt x="90" y="191"/>
                </a:lnTo>
              </a:path>
            </a:pathLst>
          </a:custGeom>
          <a:gradFill rotWithShape="0">
            <a:gsLst>
              <a:gs pos="0">
                <a:schemeClr val="tx2">
                  <a:gamma/>
                  <a:shade val="80000"/>
                  <a:invGamma/>
                </a:schemeClr>
              </a:gs>
              <a:gs pos="100000">
                <a:schemeClr val="tx2"/>
              </a:gs>
            </a:gsLst>
            <a:lin ang="540000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14" name="Freeform 11"/>
          <p:cNvSpPr>
            <a:spLocks/>
          </p:cNvSpPr>
          <p:nvPr/>
        </p:nvSpPr>
        <p:spPr bwMode="auto">
          <a:xfrm>
            <a:off x="2873995" y="3587473"/>
            <a:ext cx="973137" cy="804863"/>
          </a:xfrm>
          <a:custGeom>
            <a:avLst/>
            <a:gdLst>
              <a:gd name="T0" fmla="*/ 414 w 613"/>
              <a:gd name="T1" fmla="*/ 93 h 507"/>
              <a:gd name="T2" fmla="*/ 414 w 613"/>
              <a:gd name="T3" fmla="*/ 195 h 507"/>
              <a:gd name="T4" fmla="*/ 154 w 613"/>
              <a:gd name="T5" fmla="*/ 195 h 507"/>
              <a:gd name="T6" fmla="*/ 138 w 613"/>
              <a:gd name="T7" fmla="*/ 194 h 507"/>
              <a:gd name="T8" fmla="*/ 127 w 613"/>
              <a:gd name="T9" fmla="*/ 192 h 507"/>
              <a:gd name="T10" fmla="*/ 114 w 613"/>
              <a:gd name="T11" fmla="*/ 186 h 507"/>
              <a:gd name="T12" fmla="*/ 102 w 613"/>
              <a:gd name="T13" fmla="*/ 180 h 507"/>
              <a:gd name="T14" fmla="*/ 90 w 613"/>
              <a:gd name="T15" fmla="*/ 170 h 507"/>
              <a:gd name="T16" fmla="*/ 78 w 613"/>
              <a:gd name="T17" fmla="*/ 159 h 507"/>
              <a:gd name="T18" fmla="*/ 68 w 613"/>
              <a:gd name="T19" fmla="*/ 147 h 507"/>
              <a:gd name="T20" fmla="*/ 59 w 613"/>
              <a:gd name="T21" fmla="*/ 135 h 507"/>
              <a:gd name="T22" fmla="*/ 51 w 613"/>
              <a:gd name="T23" fmla="*/ 122 h 507"/>
              <a:gd name="T24" fmla="*/ 46 w 613"/>
              <a:gd name="T25" fmla="*/ 108 h 507"/>
              <a:gd name="T26" fmla="*/ 39 w 613"/>
              <a:gd name="T27" fmla="*/ 94 h 507"/>
              <a:gd name="T28" fmla="*/ 32 w 613"/>
              <a:gd name="T29" fmla="*/ 80 h 507"/>
              <a:gd name="T30" fmla="*/ 27 w 613"/>
              <a:gd name="T31" fmla="*/ 65 h 507"/>
              <a:gd name="T32" fmla="*/ 21 w 613"/>
              <a:gd name="T33" fmla="*/ 50 h 507"/>
              <a:gd name="T34" fmla="*/ 17 w 613"/>
              <a:gd name="T35" fmla="*/ 35 h 507"/>
              <a:gd name="T36" fmla="*/ 13 w 613"/>
              <a:gd name="T37" fmla="*/ 20 h 507"/>
              <a:gd name="T38" fmla="*/ 9 w 613"/>
              <a:gd name="T39" fmla="*/ 0 h 507"/>
              <a:gd name="T40" fmla="*/ 4 w 613"/>
              <a:gd name="T41" fmla="*/ 17 h 507"/>
              <a:gd name="T42" fmla="*/ 1 w 613"/>
              <a:gd name="T43" fmla="*/ 33 h 507"/>
              <a:gd name="T44" fmla="*/ 0 w 613"/>
              <a:gd name="T45" fmla="*/ 51 h 507"/>
              <a:gd name="T46" fmla="*/ 0 w 613"/>
              <a:gd name="T47" fmla="*/ 70 h 507"/>
              <a:gd name="T48" fmla="*/ 0 w 613"/>
              <a:gd name="T49" fmla="*/ 88 h 507"/>
              <a:gd name="T50" fmla="*/ 0 w 613"/>
              <a:gd name="T51" fmla="*/ 111 h 507"/>
              <a:gd name="T52" fmla="*/ 0 w 613"/>
              <a:gd name="T53" fmla="*/ 135 h 507"/>
              <a:gd name="T54" fmla="*/ 1 w 613"/>
              <a:gd name="T55" fmla="*/ 157 h 507"/>
              <a:gd name="T56" fmla="*/ 4 w 613"/>
              <a:gd name="T57" fmla="*/ 179 h 507"/>
              <a:gd name="T58" fmla="*/ 9 w 613"/>
              <a:gd name="T59" fmla="*/ 202 h 507"/>
              <a:gd name="T60" fmla="*/ 14 w 613"/>
              <a:gd name="T61" fmla="*/ 225 h 507"/>
              <a:gd name="T62" fmla="*/ 21 w 613"/>
              <a:gd name="T63" fmla="*/ 245 h 507"/>
              <a:gd name="T64" fmla="*/ 30 w 613"/>
              <a:gd name="T65" fmla="*/ 269 h 507"/>
              <a:gd name="T66" fmla="*/ 39 w 613"/>
              <a:gd name="T67" fmla="*/ 287 h 507"/>
              <a:gd name="T68" fmla="*/ 49 w 613"/>
              <a:gd name="T69" fmla="*/ 311 h 507"/>
              <a:gd name="T70" fmla="*/ 63 w 613"/>
              <a:gd name="T71" fmla="*/ 332 h 507"/>
              <a:gd name="T72" fmla="*/ 74 w 613"/>
              <a:gd name="T73" fmla="*/ 348 h 507"/>
              <a:gd name="T74" fmla="*/ 89 w 613"/>
              <a:gd name="T75" fmla="*/ 366 h 507"/>
              <a:gd name="T76" fmla="*/ 104 w 613"/>
              <a:gd name="T77" fmla="*/ 379 h 507"/>
              <a:gd name="T78" fmla="*/ 119 w 613"/>
              <a:gd name="T79" fmla="*/ 390 h 507"/>
              <a:gd name="T80" fmla="*/ 140 w 613"/>
              <a:gd name="T81" fmla="*/ 397 h 507"/>
              <a:gd name="T82" fmla="*/ 157 w 613"/>
              <a:gd name="T83" fmla="*/ 398 h 507"/>
              <a:gd name="T84" fmla="*/ 174 w 613"/>
              <a:gd name="T85" fmla="*/ 398 h 507"/>
              <a:gd name="T86" fmla="*/ 414 w 613"/>
              <a:gd name="T87" fmla="*/ 398 h 507"/>
              <a:gd name="T88" fmla="*/ 414 w 613"/>
              <a:gd name="T89" fmla="*/ 506 h 507"/>
              <a:gd name="T90" fmla="*/ 612 w 613"/>
              <a:gd name="T91" fmla="*/ 300 h 507"/>
              <a:gd name="T92" fmla="*/ 414 w 613"/>
              <a:gd name="T93" fmla="*/ 93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3" h="507">
                <a:moveTo>
                  <a:pt x="414" y="93"/>
                </a:moveTo>
                <a:lnTo>
                  <a:pt x="414" y="195"/>
                </a:lnTo>
                <a:lnTo>
                  <a:pt x="154" y="195"/>
                </a:lnTo>
                <a:lnTo>
                  <a:pt x="138" y="194"/>
                </a:lnTo>
                <a:lnTo>
                  <a:pt x="127" y="192"/>
                </a:lnTo>
                <a:lnTo>
                  <a:pt x="114" y="186"/>
                </a:lnTo>
                <a:lnTo>
                  <a:pt x="102" y="180"/>
                </a:lnTo>
                <a:lnTo>
                  <a:pt x="90" y="170"/>
                </a:lnTo>
                <a:lnTo>
                  <a:pt x="78" y="159"/>
                </a:lnTo>
                <a:lnTo>
                  <a:pt x="68" y="147"/>
                </a:lnTo>
                <a:lnTo>
                  <a:pt x="59" y="135"/>
                </a:lnTo>
                <a:lnTo>
                  <a:pt x="51" y="122"/>
                </a:lnTo>
                <a:lnTo>
                  <a:pt x="46" y="108"/>
                </a:lnTo>
                <a:lnTo>
                  <a:pt x="39" y="94"/>
                </a:lnTo>
                <a:lnTo>
                  <a:pt x="32" y="80"/>
                </a:lnTo>
                <a:lnTo>
                  <a:pt x="27" y="65"/>
                </a:lnTo>
                <a:lnTo>
                  <a:pt x="21" y="50"/>
                </a:lnTo>
                <a:lnTo>
                  <a:pt x="17" y="35"/>
                </a:lnTo>
                <a:lnTo>
                  <a:pt x="13" y="20"/>
                </a:lnTo>
                <a:lnTo>
                  <a:pt x="9" y="0"/>
                </a:lnTo>
                <a:lnTo>
                  <a:pt x="4" y="17"/>
                </a:lnTo>
                <a:lnTo>
                  <a:pt x="1" y="33"/>
                </a:lnTo>
                <a:lnTo>
                  <a:pt x="0" y="51"/>
                </a:lnTo>
                <a:lnTo>
                  <a:pt x="0" y="70"/>
                </a:lnTo>
                <a:lnTo>
                  <a:pt x="0" y="88"/>
                </a:lnTo>
                <a:lnTo>
                  <a:pt x="0" y="111"/>
                </a:lnTo>
                <a:lnTo>
                  <a:pt x="0" y="135"/>
                </a:lnTo>
                <a:lnTo>
                  <a:pt x="1" y="157"/>
                </a:lnTo>
                <a:lnTo>
                  <a:pt x="4" y="179"/>
                </a:lnTo>
                <a:lnTo>
                  <a:pt x="9" y="202"/>
                </a:lnTo>
                <a:lnTo>
                  <a:pt x="14" y="225"/>
                </a:lnTo>
                <a:lnTo>
                  <a:pt x="21" y="245"/>
                </a:lnTo>
                <a:lnTo>
                  <a:pt x="30" y="269"/>
                </a:lnTo>
                <a:lnTo>
                  <a:pt x="39" y="287"/>
                </a:lnTo>
                <a:lnTo>
                  <a:pt x="49" y="311"/>
                </a:lnTo>
                <a:lnTo>
                  <a:pt x="63" y="332"/>
                </a:lnTo>
                <a:lnTo>
                  <a:pt x="74" y="348"/>
                </a:lnTo>
                <a:lnTo>
                  <a:pt x="89" y="366"/>
                </a:lnTo>
                <a:lnTo>
                  <a:pt x="104" y="379"/>
                </a:lnTo>
                <a:lnTo>
                  <a:pt x="119" y="390"/>
                </a:lnTo>
                <a:lnTo>
                  <a:pt x="140" y="397"/>
                </a:lnTo>
                <a:lnTo>
                  <a:pt x="157" y="398"/>
                </a:lnTo>
                <a:lnTo>
                  <a:pt x="174" y="398"/>
                </a:lnTo>
                <a:lnTo>
                  <a:pt x="414" y="398"/>
                </a:lnTo>
                <a:lnTo>
                  <a:pt x="414" y="506"/>
                </a:lnTo>
                <a:lnTo>
                  <a:pt x="612" y="300"/>
                </a:lnTo>
                <a:lnTo>
                  <a:pt x="414" y="93"/>
                </a:lnTo>
              </a:path>
            </a:pathLst>
          </a:custGeom>
          <a:gradFill rotWithShape="0">
            <a:gsLst>
              <a:gs pos="0">
                <a:schemeClr val="tx2">
                  <a:gamma/>
                  <a:shade val="80000"/>
                  <a:invGamma/>
                </a:schemeClr>
              </a:gs>
              <a:gs pos="100000">
                <a:schemeClr val="tx2"/>
              </a:gs>
            </a:gsLst>
            <a:lin ang="540000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15" name="Rectangle 12"/>
          <p:cNvSpPr>
            <a:spLocks noChangeArrowheads="1"/>
          </p:cNvSpPr>
          <p:nvPr/>
        </p:nvSpPr>
        <p:spPr bwMode="auto">
          <a:xfrm>
            <a:off x="1980232" y="2011086"/>
            <a:ext cx="213677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a:effectLst>
                  <a:outerShdw blurRad="38100" dist="38100" dir="2700000" algn="tl">
                    <a:srgbClr val="000000"/>
                  </a:outerShdw>
                </a:effectLst>
              </a:rPr>
              <a:t>Message or File</a:t>
            </a:r>
          </a:p>
        </p:txBody>
      </p:sp>
      <p:sp>
        <p:nvSpPr>
          <p:cNvPr id="16" name="Rectangle 13"/>
          <p:cNvSpPr>
            <a:spLocks noChangeArrowheads="1"/>
          </p:cNvSpPr>
          <p:nvPr/>
        </p:nvSpPr>
        <p:spPr bwMode="auto">
          <a:xfrm>
            <a:off x="8296895" y="2011086"/>
            <a:ext cx="229870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a:effectLst>
                  <a:outerShdw blurRad="38100" dist="38100" dir="2700000" algn="tl">
                    <a:srgbClr val="000000"/>
                  </a:outerShdw>
                </a:effectLst>
              </a:rPr>
              <a:t>Digital Signature</a:t>
            </a:r>
          </a:p>
        </p:txBody>
      </p:sp>
      <p:sp>
        <p:nvSpPr>
          <p:cNvPr id="17" name="Rectangle 14"/>
          <p:cNvSpPr>
            <a:spLocks noChangeArrowheads="1"/>
          </p:cNvSpPr>
          <p:nvPr/>
        </p:nvSpPr>
        <p:spPr bwMode="auto">
          <a:xfrm>
            <a:off x="5244132" y="2022198"/>
            <a:ext cx="2255838"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a:effectLst>
                  <a:outerShdw blurRad="38100" dist="38100" dir="2700000" algn="tl">
                    <a:srgbClr val="000000"/>
                  </a:outerShdw>
                </a:effectLst>
              </a:rPr>
              <a:t>128 bits Message Digest</a:t>
            </a:r>
          </a:p>
        </p:txBody>
      </p:sp>
      <p:sp>
        <p:nvSpPr>
          <p:cNvPr id="18" name="AutoShape 15"/>
          <p:cNvSpPr>
            <a:spLocks noChangeArrowheads="1"/>
          </p:cNvSpPr>
          <p:nvPr/>
        </p:nvSpPr>
        <p:spPr bwMode="auto">
          <a:xfrm>
            <a:off x="4172570" y="4490761"/>
            <a:ext cx="484187" cy="811212"/>
          </a:xfrm>
          <a:prstGeom prst="upArrow">
            <a:avLst>
              <a:gd name="adj1" fmla="val 50000"/>
              <a:gd name="adj2" fmla="val 83763"/>
            </a:avLst>
          </a:prstGeom>
          <a:gradFill rotWithShape="0">
            <a:gsLst>
              <a:gs pos="0">
                <a:schemeClr val="tx2">
                  <a:gamma/>
                  <a:shade val="80000"/>
                  <a:invGamma/>
                </a:schemeClr>
              </a:gs>
              <a:gs pos="100000">
                <a:schemeClr val="tx2"/>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19" name="AutoShape 16"/>
          <p:cNvSpPr>
            <a:spLocks noChangeArrowheads="1"/>
          </p:cNvSpPr>
          <p:nvPr/>
        </p:nvSpPr>
        <p:spPr bwMode="auto">
          <a:xfrm>
            <a:off x="8014320" y="4417736"/>
            <a:ext cx="484187" cy="811212"/>
          </a:xfrm>
          <a:prstGeom prst="upArrow">
            <a:avLst>
              <a:gd name="adj1" fmla="val 50000"/>
              <a:gd name="adj2" fmla="val 83763"/>
            </a:avLst>
          </a:prstGeom>
          <a:gradFill rotWithShape="0">
            <a:gsLst>
              <a:gs pos="0">
                <a:schemeClr val="tx2">
                  <a:gamma/>
                  <a:shade val="80000"/>
                  <a:invGamma/>
                </a:schemeClr>
              </a:gs>
              <a:gs pos="100000">
                <a:schemeClr val="tx2"/>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20" name="Rectangle 17"/>
          <p:cNvSpPr>
            <a:spLocks noChangeArrowheads="1"/>
          </p:cNvSpPr>
          <p:nvPr/>
        </p:nvSpPr>
        <p:spPr bwMode="auto">
          <a:xfrm>
            <a:off x="3237532" y="5398811"/>
            <a:ext cx="2963863"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en-US">
                <a:effectLst>
                  <a:outerShdw blurRad="38100" dist="38100" dir="2700000" algn="tl">
                    <a:srgbClr val="000000"/>
                  </a:outerShdw>
                </a:effectLst>
              </a:rPr>
              <a:t>Calculate a short message digest from even a long input using a one-way message digest function (hash)</a:t>
            </a:r>
          </a:p>
        </p:txBody>
      </p:sp>
      <p:grpSp>
        <p:nvGrpSpPr>
          <p:cNvPr id="21" name="Group 19"/>
          <p:cNvGrpSpPr>
            <a:grpSpLocks/>
          </p:cNvGrpSpPr>
          <p:nvPr/>
        </p:nvGrpSpPr>
        <p:grpSpPr bwMode="auto">
          <a:xfrm>
            <a:off x="7811120" y="5294036"/>
            <a:ext cx="890587" cy="1709737"/>
            <a:chOff x="3813" y="2859"/>
            <a:chExt cx="561" cy="1077"/>
          </a:xfrm>
        </p:grpSpPr>
        <p:grpSp>
          <p:nvGrpSpPr>
            <p:cNvPr id="22" name="Group 20"/>
            <p:cNvGrpSpPr>
              <a:grpSpLocks/>
            </p:cNvGrpSpPr>
            <p:nvPr/>
          </p:nvGrpSpPr>
          <p:grpSpPr bwMode="auto">
            <a:xfrm>
              <a:off x="3813" y="2859"/>
              <a:ext cx="561" cy="1077"/>
              <a:chOff x="3813" y="2859"/>
              <a:chExt cx="561" cy="1077"/>
            </a:xfrm>
          </p:grpSpPr>
          <p:sp>
            <p:nvSpPr>
              <p:cNvPr id="24" name="Freeform 21"/>
              <p:cNvSpPr>
                <a:spLocks/>
              </p:cNvSpPr>
              <p:nvPr/>
            </p:nvSpPr>
            <p:spPr bwMode="auto">
              <a:xfrm>
                <a:off x="3827" y="2859"/>
                <a:ext cx="547" cy="1071"/>
              </a:xfrm>
              <a:custGeom>
                <a:avLst/>
                <a:gdLst>
                  <a:gd name="T0" fmla="*/ 349 w 547"/>
                  <a:gd name="T1" fmla="*/ 0 h 1071"/>
                  <a:gd name="T2" fmla="*/ 185 w 547"/>
                  <a:gd name="T3" fmla="*/ 0 h 1071"/>
                  <a:gd name="T4" fmla="*/ 215 w 547"/>
                  <a:gd name="T5" fmla="*/ 41 h 1071"/>
                  <a:gd name="T6" fmla="*/ 312 w 547"/>
                  <a:gd name="T7" fmla="*/ 41 h 1071"/>
                  <a:gd name="T8" fmla="*/ 348 w 547"/>
                  <a:gd name="T9" fmla="*/ 106 h 1071"/>
                  <a:gd name="T10" fmla="*/ 182 w 547"/>
                  <a:gd name="T11" fmla="*/ 106 h 1071"/>
                  <a:gd name="T12" fmla="*/ 216 w 547"/>
                  <a:gd name="T13" fmla="*/ 42 h 1071"/>
                  <a:gd name="T14" fmla="*/ 185 w 547"/>
                  <a:gd name="T15" fmla="*/ 1 h 1071"/>
                  <a:gd name="T16" fmla="*/ 127 w 547"/>
                  <a:gd name="T17" fmla="*/ 102 h 1071"/>
                  <a:gd name="T18" fmla="*/ 95 w 547"/>
                  <a:gd name="T19" fmla="*/ 103 h 1071"/>
                  <a:gd name="T20" fmla="*/ 84 w 547"/>
                  <a:gd name="T21" fmla="*/ 137 h 1071"/>
                  <a:gd name="T22" fmla="*/ 35 w 547"/>
                  <a:gd name="T23" fmla="*/ 137 h 1071"/>
                  <a:gd name="T24" fmla="*/ 35 w 547"/>
                  <a:gd name="T25" fmla="*/ 162 h 1071"/>
                  <a:gd name="T26" fmla="*/ 16 w 547"/>
                  <a:gd name="T27" fmla="*/ 163 h 1071"/>
                  <a:gd name="T28" fmla="*/ 0 w 547"/>
                  <a:gd name="T29" fmla="*/ 163 h 1071"/>
                  <a:gd name="T30" fmla="*/ 0 w 547"/>
                  <a:gd name="T31" fmla="*/ 312 h 1071"/>
                  <a:gd name="T32" fmla="*/ 35 w 547"/>
                  <a:gd name="T33" fmla="*/ 313 h 1071"/>
                  <a:gd name="T34" fmla="*/ 36 w 547"/>
                  <a:gd name="T35" fmla="*/ 344 h 1071"/>
                  <a:gd name="T36" fmla="*/ 82 w 547"/>
                  <a:gd name="T37" fmla="*/ 344 h 1071"/>
                  <a:gd name="T38" fmla="*/ 96 w 547"/>
                  <a:gd name="T39" fmla="*/ 381 h 1071"/>
                  <a:gd name="T40" fmla="*/ 121 w 547"/>
                  <a:gd name="T41" fmla="*/ 382 h 1071"/>
                  <a:gd name="T42" fmla="*/ 123 w 547"/>
                  <a:gd name="T43" fmla="*/ 458 h 1071"/>
                  <a:gd name="T44" fmla="*/ 141 w 547"/>
                  <a:gd name="T45" fmla="*/ 458 h 1071"/>
                  <a:gd name="T46" fmla="*/ 146 w 547"/>
                  <a:gd name="T47" fmla="*/ 469 h 1071"/>
                  <a:gd name="T48" fmla="*/ 146 w 547"/>
                  <a:gd name="T49" fmla="*/ 545 h 1071"/>
                  <a:gd name="T50" fmla="*/ 177 w 547"/>
                  <a:gd name="T51" fmla="*/ 546 h 1071"/>
                  <a:gd name="T52" fmla="*/ 175 w 547"/>
                  <a:gd name="T53" fmla="*/ 1002 h 1071"/>
                  <a:gd name="T54" fmla="*/ 248 w 547"/>
                  <a:gd name="T55" fmla="*/ 1070 h 1071"/>
                  <a:gd name="T56" fmla="*/ 341 w 547"/>
                  <a:gd name="T57" fmla="*/ 991 h 1071"/>
                  <a:gd name="T58" fmla="*/ 307 w 547"/>
                  <a:gd name="T59" fmla="*/ 969 h 1071"/>
                  <a:gd name="T60" fmla="*/ 307 w 547"/>
                  <a:gd name="T61" fmla="*/ 942 h 1071"/>
                  <a:gd name="T62" fmla="*/ 341 w 547"/>
                  <a:gd name="T63" fmla="*/ 918 h 1071"/>
                  <a:gd name="T64" fmla="*/ 307 w 547"/>
                  <a:gd name="T65" fmla="*/ 898 h 1071"/>
                  <a:gd name="T66" fmla="*/ 312 w 547"/>
                  <a:gd name="T67" fmla="*/ 889 h 1071"/>
                  <a:gd name="T68" fmla="*/ 342 w 547"/>
                  <a:gd name="T69" fmla="*/ 870 h 1071"/>
                  <a:gd name="T70" fmla="*/ 346 w 547"/>
                  <a:gd name="T71" fmla="*/ 812 h 1071"/>
                  <a:gd name="T72" fmla="*/ 351 w 547"/>
                  <a:gd name="T73" fmla="*/ 806 h 1071"/>
                  <a:gd name="T74" fmla="*/ 307 w 547"/>
                  <a:gd name="T75" fmla="*/ 772 h 1071"/>
                  <a:gd name="T76" fmla="*/ 307 w 547"/>
                  <a:gd name="T77" fmla="*/ 742 h 1071"/>
                  <a:gd name="T78" fmla="*/ 342 w 547"/>
                  <a:gd name="T79" fmla="*/ 708 h 1071"/>
                  <a:gd name="T80" fmla="*/ 307 w 547"/>
                  <a:gd name="T81" fmla="*/ 677 h 1071"/>
                  <a:gd name="T82" fmla="*/ 307 w 547"/>
                  <a:gd name="T83" fmla="*/ 646 h 1071"/>
                  <a:gd name="T84" fmla="*/ 341 w 547"/>
                  <a:gd name="T85" fmla="*/ 606 h 1071"/>
                  <a:gd name="T86" fmla="*/ 346 w 547"/>
                  <a:gd name="T87" fmla="*/ 542 h 1071"/>
                  <a:gd name="T88" fmla="*/ 387 w 547"/>
                  <a:gd name="T89" fmla="*/ 542 h 1071"/>
                  <a:gd name="T90" fmla="*/ 387 w 547"/>
                  <a:gd name="T91" fmla="*/ 455 h 1071"/>
                  <a:gd name="T92" fmla="*/ 412 w 547"/>
                  <a:gd name="T93" fmla="*/ 455 h 1071"/>
                  <a:gd name="T94" fmla="*/ 412 w 547"/>
                  <a:gd name="T95" fmla="*/ 378 h 1071"/>
                  <a:gd name="T96" fmla="*/ 438 w 547"/>
                  <a:gd name="T97" fmla="*/ 378 h 1071"/>
                  <a:gd name="T98" fmla="*/ 450 w 547"/>
                  <a:gd name="T99" fmla="*/ 341 h 1071"/>
                  <a:gd name="T100" fmla="*/ 505 w 547"/>
                  <a:gd name="T101" fmla="*/ 341 h 1071"/>
                  <a:gd name="T102" fmla="*/ 505 w 547"/>
                  <a:gd name="T103" fmla="*/ 310 h 1071"/>
                  <a:gd name="T104" fmla="*/ 546 w 547"/>
                  <a:gd name="T105" fmla="*/ 310 h 1071"/>
                  <a:gd name="T106" fmla="*/ 546 w 547"/>
                  <a:gd name="T107" fmla="*/ 159 h 1071"/>
                  <a:gd name="T108" fmla="*/ 505 w 547"/>
                  <a:gd name="T109" fmla="*/ 159 h 1071"/>
                  <a:gd name="T110" fmla="*/ 505 w 547"/>
                  <a:gd name="T111" fmla="*/ 137 h 1071"/>
                  <a:gd name="T112" fmla="*/ 459 w 547"/>
                  <a:gd name="T113" fmla="*/ 137 h 1071"/>
                  <a:gd name="T114" fmla="*/ 448 w 547"/>
                  <a:gd name="T115" fmla="*/ 127 h 1071"/>
                  <a:gd name="T116" fmla="*/ 437 w 547"/>
                  <a:gd name="T117" fmla="*/ 103 h 1071"/>
                  <a:gd name="T118" fmla="*/ 412 w 547"/>
                  <a:gd name="T119" fmla="*/ 103 h 1071"/>
                  <a:gd name="T120" fmla="*/ 349 w 547"/>
                  <a:gd name="T121" fmla="*/ 0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7" h="1071">
                    <a:moveTo>
                      <a:pt x="349" y="0"/>
                    </a:moveTo>
                    <a:lnTo>
                      <a:pt x="185" y="0"/>
                    </a:lnTo>
                    <a:lnTo>
                      <a:pt x="215" y="41"/>
                    </a:lnTo>
                    <a:lnTo>
                      <a:pt x="312" y="41"/>
                    </a:lnTo>
                    <a:lnTo>
                      <a:pt x="348" y="106"/>
                    </a:lnTo>
                    <a:lnTo>
                      <a:pt x="182" y="106"/>
                    </a:lnTo>
                    <a:lnTo>
                      <a:pt x="216" y="42"/>
                    </a:lnTo>
                    <a:lnTo>
                      <a:pt x="185" y="1"/>
                    </a:lnTo>
                    <a:lnTo>
                      <a:pt x="127" y="102"/>
                    </a:lnTo>
                    <a:lnTo>
                      <a:pt x="95" y="103"/>
                    </a:lnTo>
                    <a:lnTo>
                      <a:pt x="84" y="137"/>
                    </a:lnTo>
                    <a:lnTo>
                      <a:pt x="35" y="137"/>
                    </a:lnTo>
                    <a:lnTo>
                      <a:pt x="35" y="162"/>
                    </a:lnTo>
                    <a:lnTo>
                      <a:pt x="16" y="163"/>
                    </a:lnTo>
                    <a:lnTo>
                      <a:pt x="0" y="163"/>
                    </a:lnTo>
                    <a:lnTo>
                      <a:pt x="0" y="312"/>
                    </a:lnTo>
                    <a:lnTo>
                      <a:pt x="35" y="313"/>
                    </a:lnTo>
                    <a:lnTo>
                      <a:pt x="36" y="344"/>
                    </a:lnTo>
                    <a:lnTo>
                      <a:pt x="82" y="344"/>
                    </a:lnTo>
                    <a:lnTo>
                      <a:pt x="96" y="381"/>
                    </a:lnTo>
                    <a:lnTo>
                      <a:pt x="121" y="382"/>
                    </a:lnTo>
                    <a:lnTo>
                      <a:pt x="123" y="458"/>
                    </a:lnTo>
                    <a:lnTo>
                      <a:pt x="141" y="458"/>
                    </a:lnTo>
                    <a:lnTo>
                      <a:pt x="146" y="469"/>
                    </a:lnTo>
                    <a:lnTo>
                      <a:pt x="146" y="545"/>
                    </a:lnTo>
                    <a:lnTo>
                      <a:pt x="177" y="546"/>
                    </a:lnTo>
                    <a:lnTo>
                      <a:pt x="175" y="1002"/>
                    </a:lnTo>
                    <a:lnTo>
                      <a:pt x="248" y="1070"/>
                    </a:lnTo>
                    <a:lnTo>
                      <a:pt x="341" y="991"/>
                    </a:lnTo>
                    <a:lnTo>
                      <a:pt x="307" y="969"/>
                    </a:lnTo>
                    <a:lnTo>
                      <a:pt x="307" y="942"/>
                    </a:lnTo>
                    <a:lnTo>
                      <a:pt x="341" y="918"/>
                    </a:lnTo>
                    <a:lnTo>
                      <a:pt x="307" y="898"/>
                    </a:lnTo>
                    <a:lnTo>
                      <a:pt x="312" y="889"/>
                    </a:lnTo>
                    <a:lnTo>
                      <a:pt x="342" y="870"/>
                    </a:lnTo>
                    <a:lnTo>
                      <a:pt x="346" y="812"/>
                    </a:lnTo>
                    <a:lnTo>
                      <a:pt x="351" y="806"/>
                    </a:lnTo>
                    <a:lnTo>
                      <a:pt x="307" y="772"/>
                    </a:lnTo>
                    <a:lnTo>
                      <a:pt x="307" y="742"/>
                    </a:lnTo>
                    <a:lnTo>
                      <a:pt x="342" y="708"/>
                    </a:lnTo>
                    <a:lnTo>
                      <a:pt x="307" y="677"/>
                    </a:lnTo>
                    <a:lnTo>
                      <a:pt x="307" y="646"/>
                    </a:lnTo>
                    <a:lnTo>
                      <a:pt x="341" y="606"/>
                    </a:lnTo>
                    <a:lnTo>
                      <a:pt x="346" y="542"/>
                    </a:lnTo>
                    <a:lnTo>
                      <a:pt x="387" y="542"/>
                    </a:lnTo>
                    <a:lnTo>
                      <a:pt x="387" y="455"/>
                    </a:lnTo>
                    <a:lnTo>
                      <a:pt x="412" y="455"/>
                    </a:lnTo>
                    <a:lnTo>
                      <a:pt x="412" y="378"/>
                    </a:lnTo>
                    <a:lnTo>
                      <a:pt x="438" y="378"/>
                    </a:lnTo>
                    <a:lnTo>
                      <a:pt x="450" y="341"/>
                    </a:lnTo>
                    <a:lnTo>
                      <a:pt x="505" y="341"/>
                    </a:lnTo>
                    <a:lnTo>
                      <a:pt x="505" y="310"/>
                    </a:lnTo>
                    <a:lnTo>
                      <a:pt x="546" y="310"/>
                    </a:lnTo>
                    <a:lnTo>
                      <a:pt x="546" y="159"/>
                    </a:lnTo>
                    <a:lnTo>
                      <a:pt x="505" y="159"/>
                    </a:lnTo>
                    <a:lnTo>
                      <a:pt x="505" y="137"/>
                    </a:lnTo>
                    <a:lnTo>
                      <a:pt x="459" y="137"/>
                    </a:lnTo>
                    <a:lnTo>
                      <a:pt x="448" y="127"/>
                    </a:lnTo>
                    <a:lnTo>
                      <a:pt x="437" y="103"/>
                    </a:lnTo>
                    <a:lnTo>
                      <a:pt x="412" y="103"/>
                    </a:lnTo>
                    <a:lnTo>
                      <a:pt x="349" y="0"/>
                    </a:lnTo>
                  </a:path>
                </a:pathLst>
              </a:custGeom>
              <a:solidFill>
                <a:srgbClr val="00A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25" name="Freeform 22"/>
              <p:cNvSpPr>
                <a:spLocks/>
              </p:cNvSpPr>
              <p:nvPr/>
            </p:nvSpPr>
            <p:spPr bwMode="auto">
              <a:xfrm>
                <a:off x="3813" y="2865"/>
                <a:ext cx="547" cy="1071"/>
              </a:xfrm>
              <a:custGeom>
                <a:avLst/>
                <a:gdLst>
                  <a:gd name="T0" fmla="*/ 350 w 547"/>
                  <a:gd name="T1" fmla="*/ 0 h 1071"/>
                  <a:gd name="T2" fmla="*/ 186 w 547"/>
                  <a:gd name="T3" fmla="*/ 0 h 1071"/>
                  <a:gd name="T4" fmla="*/ 217 w 547"/>
                  <a:gd name="T5" fmla="*/ 41 h 1071"/>
                  <a:gd name="T6" fmla="*/ 312 w 547"/>
                  <a:gd name="T7" fmla="*/ 41 h 1071"/>
                  <a:gd name="T8" fmla="*/ 348 w 547"/>
                  <a:gd name="T9" fmla="*/ 106 h 1071"/>
                  <a:gd name="T10" fmla="*/ 183 w 547"/>
                  <a:gd name="T11" fmla="*/ 106 h 1071"/>
                  <a:gd name="T12" fmla="*/ 217 w 547"/>
                  <a:gd name="T13" fmla="*/ 42 h 1071"/>
                  <a:gd name="T14" fmla="*/ 186 w 547"/>
                  <a:gd name="T15" fmla="*/ 1 h 1071"/>
                  <a:gd name="T16" fmla="*/ 128 w 547"/>
                  <a:gd name="T17" fmla="*/ 102 h 1071"/>
                  <a:gd name="T18" fmla="*/ 97 w 547"/>
                  <a:gd name="T19" fmla="*/ 102 h 1071"/>
                  <a:gd name="T20" fmla="*/ 86 w 547"/>
                  <a:gd name="T21" fmla="*/ 137 h 1071"/>
                  <a:gd name="T22" fmla="*/ 37 w 547"/>
                  <a:gd name="T23" fmla="*/ 137 h 1071"/>
                  <a:gd name="T24" fmla="*/ 36 w 547"/>
                  <a:gd name="T25" fmla="*/ 162 h 1071"/>
                  <a:gd name="T26" fmla="*/ 17 w 547"/>
                  <a:gd name="T27" fmla="*/ 162 h 1071"/>
                  <a:gd name="T28" fmla="*/ 0 w 547"/>
                  <a:gd name="T29" fmla="*/ 162 h 1071"/>
                  <a:gd name="T30" fmla="*/ 0 w 547"/>
                  <a:gd name="T31" fmla="*/ 312 h 1071"/>
                  <a:gd name="T32" fmla="*/ 37 w 547"/>
                  <a:gd name="T33" fmla="*/ 313 h 1071"/>
                  <a:gd name="T34" fmla="*/ 37 w 547"/>
                  <a:gd name="T35" fmla="*/ 343 h 1071"/>
                  <a:gd name="T36" fmla="*/ 84 w 547"/>
                  <a:gd name="T37" fmla="*/ 343 h 1071"/>
                  <a:gd name="T38" fmla="*/ 97 w 547"/>
                  <a:gd name="T39" fmla="*/ 381 h 1071"/>
                  <a:gd name="T40" fmla="*/ 122 w 547"/>
                  <a:gd name="T41" fmla="*/ 382 h 1071"/>
                  <a:gd name="T42" fmla="*/ 125 w 547"/>
                  <a:gd name="T43" fmla="*/ 458 h 1071"/>
                  <a:gd name="T44" fmla="*/ 141 w 547"/>
                  <a:gd name="T45" fmla="*/ 458 h 1071"/>
                  <a:gd name="T46" fmla="*/ 146 w 547"/>
                  <a:gd name="T47" fmla="*/ 464 h 1071"/>
                  <a:gd name="T48" fmla="*/ 146 w 547"/>
                  <a:gd name="T49" fmla="*/ 545 h 1071"/>
                  <a:gd name="T50" fmla="*/ 178 w 547"/>
                  <a:gd name="T51" fmla="*/ 545 h 1071"/>
                  <a:gd name="T52" fmla="*/ 176 w 547"/>
                  <a:gd name="T53" fmla="*/ 1002 h 1071"/>
                  <a:gd name="T54" fmla="*/ 248 w 547"/>
                  <a:gd name="T55" fmla="*/ 1070 h 1071"/>
                  <a:gd name="T56" fmla="*/ 341 w 547"/>
                  <a:gd name="T57" fmla="*/ 991 h 1071"/>
                  <a:gd name="T58" fmla="*/ 308 w 547"/>
                  <a:gd name="T59" fmla="*/ 969 h 1071"/>
                  <a:gd name="T60" fmla="*/ 308 w 547"/>
                  <a:gd name="T61" fmla="*/ 942 h 1071"/>
                  <a:gd name="T62" fmla="*/ 341 w 547"/>
                  <a:gd name="T63" fmla="*/ 918 h 1071"/>
                  <a:gd name="T64" fmla="*/ 308 w 547"/>
                  <a:gd name="T65" fmla="*/ 897 h 1071"/>
                  <a:gd name="T66" fmla="*/ 313 w 547"/>
                  <a:gd name="T67" fmla="*/ 889 h 1071"/>
                  <a:gd name="T68" fmla="*/ 342 w 547"/>
                  <a:gd name="T69" fmla="*/ 870 h 1071"/>
                  <a:gd name="T70" fmla="*/ 347 w 547"/>
                  <a:gd name="T71" fmla="*/ 812 h 1071"/>
                  <a:gd name="T72" fmla="*/ 351 w 547"/>
                  <a:gd name="T73" fmla="*/ 807 h 1071"/>
                  <a:gd name="T74" fmla="*/ 307 w 547"/>
                  <a:gd name="T75" fmla="*/ 772 h 1071"/>
                  <a:gd name="T76" fmla="*/ 307 w 547"/>
                  <a:gd name="T77" fmla="*/ 742 h 1071"/>
                  <a:gd name="T78" fmla="*/ 342 w 547"/>
                  <a:gd name="T79" fmla="*/ 708 h 1071"/>
                  <a:gd name="T80" fmla="*/ 308 w 547"/>
                  <a:gd name="T81" fmla="*/ 677 h 1071"/>
                  <a:gd name="T82" fmla="*/ 308 w 547"/>
                  <a:gd name="T83" fmla="*/ 646 h 1071"/>
                  <a:gd name="T84" fmla="*/ 341 w 547"/>
                  <a:gd name="T85" fmla="*/ 606 h 1071"/>
                  <a:gd name="T86" fmla="*/ 347 w 547"/>
                  <a:gd name="T87" fmla="*/ 542 h 1071"/>
                  <a:gd name="T88" fmla="*/ 387 w 547"/>
                  <a:gd name="T89" fmla="*/ 542 h 1071"/>
                  <a:gd name="T90" fmla="*/ 387 w 547"/>
                  <a:gd name="T91" fmla="*/ 455 h 1071"/>
                  <a:gd name="T92" fmla="*/ 411 w 547"/>
                  <a:gd name="T93" fmla="*/ 455 h 1071"/>
                  <a:gd name="T94" fmla="*/ 411 w 547"/>
                  <a:gd name="T95" fmla="*/ 378 h 1071"/>
                  <a:gd name="T96" fmla="*/ 438 w 547"/>
                  <a:gd name="T97" fmla="*/ 378 h 1071"/>
                  <a:gd name="T98" fmla="*/ 450 w 547"/>
                  <a:gd name="T99" fmla="*/ 341 h 1071"/>
                  <a:gd name="T100" fmla="*/ 505 w 547"/>
                  <a:gd name="T101" fmla="*/ 341 h 1071"/>
                  <a:gd name="T102" fmla="*/ 505 w 547"/>
                  <a:gd name="T103" fmla="*/ 310 h 1071"/>
                  <a:gd name="T104" fmla="*/ 546 w 547"/>
                  <a:gd name="T105" fmla="*/ 310 h 1071"/>
                  <a:gd name="T106" fmla="*/ 546 w 547"/>
                  <a:gd name="T107" fmla="*/ 159 h 1071"/>
                  <a:gd name="T108" fmla="*/ 506 w 547"/>
                  <a:gd name="T109" fmla="*/ 159 h 1071"/>
                  <a:gd name="T110" fmla="*/ 506 w 547"/>
                  <a:gd name="T111" fmla="*/ 137 h 1071"/>
                  <a:gd name="T112" fmla="*/ 459 w 547"/>
                  <a:gd name="T113" fmla="*/ 137 h 1071"/>
                  <a:gd name="T114" fmla="*/ 449 w 547"/>
                  <a:gd name="T115" fmla="*/ 127 h 1071"/>
                  <a:gd name="T116" fmla="*/ 438 w 547"/>
                  <a:gd name="T117" fmla="*/ 102 h 1071"/>
                  <a:gd name="T118" fmla="*/ 411 w 547"/>
                  <a:gd name="T119" fmla="*/ 102 h 1071"/>
                  <a:gd name="T120" fmla="*/ 350 w 547"/>
                  <a:gd name="T121" fmla="*/ 0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7" h="1071">
                    <a:moveTo>
                      <a:pt x="350" y="0"/>
                    </a:moveTo>
                    <a:lnTo>
                      <a:pt x="186" y="0"/>
                    </a:lnTo>
                    <a:lnTo>
                      <a:pt x="217" y="41"/>
                    </a:lnTo>
                    <a:lnTo>
                      <a:pt x="312" y="41"/>
                    </a:lnTo>
                    <a:lnTo>
                      <a:pt x="348" y="106"/>
                    </a:lnTo>
                    <a:lnTo>
                      <a:pt x="183" y="106"/>
                    </a:lnTo>
                    <a:lnTo>
                      <a:pt x="217" y="42"/>
                    </a:lnTo>
                    <a:lnTo>
                      <a:pt x="186" y="1"/>
                    </a:lnTo>
                    <a:lnTo>
                      <a:pt x="128" y="102"/>
                    </a:lnTo>
                    <a:lnTo>
                      <a:pt x="97" y="102"/>
                    </a:lnTo>
                    <a:lnTo>
                      <a:pt x="86" y="137"/>
                    </a:lnTo>
                    <a:lnTo>
                      <a:pt x="37" y="137"/>
                    </a:lnTo>
                    <a:lnTo>
                      <a:pt x="36" y="162"/>
                    </a:lnTo>
                    <a:lnTo>
                      <a:pt x="17" y="162"/>
                    </a:lnTo>
                    <a:lnTo>
                      <a:pt x="0" y="162"/>
                    </a:lnTo>
                    <a:lnTo>
                      <a:pt x="0" y="312"/>
                    </a:lnTo>
                    <a:lnTo>
                      <a:pt x="37" y="313"/>
                    </a:lnTo>
                    <a:lnTo>
                      <a:pt x="37" y="343"/>
                    </a:lnTo>
                    <a:lnTo>
                      <a:pt x="84" y="343"/>
                    </a:lnTo>
                    <a:lnTo>
                      <a:pt x="97" y="381"/>
                    </a:lnTo>
                    <a:lnTo>
                      <a:pt x="122" y="382"/>
                    </a:lnTo>
                    <a:lnTo>
                      <a:pt x="125" y="458"/>
                    </a:lnTo>
                    <a:lnTo>
                      <a:pt x="141" y="458"/>
                    </a:lnTo>
                    <a:lnTo>
                      <a:pt x="146" y="464"/>
                    </a:lnTo>
                    <a:lnTo>
                      <a:pt x="146" y="545"/>
                    </a:lnTo>
                    <a:lnTo>
                      <a:pt x="178" y="545"/>
                    </a:lnTo>
                    <a:lnTo>
                      <a:pt x="176" y="1002"/>
                    </a:lnTo>
                    <a:lnTo>
                      <a:pt x="248" y="1070"/>
                    </a:lnTo>
                    <a:lnTo>
                      <a:pt x="341" y="991"/>
                    </a:lnTo>
                    <a:lnTo>
                      <a:pt x="308" y="969"/>
                    </a:lnTo>
                    <a:lnTo>
                      <a:pt x="308" y="942"/>
                    </a:lnTo>
                    <a:lnTo>
                      <a:pt x="341" y="918"/>
                    </a:lnTo>
                    <a:lnTo>
                      <a:pt x="308" y="897"/>
                    </a:lnTo>
                    <a:lnTo>
                      <a:pt x="313" y="889"/>
                    </a:lnTo>
                    <a:lnTo>
                      <a:pt x="342" y="870"/>
                    </a:lnTo>
                    <a:lnTo>
                      <a:pt x="347" y="812"/>
                    </a:lnTo>
                    <a:lnTo>
                      <a:pt x="351" y="807"/>
                    </a:lnTo>
                    <a:lnTo>
                      <a:pt x="307" y="772"/>
                    </a:lnTo>
                    <a:lnTo>
                      <a:pt x="307" y="742"/>
                    </a:lnTo>
                    <a:lnTo>
                      <a:pt x="342" y="708"/>
                    </a:lnTo>
                    <a:lnTo>
                      <a:pt x="308" y="677"/>
                    </a:lnTo>
                    <a:lnTo>
                      <a:pt x="308" y="646"/>
                    </a:lnTo>
                    <a:lnTo>
                      <a:pt x="341" y="606"/>
                    </a:lnTo>
                    <a:lnTo>
                      <a:pt x="347" y="542"/>
                    </a:lnTo>
                    <a:lnTo>
                      <a:pt x="387" y="542"/>
                    </a:lnTo>
                    <a:lnTo>
                      <a:pt x="387" y="455"/>
                    </a:lnTo>
                    <a:lnTo>
                      <a:pt x="411" y="455"/>
                    </a:lnTo>
                    <a:lnTo>
                      <a:pt x="411" y="378"/>
                    </a:lnTo>
                    <a:lnTo>
                      <a:pt x="438" y="378"/>
                    </a:lnTo>
                    <a:lnTo>
                      <a:pt x="450" y="341"/>
                    </a:lnTo>
                    <a:lnTo>
                      <a:pt x="505" y="341"/>
                    </a:lnTo>
                    <a:lnTo>
                      <a:pt x="505" y="310"/>
                    </a:lnTo>
                    <a:lnTo>
                      <a:pt x="546" y="310"/>
                    </a:lnTo>
                    <a:lnTo>
                      <a:pt x="546" y="159"/>
                    </a:lnTo>
                    <a:lnTo>
                      <a:pt x="506" y="159"/>
                    </a:lnTo>
                    <a:lnTo>
                      <a:pt x="506" y="137"/>
                    </a:lnTo>
                    <a:lnTo>
                      <a:pt x="459" y="137"/>
                    </a:lnTo>
                    <a:lnTo>
                      <a:pt x="449" y="127"/>
                    </a:lnTo>
                    <a:lnTo>
                      <a:pt x="438" y="102"/>
                    </a:lnTo>
                    <a:lnTo>
                      <a:pt x="411" y="102"/>
                    </a:lnTo>
                    <a:lnTo>
                      <a:pt x="350" y="0"/>
                    </a:lnTo>
                  </a:path>
                </a:pathLst>
              </a:custGeom>
              <a:solidFill>
                <a:srgbClr val="438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grpSp>
            <p:nvGrpSpPr>
              <p:cNvPr id="26" name="Group 23"/>
              <p:cNvGrpSpPr>
                <a:grpSpLocks/>
              </p:cNvGrpSpPr>
              <p:nvPr/>
            </p:nvGrpSpPr>
            <p:grpSpPr bwMode="auto">
              <a:xfrm>
                <a:off x="3866" y="3038"/>
                <a:ext cx="417" cy="117"/>
                <a:chOff x="3866" y="3038"/>
                <a:chExt cx="417" cy="117"/>
              </a:xfrm>
            </p:grpSpPr>
            <p:sp>
              <p:nvSpPr>
                <p:cNvPr id="38" name="Freeform 24"/>
                <p:cNvSpPr>
                  <a:spLocks/>
                </p:cNvSpPr>
                <p:nvPr/>
              </p:nvSpPr>
              <p:spPr bwMode="auto">
                <a:xfrm>
                  <a:off x="3898" y="3038"/>
                  <a:ext cx="385" cy="117"/>
                </a:xfrm>
                <a:custGeom>
                  <a:avLst/>
                  <a:gdLst>
                    <a:gd name="T0" fmla="*/ 384 w 385"/>
                    <a:gd name="T1" fmla="*/ 60 h 117"/>
                    <a:gd name="T2" fmla="*/ 350 w 385"/>
                    <a:gd name="T3" fmla="*/ 0 h 117"/>
                    <a:gd name="T4" fmla="*/ 0 w 385"/>
                    <a:gd name="T5" fmla="*/ 0 h 117"/>
                    <a:gd name="T6" fmla="*/ 2 w 385"/>
                    <a:gd name="T7" fmla="*/ 5 h 117"/>
                    <a:gd name="T8" fmla="*/ 346 w 385"/>
                    <a:gd name="T9" fmla="*/ 5 h 117"/>
                    <a:gd name="T10" fmla="*/ 376 w 385"/>
                    <a:gd name="T11" fmla="*/ 60 h 117"/>
                    <a:gd name="T12" fmla="*/ 346 w 385"/>
                    <a:gd name="T13" fmla="*/ 112 h 117"/>
                    <a:gd name="T14" fmla="*/ 353 w 385"/>
                    <a:gd name="T15" fmla="*/ 116 h 117"/>
                    <a:gd name="T16" fmla="*/ 384 w 385"/>
                    <a:gd name="T17" fmla="*/ 6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 h="117">
                      <a:moveTo>
                        <a:pt x="384" y="60"/>
                      </a:moveTo>
                      <a:lnTo>
                        <a:pt x="350" y="0"/>
                      </a:lnTo>
                      <a:lnTo>
                        <a:pt x="0" y="0"/>
                      </a:lnTo>
                      <a:lnTo>
                        <a:pt x="2" y="5"/>
                      </a:lnTo>
                      <a:lnTo>
                        <a:pt x="346" y="5"/>
                      </a:lnTo>
                      <a:lnTo>
                        <a:pt x="376" y="60"/>
                      </a:lnTo>
                      <a:lnTo>
                        <a:pt x="346" y="112"/>
                      </a:lnTo>
                      <a:lnTo>
                        <a:pt x="353" y="116"/>
                      </a:lnTo>
                      <a:lnTo>
                        <a:pt x="384" y="60"/>
                      </a:lnTo>
                    </a:path>
                  </a:pathLst>
                </a:custGeom>
                <a:solidFill>
                  <a:srgbClr val="31650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39" name="Freeform 25"/>
                <p:cNvSpPr>
                  <a:spLocks/>
                </p:cNvSpPr>
                <p:nvPr/>
              </p:nvSpPr>
              <p:spPr bwMode="auto">
                <a:xfrm>
                  <a:off x="3866" y="3038"/>
                  <a:ext cx="386" cy="116"/>
                </a:xfrm>
                <a:custGeom>
                  <a:avLst/>
                  <a:gdLst>
                    <a:gd name="T0" fmla="*/ 0 w 386"/>
                    <a:gd name="T1" fmla="*/ 54 h 116"/>
                    <a:gd name="T2" fmla="*/ 33 w 386"/>
                    <a:gd name="T3" fmla="*/ 115 h 116"/>
                    <a:gd name="T4" fmla="*/ 385 w 386"/>
                    <a:gd name="T5" fmla="*/ 115 h 116"/>
                    <a:gd name="T6" fmla="*/ 382 w 386"/>
                    <a:gd name="T7" fmla="*/ 110 h 116"/>
                    <a:gd name="T8" fmla="*/ 37 w 386"/>
                    <a:gd name="T9" fmla="*/ 110 h 116"/>
                    <a:gd name="T10" fmla="*/ 5 w 386"/>
                    <a:gd name="T11" fmla="*/ 54 h 116"/>
                    <a:gd name="T12" fmla="*/ 36 w 386"/>
                    <a:gd name="T13" fmla="*/ 3 h 116"/>
                    <a:gd name="T14" fmla="*/ 30 w 386"/>
                    <a:gd name="T15" fmla="*/ 0 h 116"/>
                    <a:gd name="T16" fmla="*/ 0 w 386"/>
                    <a:gd name="T17" fmla="*/ 5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116">
                      <a:moveTo>
                        <a:pt x="0" y="54"/>
                      </a:moveTo>
                      <a:lnTo>
                        <a:pt x="33" y="115"/>
                      </a:lnTo>
                      <a:lnTo>
                        <a:pt x="385" y="115"/>
                      </a:lnTo>
                      <a:lnTo>
                        <a:pt x="382" y="110"/>
                      </a:lnTo>
                      <a:lnTo>
                        <a:pt x="37" y="110"/>
                      </a:lnTo>
                      <a:lnTo>
                        <a:pt x="5" y="54"/>
                      </a:lnTo>
                      <a:lnTo>
                        <a:pt x="36" y="3"/>
                      </a:lnTo>
                      <a:lnTo>
                        <a:pt x="30" y="0"/>
                      </a:lnTo>
                      <a:lnTo>
                        <a:pt x="0" y="54"/>
                      </a:lnTo>
                    </a:path>
                  </a:pathLst>
                </a:custGeom>
                <a:solidFill>
                  <a:srgbClr val="00A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grpSp>
          <p:sp>
            <p:nvSpPr>
              <p:cNvPr id="27" name="Rectangle 26"/>
              <p:cNvSpPr>
                <a:spLocks noChangeArrowheads="1"/>
              </p:cNvSpPr>
              <p:nvPr/>
            </p:nvSpPr>
            <p:spPr bwMode="auto">
              <a:xfrm>
                <a:off x="3852" y="3017"/>
                <a:ext cx="463" cy="16"/>
              </a:xfrm>
              <a:prstGeom prst="rect">
                <a:avLst/>
              </a:prstGeom>
              <a:solidFill>
                <a:srgbClr val="00AE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28" name="Rectangle 27"/>
              <p:cNvSpPr>
                <a:spLocks noChangeArrowheads="1"/>
              </p:cNvSpPr>
              <p:nvPr/>
            </p:nvSpPr>
            <p:spPr bwMode="auto">
              <a:xfrm>
                <a:off x="3909" y="2993"/>
                <a:ext cx="360" cy="16"/>
              </a:xfrm>
              <a:prstGeom prst="rect">
                <a:avLst/>
              </a:prstGeom>
              <a:solidFill>
                <a:srgbClr val="00AE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grpSp>
            <p:nvGrpSpPr>
              <p:cNvPr id="29" name="Group 28"/>
              <p:cNvGrpSpPr>
                <a:grpSpLocks/>
              </p:cNvGrpSpPr>
              <p:nvPr/>
            </p:nvGrpSpPr>
            <p:grpSpPr bwMode="auto">
              <a:xfrm>
                <a:off x="3850" y="3178"/>
                <a:ext cx="466" cy="757"/>
                <a:chOff x="3850" y="3178"/>
                <a:chExt cx="466" cy="757"/>
              </a:xfrm>
            </p:grpSpPr>
            <p:sp>
              <p:nvSpPr>
                <p:cNvPr id="30" name="Freeform 29"/>
                <p:cNvSpPr>
                  <a:spLocks/>
                </p:cNvSpPr>
                <p:nvPr/>
              </p:nvSpPr>
              <p:spPr bwMode="auto">
                <a:xfrm>
                  <a:off x="4095" y="3327"/>
                  <a:ext cx="17" cy="582"/>
                </a:xfrm>
                <a:custGeom>
                  <a:avLst/>
                  <a:gdLst>
                    <a:gd name="T0" fmla="*/ 0 w 17"/>
                    <a:gd name="T1" fmla="*/ 0 h 582"/>
                    <a:gd name="T2" fmla="*/ 0 w 17"/>
                    <a:gd name="T3" fmla="*/ 581 h 582"/>
                    <a:gd name="T4" fmla="*/ 16 w 17"/>
                    <a:gd name="T5" fmla="*/ 572 h 582"/>
                    <a:gd name="T6" fmla="*/ 16 w 17"/>
                    <a:gd name="T7" fmla="*/ 18 h 582"/>
                    <a:gd name="T8" fmla="*/ 0 w 17"/>
                    <a:gd name="T9" fmla="*/ 0 h 582"/>
                  </a:gdLst>
                  <a:ahLst/>
                  <a:cxnLst>
                    <a:cxn ang="0">
                      <a:pos x="T0" y="T1"/>
                    </a:cxn>
                    <a:cxn ang="0">
                      <a:pos x="T2" y="T3"/>
                    </a:cxn>
                    <a:cxn ang="0">
                      <a:pos x="T4" y="T5"/>
                    </a:cxn>
                    <a:cxn ang="0">
                      <a:pos x="T6" y="T7"/>
                    </a:cxn>
                    <a:cxn ang="0">
                      <a:pos x="T8" y="T9"/>
                    </a:cxn>
                  </a:cxnLst>
                  <a:rect l="0" t="0" r="r" b="b"/>
                  <a:pathLst>
                    <a:path w="17" h="582">
                      <a:moveTo>
                        <a:pt x="0" y="0"/>
                      </a:moveTo>
                      <a:lnTo>
                        <a:pt x="0" y="581"/>
                      </a:lnTo>
                      <a:lnTo>
                        <a:pt x="16" y="572"/>
                      </a:lnTo>
                      <a:lnTo>
                        <a:pt x="16" y="18"/>
                      </a:lnTo>
                      <a:lnTo>
                        <a:pt x="0" y="0"/>
                      </a:lnTo>
                    </a:path>
                  </a:pathLst>
                </a:custGeom>
                <a:solidFill>
                  <a:srgbClr val="00A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31" name="Freeform 30"/>
                <p:cNvSpPr>
                  <a:spLocks/>
                </p:cNvSpPr>
                <p:nvPr/>
              </p:nvSpPr>
              <p:spPr bwMode="auto">
                <a:xfrm>
                  <a:off x="4029" y="3343"/>
                  <a:ext cx="17" cy="567"/>
                </a:xfrm>
                <a:custGeom>
                  <a:avLst/>
                  <a:gdLst>
                    <a:gd name="T0" fmla="*/ 5 w 17"/>
                    <a:gd name="T1" fmla="*/ 0 h 567"/>
                    <a:gd name="T2" fmla="*/ 0 w 17"/>
                    <a:gd name="T3" fmla="*/ 557 h 567"/>
                    <a:gd name="T4" fmla="*/ 16 w 17"/>
                    <a:gd name="T5" fmla="*/ 566 h 567"/>
                    <a:gd name="T6" fmla="*/ 16 w 17"/>
                    <a:gd name="T7" fmla="*/ 45 h 567"/>
                    <a:gd name="T8" fmla="*/ 5 w 17"/>
                    <a:gd name="T9" fmla="*/ 0 h 567"/>
                  </a:gdLst>
                  <a:ahLst/>
                  <a:cxnLst>
                    <a:cxn ang="0">
                      <a:pos x="T0" y="T1"/>
                    </a:cxn>
                    <a:cxn ang="0">
                      <a:pos x="T2" y="T3"/>
                    </a:cxn>
                    <a:cxn ang="0">
                      <a:pos x="T4" y="T5"/>
                    </a:cxn>
                    <a:cxn ang="0">
                      <a:pos x="T6" y="T7"/>
                    </a:cxn>
                    <a:cxn ang="0">
                      <a:pos x="T8" y="T9"/>
                    </a:cxn>
                  </a:cxnLst>
                  <a:rect l="0" t="0" r="r" b="b"/>
                  <a:pathLst>
                    <a:path w="17" h="567">
                      <a:moveTo>
                        <a:pt x="5" y="0"/>
                      </a:moveTo>
                      <a:lnTo>
                        <a:pt x="0" y="557"/>
                      </a:lnTo>
                      <a:lnTo>
                        <a:pt x="16" y="566"/>
                      </a:lnTo>
                      <a:lnTo>
                        <a:pt x="16" y="45"/>
                      </a:lnTo>
                      <a:lnTo>
                        <a:pt x="5" y="0"/>
                      </a:lnTo>
                    </a:path>
                  </a:pathLst>
                </a:custGeom>
                <a:solidFill>
                  <a:srgbClr val="00AE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grpSp>
              <p:nvGrpSpPr>
                <p:cNvPr id="32" name="Group 31"/>
                <p:cNvGrpSpPr>
                  <a:grpSpLocks/>
                </p:cNvGrpSpPr>
                <p:nvPr/>
              </p:nvGrpSpPr>
              <p:grpSpPr bwMode="auto">
                <a:xfrm>
                  <a:off x="3850" y="3178"/>
                  <a:ext cx="466" cy="757"/>
                  <a:chOff x="3850" y="3178"/>
                  <a:chExt cx="466" cy="757"/>
                </a:xfrm>
              </p:grpSpPr>
              <p:sp>
                <p:nvSpPr>
                  <p:cNvPr id="33" name="Rectangle 32"/>
                  <p:cNvSpPr>
                    <a:spLocks noChangeArrowheads="1"/>
                  </p:cNvSpPr>
                  <p:nvPr/>
                </p:nvSpPr>
                <p:spPr bwMode="auto">
                  <a:xfrm>
                    <a:off x="3850" y="3178"/>
                    <a:ext cx="466" cy="16"/>
                  </a:xfrm>
                  <a:prstGeom prst="rect">
                    <a:avLst/>
                  </a:prstGeom>
                  <a:solidFill>
                    <a:srgbClr val="3165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34" name="Rectangle 33"/>
                  <p:cNvSpPr>
                    <a:spLocks noChangeArrowheads="1"/>
                  </p:cNvSpPr>
                  <p:nvPr/>
                </p:nvSpPr>
                <p:spPr bwMode="auto">
                  <a:xfrm>
                    <a:off x="3938" y="3249"/>
                    <a:ext cx="281" cy="16"/>
                  </a:xfrm>
                  <a:prstGeom prst="rect">
                    <a:avLst/>
                  </a:prstGeom>
                  <a:solidFill>
                    <a:srgbClr val="3165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35" name="Freeform 34"/>
                  <p:cNvSpPr>
                    <a:spLocks/>
                  </p:cNvSpPr>
                  <p:nvPr/>
                </p:nvSpPr>
                <p:spPr bwMode="auto">
                  <a:xfrm>
                    <a:off x="4031" y="3344"/>
                    <a:ext cx="30" cy="591"/>
                  </a:xfrm>
                  <a:custGeom>
                    <a:avLst/>
                    <a:gdLst>
                      <a:gd name="T0" fmla="*/ 0 w 30"/>
                      <a:gd name="T1" fmla="*/ 0 h 591"/>
                      <a:gd name="T2" fmla="*/ 7 w 30"/>
                      <a:gd name="T3" fmla="*/ 38 h 591"/>
                      <a:gd name="T4" fmla="*/ 18 w 30"/>
                      <a:gd name="T5" fmla="*/ 71 h 591"/>
                      <a:gd name="T6" fmla="*/ 18 w 30"/>
                      <a:gd name="T7" fmla="*/ 579 h 591"/>
                      <a:gd name="T8" fmla="*/ 26 w 30"/>
                      <a:gd name="T9" fmla="*/ 590 h 591"/>
                      <a:gd name="T10" fmla="*/ 29 w 30"/>
                      <a:gd name="T11" fmla="*/ 62 h 591"/>
                      <a:gd name="T12" fmla="*/ 0 w 30"/>
                      <a:gd name="T13" fmla="*/ 0 h 591"/>
                    </a:gdLst>
                    <a:ahLst/>
                    <a:cxnLst>
                      <a:cxn ang="0">
                        <a:pos x="T0" y="T1"/>
                      </a:cxn>
                      <a:cxn ang="0">
                        <a:pos x="T2" y="T3"/>
                      </a:cxn>
                      <a:cxn ang="0">
                        <a:pos x="T4" y="T5"/>
                      </a:cxn>
                      <a:cxn ang="0">
                        <a:pos x="T6" y="T7"/>
                      </a:cxn>
                      <a:cxn ang="0">
                        <a:pos x="T8" y="T9"/>
                      </a:cxn>
                      <a:cxn ang="0">
                        <a:pos x="T10" y="T11"/>
                      </a:cxn>
                      <a:cxn ang="0">
                        <a:pos x="T12" y="T13"/>
                      </a:cxn>
                    </a:cxnLst>
                    <a:rect l="0" t="0" r="r" b="b"/>
                    <a:pathLst>
                      <a:path w="30" h="591">
                        <a:moveTo>
                          <a:pt x="0" y="0"/>
                        </a:moveTo>
                        <a:lnTo>
                          <a:pt x="7" y="38"/>
                        </a:lnTo>
                        <a:lnTo>
                          <a:pt x="18" y="71"/>
                        </a:lnTo>
                        <a:lnTo>
                          <a:pt x="18" y="579"/>
                        </a:lnTo>
                        <a:lnTo>
                          <a:pt x="26" y="590"/>
                        </a:lnTo>
                        <a:lnTo>
                          <a:pt x="29" y="62"/>
                        </a:lnTo>
                        <a:lnTo>
                          <a:pt x="0" y="0"/>
                        </a:lnTo>
                      </a:path>
                    </a:pathLst>
                  </a:custGeom>
                  <a:solidFill>
                    <a:srgbClr val="31650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36" name="Freeform 35"/>
                  <p:cNvSpPr>
                    <a:spLocks/>
                  </p:cNvSpPr>
                  <p:nvPr/>
                </p:nvSpPr>
                <p:spPr bwMode="auto">
                  <a:xfrm>
                    <a:off x="3955" y="3322"/>
                    <a:ext cx="244" cy="83"/>
                  </a:xfrm>
                  <a:custGeom>
                    <a:avLst/>
                    <a:gdLst>
                      <a:gd name="T0" fmla="*/ 202 w 244"/>
                      <a:gd name="T1" fmla="*/ 82 h 83"/>
                      <a:gd name="T2" fmla="*/ 218 w 244"/>
                      <a:gd name="T3" fmla="*/ 64 h 83"/>
                      <a:gd name="T4" fmla="*/ 218 w 244"/>
                      <a:gd name="T5" fmla="*/ 9 h 83"/>
                      <a:gd name="T6" fmla="*/ 243 w 244"/>
                      <a:gd name="T7" fmla="*/ 9 h 83"/>
                      <a:gd name="T8" fmla="*/ 243 w 244"/>
                      <a:gd name="T9" fmla="*/ 0 h 83"/>
                      <a:gd name="T10" fmla="*/ 0 w 244"/>
                      <a:gd name="T11" fmla="*/ 0 h 83"/>
                      <a:gd name="T12" fmla="*/ 5 w 244"/>
                      <a:gd name="T13" fmla="*/ 9 h 83"/>
                      <a:gd name="T14" fmla="*/ 137 w 244"/>
                      <a:gd name="T15" fmla="*/ 9 h 83"/>
                      <a:gd name="T16" fmla="*/ 148 w 244"/>
                      <a:gd name="T17" fmla="*/ 25 h 83"/>
                      <a:gd name="T18" fmla="*/ 197 w 244"/>
                      <a:gd name="T19" fmla="*/ 25 h 83"/>
                      <a:gd name="T20" fmla="*/ 202 w 244"/>
                      <a:gd name="T21" fmla="*/ 8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83">
                        <a:moveTo>
                          <a:pt x="202" y="82"/>
                        </a:moveTo>
                        <a:lnTo>
                          <a:pt x="218" y="64"/>
                        </a:lnTo>
                        <a:lnTo>
                          <a:pt x="218" y="9"/>
                        </a:lnTo>
                        <a:lnTo>
                          <a:pt x="243" y="9"/>
                        </a:lnTo>
                        <a:lnTo>
                          <a:pt x="243" y="0"/>
                        </a:lnTo>
                        <a:lnTo>
                          <a:pt x="0" y="0"/>
                        </a:lnTo>
                        <a:lnTo>
                          <a:pt x="5" y="9"/>
                        </a:lnTo>
                        <a:lnTo>
                          <a:pt x="137" y="9"/>
                        </a:lnTo>
                        <a:lnTo>
                          <a:pt x="148" y="25"/>
                        </a:lnTo>
                        <a:lnTo>
                          <a:pt x="197" y="25"/>
                        </a:lnTo>
                        <a:lnTo>
                          <a:pt x="202" y="82"/>
                        </a:lnTo>
                      </a:path>
                    </a:pathLst>
                  </a:custGeom>
                  <a:solidFill>
                    <a:srgbClr val="31650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37" name="Freeform 36"/>
                  <p:cNvSpPr>
                    <a:spLocks/>
                  </p:cNvSpPr>
                  <p:nvPr/>
                </p:nvSpPr>
                <p:spPr bwMode="auto">
                  <a:xfrm>
                    <a:off x="3896" y="3208"/>
                    <a:ext cx="367" cy="17"/>
                  </a:xfrm>
                  <a:custGeom>
                    <a:avLst/>
                    <a:gdLst>
                      <a:gd name="T0" fmla="*/ 366 w 367"/>
                      <a:gd name="T1" fmla="*/ 0 h 17"/>
                      <a:gd name="T2" fmla="*/ 0 w 367"/>
                      <a:gd name="T3" fmla="*/ 0 h 17"/>
                      <a:gd name="T4" fmla="*/ 3 w 367"/>
                      <a:gd name="T5" fmla="*/ 16 h 17"/>
                      <a:gd name="T6" fmla="*/ 363 w 367"/>
                      <a:gd name="T7" fmla="*/ 16 h 17"/>
                      <a:gd name="T8" fmla="*/ 366 w 367"/>
                      <a:gd name="T9" fmla="*/ 0 h 17"/>
                    </a:gdLst>
                    <a:ahLst/>
                    <a:cxnLst>
                      <a:cxn ang="0">
                        <a:pos x="T0" y="T1"/>
                      </a:cxn>
                      <a:cxn ang="0">
                        <a:pos x="T2" y="T3"/>
                      </a:cxn>
                      <a:cxn ang="0">
                        <a:pos x="T4" y="T5"/>
                      </a:cxn>
                      <a:cxn ang="0">
                        <a:pos x="T6" y="T7"/>
                      </a:cxn>
                      <a:cxn ang="0">
                        <a:pos x="T8" y="T9"/>
                      </a:cxn>
                    </a:cxnLst>
                    <a:rect l="0" t="0" r="r" b="b"/>
                    <a:pathLst>
                      <a:path w="367" h="17">
                        <a:moveTo>
                          <a:pt x="366" y="0"/>
                        </a:moveTo>
                        <a:lnTo>
                          <a:pt x="0" y="0"/>
                        </a:lnTo>
                        <a:lnTo>
                          <a:pt x="3" y="16"/>
                        </a:lnTo>
                        <a:lnTo>
                          <a:pt x="363" y="16"/>
                        </a:lnTo>
                        <a:lnTo>
                          <a:pt x="366" y="0"/>
                        </a:lnTo>
                      </a:path>
                    </a:pathLst>
                  </a:custGeom>
                  <a:solidFill>
                    <a:srgbClr val="31650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grpSp>
          </p:grpSp>
        </p:grpSp>
        <p:sp>
          <p:nvSpPr>
            <p:cNvPr id="23" name="Rectangle 37"/>
            <p:cNvSpPr>
              <a:spLocks noChangeArrowheads="1"/>
            </p:cNvSpPr>
            <p:nvPr/>
          </p:nvSpPr>
          <p:spPr bwMode="auto">
            <a:xfrm flipH="1">
              <a:off x="3843" y="3007"/>
              <a:ext cx="48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ltLang="en-US" sz="1400">
                  <a:effectLst>
                    <a:outerShdw blurRad="38100" dist="38100" dir="2700000" algn="tl">
                      <a:srgbClr val="000000"/>
                    </a:outerShdw>
                  </a:effectLst>
                </a:rPr>
                <a:t>private</a:t>
              </a:r>
            </a:p>
          </p:txBody>
        </p:sp>
      </p:grpSp>
    </p:spTree>
    <p:extLst>
      <p:ext uri="{BB962C8B-B14F-4D97-AF65-F5344CB8AC3E}">
        <p14:creationId xmlns:p14="http://schemas.microsoft.com/office/powerpoint/2010/main" val="2284997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6612115" y="-124434"/>
            <a:ext cx="5066657" cy="5066657"/>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7528" y="2656795"/>
            <a:ext cx="948637" cy="948637"/>
          </a:xfrm>
          <a:prstGeom prst="rect">
            <a:avLst/>
          </a:prstGeom>
        </p:spPr>
      </p:pic>
      <p:cxnSp>
        <p:nvCxnSpPr>
          <p:cNvPr id="14" name="Straight Arrow Connector 13"/>
          <p:cNvCxnSpPr>
            <a:endCxn id="8" idx="2"/>
          </p:cNvCxnSpPr>
          <p:nvPr/>
        </p:nvCxnSpPr>
        <p:spPr>
          <a:xfrm flipV="1">
            <a:off x="3630741" y="3605432"/>
            <a:ext cx="0" cy="147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55171" y="571484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2709306" y="201142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4580412" y="176256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2709306" y="231528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4580412" y="231528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6422" y="265679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317" y="2656794"/>
            <a:ext cx="948637" cy="948637"/>
          </a:xfrm>
          <a:prstGeom prst="rect">
            <a:avLst/>
          </a:prstGeom>
        </p:spPr>
      </p:pic>
      <p:sp>
        <p:nvSpPr>
          <p:cNvPr id="42" name="TextBox 41"/>
          <p:cNvSpPr txBox="1"/>
          <p:nvPr/>
        </p:nvSpPr>
        <p:spPr>
          <a:xfrm>
            <a:off x="838200" y="194594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6200000" flipV="1">
            <a:off x="1478380" y="3886687"/>
            <a:ext cx="1983502" cy="1420990"/>
          </a:xfrm>
          <a:prstGeom prst="bentConnector3">
            <a:avLst>
              <a:gd name="adj1" fmla="val 102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rot="5400000" flipH="1" flipV="1">
            <a:off x="3793984" y="3750403"/>
            <a:ext cx="1852833" cy="1562893"/>
          </a:xfrm>
          <a:prstGeom prst="bentConnector3">
            <a:avLst>
              <a:gd name="adj1" fmla="val 3686"/>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999673" y="4705281"/>
            <a:ext cx="1262135" cy="1262135"/>
          </a:xfrm>
        </p:spPr>
      </p:pic>
      <p:sp>
        <p:nvSpPr>
          <p:cNvPr id="63" name="TextBox 62"/>
          <p:cNvSpPr txBox="1"/>
          <p:nvPr/>
        </p:nvSpPr>
        <p:spPr>
          <a:xfrm>
            <a:off x="3612864" y="3981344"/>
            <a:ext cx="1618037" cy="461665"/>
          </a:xfrm>
          <a:prstGeom prst="rect">
            <a:avLst/>
          </a:prstGeom>
          <a:noFill/>
        </p:spPr>
        <p:txBody>
          <a:bodyPr wrap="square" rtlCol="0">
            <a:spAutoFit/>
          </a:bodyPr>
          <a:lstStyle/>
          <a:p>
            <a:pPr algn="ctr"/>
            <a:r>
              <a:rPr lang="en-PH" sz="1200" dirty="0"/>
              <a:t>Votes are sent along with its hash code</a:t>
            </a:r>
          </a:p>
        </p:txBody>
      </p:sp>
      <p:sp>
        <p:nvSpPr>
          <p:cNvPr id="64" name="TextBox 63"/>
          <p:cNvSpPr txBox="1"/>
          <p:nvPr/>
        </p:nvSpPr>
        <p:spPr>
          <a:xfrm>
            <a:off x="7291240" y="762290"/>
            <a:ext cx="3708406" cy="3293209"/>
          </a:xfrm>
          <a:prstGeom prst="rect">
            <a:avLst/>
          </a:prstGeom>
          <a:noFill/>
        </p:spPr>
        <p:txBody>
          <a:bodyPr wrap="square" rtlCol="0">
            <a:spAutoFit/>
          </a:bodyPr>
          <a:lstStyle/>
          <a:p>
            <a:pPr algn="ctr"/>
            <a:r>
              <a:rPr lang="en-PH" sz="2400" dirty="0">
                <a:solidFill>
                  <a:schemeClr val="bg1"/>
                </a:solidFill>
              </a:rPr>
              <a:t>Hash code serves as the file’s digital fingerprint and is “a security measure used to ensure that the integrity of an electronic document, data file, or a program has not been compromised.”</a:t>
            </a:r>
          </a:p>
          <a:p>
            <a:pPr algn="ctr"/>
            <a:endParaRPr lang="en-PH" sz="2000" dirty="0">
              <a:solidFill>
                <a:schemeClr val="bg1"/>
              </a:solidFill>
            </a:endParaRPr>
          </a:p>
          <a:p>
            <a:pPr algn="ctr"/>
            <a:r>
              <a:rPr lang="en-PH" sz="2000" dirty="0">
                <a:solidFill>
                  <a:schemeClr val="bg1"/>
                </a:solidFill>
              </a:rPr>
              <a:t>CNN Philippines, 2016</a:t>
            </a:r>
          </a:p>
        </p:txBody>
      </p:sp>
      <p:sp>
        <p:nvSpPr>
          <p:cNvPr id="37" name="TextBox 36"/>
          <p:cNvSpPr txBox="1"/>
          <p:nvPr/>
        </p:nvSpPr>
        <p:spPr>
          <a:xfrm>
            <a:off x="1740843" y="4748398"/>
            <a:ext cx="1618037" cy="461665"/>
          </a:xfrm>
          <a:prstGeom prst="rect">
            <a:avLst/>
          </a:prstGeom>
          <a:noFill/>
        </p:spPr>
        <p:txBody>
          <a:bodyPr wrap="square" rtlCol="0">
            <a:spAutoFit/>
          </a:bodyPr>
          <a:lstStyle/>
          <a:p>
            <a:pPr algn="ctr"/>
            <a:r>
              <a:rPr lang="en-PH" sz="1200" dirty="0"/>
              <a:t>Votes are sent along with its hash code</a:t>
            </a:r>
          </a:p>
        </p:txBody>
      </p:sp>
      <p:sp>
        <p:nvSpPr>
          <p:cNvPr id="38" name="TextBox 37"/>
          <p:cNvSpPr txBox="1"/>
          <p:nvPr/>
        </p:nvSpPr>
        <p:spPr>
          <a:xfrm>
            <a:off x="3931991" y="4748398"/>
            <a:ext cx="1618037" cy="461665"/>
          </a:xfrm>
          <a:prstGeom prst="rect">
            <a:avLst/>
          </a:prstGeom>
          <a:noFill/>
        </p:spPr>
        <p:txBody>
          <a:bodyPr wrap="square" rtlCol="0">
            <a:spAutoFit/>
          </a:bodyPr>
          <a:lstStyle/>
          <a:p>
            <a:pPr algn="ctr"/>
            <a:r>
              <a:rPr lang="en-PH" sz="1200" dirty="0"/>
              <a:t>Votes are sent along with its hash code</a:t>
            </a:r>
          </a:p>
        </p:txBody>
      </p:sp>
    </p:spTree>
    <p:extLst>
      <p:ext uri="{BB962C8B-B14F-4D97-AF65-F5344CB8AC3E}">
        <p14:creationId xmlns:p14="http://schemas.microsoft.com/office/powerpoint/2010/main" val="4016139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a:bodyPr>
          <a:lstStyle/>
          <a:p>
            <a:r>
              <a:rPr lang="en-PH" dirty="0"/>
              <a:t>Republic Act No. 9369 – “Amended Elections Automated Law”</a:t>
            </a:r>
          </a:p>
          <a:p>
            <a:r>
              <a:rPr lang="en-PH" dirty="0"/>
              <a:t>The law states that Commission on Election (COMELEC) must use an Automated Election System (AES) that encourages “transparency, credibility, fairness, and accuracy.”</a:t>
            </a:r>
          </a:p>
          <a:p>
            <a:r>
              <a:rPr lang="en-PH" dirty="0"/>
              <a:t>Implemented first in 2010 during the national presidential elections, and was again used in 2013 and 2016 elections.</a:t>
            </a:r>
          </a:p>
          <a:p>
            <a:r>
              <a:rPr lang="en-PH" dirty="0"/>
              <a:t>Several issues regarding the security and reliability of the AES continue to arise for the past few years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2625723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957171"/>
            <a:ext cx="8842749" cy="4980276"/>
          </a:xfrm>
        </p:spPr>
        <p:txBody>
          <a:bodyPr>
            <a:normAutofit/>
          </a:bodyPr>
          <a:lstStyle/>
          <a:p>
            <a:r>
              <a:rPr lang="en-PH" dirty="0"/>
              <a:t>MD5 may have vulnerabilities but the purpose of the hash function in the data’s integrity should still be considered when designing a system.</a:t>
            </a:r>
          </a:p>
          <a:p>
            <a:endParaRPr lang="en-PH" dirty="0"/>
          </a:p>
          <a:p>
            <a:r>
              <a:rPr lang="en-PH" dirty="0"/>
              <a:t>With that, it can be enhanced by implementing a hybrid public key infrastructure that can not only authenticate the data but also verify where it came from.</a:t>
            </a:r>
          </a:p>
        </p:txBody>
      </p:sp>
    </p:spTree>
    <p:extLst>
      <p:ext uri="{BB962C8B-B14F-4D97-AF65-F5344CB8AC3E}">
        <p14:creationId xmlns:p14="http://schemas.microsoft.com/office/powerpoint/2010/main" val="3350954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 with Secret Server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3953" y="2416105"/>
            <a:ext cx="948637" cy="948637"/>
          </a:xfrm>
          <a:prstGeom prst="rect">
            <a:avLst/>
          </a:prstGeom>
        </p:spPr>
      </p:pic>
      <p:cxnSp>
        <p:nvCxnSpPr>
          <p:cNvPr id="14" name="Straight Arrow Connector 13"/>
          <p:cNvCxnSpPr>
            <a:endCxn id="8" idx="2"/>
          </p:cNvCxnSpPr>
          <p:nvPr/>
        </p:nvCxnSpPr>
        <p:spPr>
          <a:xfrm flipV="1">
            <a:off x="5797166" y="3364742"/>
            <a:ext cx="0" cy="2234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21596" y="6205673"/>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875731" y="177073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746837" y="152187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875731" y="207459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746837" y="207459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2847" y="241610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1742" y="2416104"/>
            <a:ext cx="948637" cy="948637"/>
          </a:xfrm>
          <a:prstGeom prst="rect">
            <a:avLst/>
          </a:prstGeom>
        </p:spPr>
      </p:pic>
      <p:sp>
        <p:nvSpPr>
          <p:cNvPr id="42" name="TextBox 41"/>
          <p:cNvSpPr txBox="1"/>
          <p:nvPr/>
        </p:nvSpPr>
        <p:spPr>
          <a:xfrm>
            <a:off x="3004625" y="170525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0800000">
            <a:off x="3926062" y="3364741"/>
            <a:ext cx="1871105"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flipV="1">
            <a:off x="5797166" y="3364742"/>
            <a:ext cx="1871106"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5166098" y="5196108"/>
            <a:ext cx="1262135" cy="1204687"/>
          </a:xfrm>
        </p:spPr>
      </p:pic>
      <p:sp>
        <p:nvSpPr>
          <p:cNvPr id="37" name="TextBox 36"/>
          <p:cNvSpPr txBox="1"/>
          <p:nvPr/>
        </p:nvSpPr>
        <p:spPr>
          <a:xfrm>
            <a:off x="4299481" y="4664340"/>
            <a:ext cx="1618037" cy="461665"/>
          </a:xfrm>
          <a:prstGeom prst="rect">
            <a:avLst/>
          </a:prstGeom>
          <a:noFill/>
        </p:spPr>
        <p:txBody>
          <a:bodyPr wrap="square" rtlCol="0">
            <a:spAutoFit/>
          </a:bodyPr>
          <a:lstStyle/>
          <a:p>
            <a:pPr algn="ctr"/>
            <a:r>
              <a:rPr lang="en-PH" sz="1200" dirty="0"/>
              <a:t>Votes are sent along with its hash code</a:t>
            </a: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1136" y="3894037"/>
            <a:ext cx="540160" cy="540160"/>
          </a:xfrm>
          <a:prstGeom prst="rect">
            <a:avLst/>
          </a:prstGeom>
        </p:spPr>
      </p:pic>
      <p:sp>
        <p:nvSpPr>
          <p:cNvPr id="34" name="TextBox 33"/>
          <p:cNvSpPr txBox="1"/>
          <p:nvPr/>
        </p:nvSpPr>
        <p:spPr>
          <a:xfrm>
            <a:off x="5372940" y="3632923"/>
            <a:ext cx="1842868" cy="276999"/>
          </a:xfrm>
          <a:prstGeom prst="rect">
            <a:avLst/>
          </a:prstGeom>
          <a:noFill/>
        </p:spPr>
        <p:txBody>
          <a:bodyPr wrap="square" rtlCol="0">
            <a:spAutoFit/>
          </a:bodyPr>
          <a:lstStyle/>
          <a:p>
            <a:pPr algn="ctr"/>
            <a:r>
              <a:rPr lang="en-PH" sz="1200" dirty="0"/>
              <a:t>Secret Server</a:t>
            </a:r>
          </a:p>
        </p:txBody>
      </p:sp>
    </p:spTree>
    <p:extLst>
      <p:ext uri="{BB962C8B-B14F-4D97-AF65-F5344CB8AC3E}">
        <p14:creationId xmlns:p14="http://schemas.microsoft.com/office/powerpoint/2010/main" val="1679730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9453200" y="999669"/>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p:nvPr/>
        </p:nvCxnSpPr>
        <p:spPr>
          <a:xfrm>
            <a:off x="3225780" y="3536511"/>
            <a:ext cx="1733650" cy="1499723"/>
          </a:xfrm>
          <a:prstGeom prst="bentConnector3">
            <a:avLst>
              <a:gd name="adj1" fmla="val -3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226264" y="3536511"/>
            <a:ext cx="1" cy="873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p:nvPr/>
        </p:nvCxnSpPr>
        <p:spPr>
          <a:xfrm rot="10800000" flipV="1">
            <a:off x="6030291" y="3536512"/>
            <a:ext cx="1667746" cy="1499724"/>
          </a:xfrm>
          <a:prstGeom prst="bentConnector3">
            <a:avLst>
              <a:gd name="adj1" fmla="val -61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9140714" y="1103892"/>
            <a:ext cx="253218" cy="253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60" name="Connector: Elbow 59"/>
          <p:cNvCxnSpPr/>
          <p:nvPr/>
        </p:nvCxnSpPr>
        <p:spPr>
          <a:xfrm rot="10800000">
            <a:off x="3418452" y="3536511"/>
            <a:ext cx="1807813" cy="1344978"/>
          </a:xfrm>
          <a:prstGeom prst="bentConnector3">
            <a:avLst>
              <a:gd name="adj1" fmla="val 9980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Connector: Elbow 64"/>
          <p:cNvCxnSpPr/>
          <p:nvPr/>
        </p:nvCxnSpPr>
        <p:spPr>
          <a:xfrm flipV="1">
            <a:off x="5702032" y="3536510"/>
            <a:ext cx="1788680" cy="1344978"/>
          </a:xfrm>
          <a:prstGeom prst="bentConnector3">
            <a:avLst>
              <a:gd name="adj1" fmla="val 100335"/>
            </a:avLst>
          </a:prstGeom>
          <a:ln>
            <a:tailEnd type="triangle"/>
          </a:ln>
        </p:spPr>
        <p:style>
          <a:lnRef idx="1">
            <a:schemeClr val="accent2"/>
          </a:lnRef>
          <a:fillRef idx="0">
            <a:schemeClr val="accent2"/>
          </a:fillRef>
          <a:effectRef idx="0">
            <a:schemeClr val="accent2"/>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60600" y="4214331"/>
            <a:ext cx="1262135" cy="1262135"/>
          </a:xfrm>
        </p:spPr>
      </p:pic>
      <p:cxnSp>
        <p:nvCxnSpPr>
          <p:cNvPr id="68" name="Straight Arrow Connector 67"/>
          <p:cNvCxnSpPr/>
          <p:nvPr/>
        </p:nvCxnSpPr>
        <p:spPr>
          <a:xfrm flipV="1">
            <a:off x="5407044" y="3520109"/>
            <a:ext cx="216" cy="8901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3" name="TextBox 72"/>
          <p:cNvSpPr txBox="1"/>
          <p:nvPr/>
        </p:nvSpPr>
        <p:spPr>
          <a:xfrm>
            <a:off x="9453200" y="1501888"/>
            <a:ext cx="1503997" cy="461665"/>
          </a:xfrm>
          <a:prstGeom prst="rect">
            <a:avLst/>
          </a:prstGeom>
          <a:noFill/>
        </p:spPr>
        <p:txBody>
          <a:bodyPr wrap="square" rtlCol="0">
            <a:spAutoFit/>
          </a:bodyPr>
          <a:lstStyle/>
          <a:p>
            <a:pPr algn="ctr"/>
            <a:r>
              <a:rPr lang="en-PH" sz="1200" dirty="0"/>
              <a:t>Decrypted data using VCM’s private key </a:t>
            </a:r>
          </a:p>
        </p:txBody>
      </p:sp>
      <p:sp>
        <p:nvSpPr>
          <p:cNvPr id="74" name="Oval 73"/>
          <p:cNvSpPr/>
          <p:nvPr/>
        </p:nvSpPr>
        <p:spPr>
          <a:xfrm>
            <a:off x="9140714" y="1606111"/>
            <a:ext cx="253218" cy="2532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PH"/>
          </a:p>
        </p:txBody>
      </p:sp>
      <p:cxnSp>
        <p:nvCxnSpPr>
          <p:cNvPr id="76" name="Straight Arrow Connector 75"/>
          <p:cNvCxnSpPr/>
          <p:nvPr/>
        </p:nvCxnSpPr>
        <p:spPr>
          <a:xfrm flipH="1">
            <a:off x="5589021" y="3536510"/>
            <a:ext cx="467" cy="873774"/>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79" name="Connector: Elbow 78"/>
          <p:cNvCxnSpPr/>
          <p:nvPr/>
        </p:nvCxnSpPr>
        <p:spPr>
          <a:xfrm>
            <a:off x="3636149" y="3536510"/>
            <a:ext cx="1337547" cy="1160180"/>
          </a:xfrm>
          <a:prstGeom prst="bentConnector3">
            <a:avLst>
              <a:gd name="adj1" fmla="val 568"/>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84" name="Connector: Elbow 83"/>
          <p:cNvCxnSpPr/>
          <p:nvPr/>
        </p:nvCxnSpPr>
        <p:spPr>
          <a:xfrm rot="10800000" flipV="1">
            <a:off x="6002154" y="3541105"/>
            <a:ext cx="1230978" cy="1140080"/>
          </a:xfrm>
          <a:prstGeom prst="bentConnector3">
            <a:avLst>
              <a:gd name="adj1" fmla="val -284"/>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93" name="TextBox 92"/>
          <p:cNvSpPr txBox="1"/>
          <p:nvPr/>
        </p:nvSpPr>
        <p:spPr>
          <a:xfrm>
            <a:off x="9453200" y="2001990"/>
            <a:ext cx="1503997" cy="646331"/>
          </a:xfrm>
          <a:prstGeom prst="rect">
            <a:avLst/>
          </a:prstGeom>
          <a:noFill/>
        </p:spPr>
        <p:txBody>
          <a:bodyPr wrap="square" rtlCol="0">
            <a:spAutoFit/>
          </a:bodyPr>
          <a:lstStyle/>
          <a:p>
            <a:pPr algn="ctr"/>
            <a:r>
              <a:rPr lang="en-PH" sz="1200" dirty="0"/>
              <a:t>Key exchange using the Diffie-Hellman algorithm</a:t>
            </a:r>
          </a:p>
        </p:txBody>
      </p:sp>
      <p:sp>
        <p:nvSpPr>
          <p:cNvPr id="94" name="Oval 93"/>
          <p:cNvSpPr/>
          <p:nvPr/>
        </p:nvSpPr>
        <p:spPr>
          <a:xfrm>
            <a:off x="9140714" y="2106213"/>
            <a:ext cx="253218" cy="2532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PH"/>
          </a:p>
        </p:txBody>
      </p:sp>
      <p:cxnSp>
        <p:nvCxnSpPr>
          <p:cNvPr id="99" name="Connector: Elbow 98"/>
          <p:cNvCxnSpPr/>
          <p:nvPr/>
        </p:nvCxnSpPr>
        <p:spPr>
          <a:xfrm rot="10800000">
            <a:off x="3889752" y="3536509"/>
            <a:ext cx="1212106" cy="964972"/>
          </a:xfrm>
          <a:prstGeom prst="bentConnector3">
            <a:avLst>
              <a:gd name="adj1" fmla="val 99906"/>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2" name="Connector: Elbow 101"/>
          <p:cNvCxnSpPr/>
          <p:nvPr/>
        </p:nvCxnSpPr>
        <p:spPr>
          <a:xfrm flipV="1">
            <a:off x="5925231" y="3542292"/>
            <a:ext cx="1121721" cy="959189"/>
          </a:xfrm>
          <a:prstGeom prst="bentConnector3">
            <a:avLst>
              <a:gd name="adj1" fmla="val 100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1" name="Straight Arrow Connector 110"/>
          <p:cNvCxnSpPr/>
          <p:nvPr/>
        </p:nvCxnSpPr>
        <p:spPr>
          <a:xfrm flipV="1">
            <a:off x="5781444" y="3516998"/>
            <a:ext cx="216" cy="8901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2" name="TextBox 111"/>
          <p:cNvSpPr txBox="1"/>
          <p:nvPr/>
        </p:nvSpPr>
        <p:spPr>
          <a:xfrm>
            <a:off x="9453200" y="2680321"/>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113" name="Oval 112"/>
          <p:cNvSpPr/>
          <p:nvPr/>
        </p:nvSpPr>
        <p:spPr>
          <a:xfrm>
            <a:off x="9140714" y="2784544"/>
            <a:ext cx="253218" cy="2532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573791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1</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Encrypted data using VCM’s public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Encrypted data using VCM’s public key </a:t>
            </a:r>
          </a:p>
        </p:txBody>
      </p:sp>
    </p:spTree>
    <p:extLst>
      <p:ext uri="{BB962C8B-B14F-4D97-AF65-F5344CB8AC3E}">
        <p14:creationId xmlns:p14="http://schemas.microsoft.com/office/powerpoint/2010/main" val="3102187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Decrypted data using VCM’s private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2</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Decrypted data using VCM’s private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Decrypted data using VCM’s private key </a:t>
            </a:r>
          </a:p>
        </p:txBody>
      </p:sp>
    </p:spTree>
    <p:extLst>
      <p:ext uri="{BB962C8B-B14F-4D97-AF65-F5344CB8AC3E}">
        <p14:creationId xmlns:p14="http://schemas.microsoft.com/office/powerpoint/2010/main" val="1021339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3</a:t>
            </a:r>
          </a:p>
        </p:txBody>
      </p:sp>
      <p:cxnSp>
        <p:nvCxnSpPr>
          <p:cNvPr id="7" name="Connector: Elbow 6"/>
          <p:cNvCxnSpPr>
            <a:stCxn id="39" idx="2"/>
            <a:endCxn id="6" idx="1"/>
          </p:cNvCxnSpPr>
          <p:nvPr/>
        </p:nvCxnSpPr>
        <p:spPr>
          <a:xfrm rot="16200000" flipH="1">
            <a:off x="3565036" y="3563902"/>
            <a:ext cx="1308887" cy="125410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p:cNvCxnSpPr>
          <p:nvPr/>
        </p:nvCxnSpPr>
        <p:spPr>
          <a:xfrm>
            <a:off x="5477600" y="3536513"/>
            <a:ext cx="0" cy="873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stCxn id="12" idx="2"/>
            <a:endCxn id="6" idx="3"/>
          </p:cNvCxnSpPr>
          <p:nvPr/>
        </p:nvCxnSpPr>
        <p:spPr>
          <a:xfrm rot="5400000">
            <a:off x="6067210" y="3577971"/>
            <a:ext cx="1308886" cy="122597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477598" y="3665207"/>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38" name="TextBox 37"/>
          <p:cNvSpPr txBox="1"/>
          <p:nvPr/>
        </p:nvSpPr>
        <p:spPr>
          <a:xfrm>
            <a:off x="7455914" y="3948620"/>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Tree>
    <p:extLst>
      <p:ext uri="{BB962C8B-B14F-4D97-AF65-F5344CB8AC3E}">
        <p14:creationId xmlns:p14="http://schemas.microsoft.com/office/powerpoint/2010/main" val="2982356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4</a:t>
            </a:r>
          </a:p>
        </p:txBody>
      </p:sp>
      <p:sp>
        <p:nvSpPr>
          <p:cNvPr id="22" name="TextBox 21"/>
          <p:cNvSpPr txBox="1"/>
          <p:nvPr/>
        </p:nvSpPr>
        <p:spPr>
          <a:xfrm>
            <a:off x="5435215" y="3650233"/>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3" name="TextBox 22"/>
          <p:cNvSpPr txBox="1"/>
          <p:nvPr/>
        </p:nvSpPr>
        <p:spPr>
          <a:xfrm>
            <a:off x="7449347" y="3948620"/>
            <a:ext cx="1503997" cy="646331"/>
          </a:xfrm>
          <a:prstGeom prst="rect">
            <a:avLst/>
          </a:prstGeom>
          <a:noFill/>
        </p:spPr>
        <p:txBody>
          <a:bodyPr wrap="square" rtlCol="0">
            <a:spAutoFit/>
          </a:bodyPr>
          <a:lstStyle/>
          <a:p>
            <a:pPr algn="ctr"/>
            <a:r>
              <a:rPr lang="en-PH" sz="1200" dirty="0"/>
              <a:t>Encrypted election returns using the generated key</a:t>
            </a:r>
          </a:p>
        </p:txBody>
      </p:sp>
    </p:spTree>
    <p:extLst>
      <p:ext uri="{BB962C8B-B14F-4D97-AF65-F5344CB8AC3E}">
        <p14:creationId xmlns:p14="http://schemas.microsoft.com/office/powerpoint/2010/main" val="544009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Hash value verification</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5</a:t>
            </a:r>
          </a:p>
        </p:txBody>
      </p:sp>
      <p:sp>
        <p:nvSpPr>
          <p:cNvPr id="22" name="TextBox 21"/>
          <p:cNvSpPr txBox="1"/>
          <p:nvPr/>
        </p:nvSpPr>
        <p:spPr>
          <a:xfrm>
            <a:off x="5320851" y="3736262"/>
            <a:ext cx="1503997" cy="461665"/>
          </a:xfrm>
          <a:prstGeom prst="rect">
            <a:avLst/>
          </a:prstGeom>
          <a:noFill/>
        </p:spPr>
        <p:txBody>
          <a:bodyPr wrap="square" rtlCol="0">
            <a:spAutoFit/>
          </a:bodyPr>
          <a:lstStyle/>
          <a:p>
            <a:pPr algn="ctr"/>
            <a:r>
              <a:rPr lang="en-PH" sz="1200" dirty="0"/>
              <a:t>Hash value verification</a:t>
            </a:r>
          </a:p>
        </p:txBody>
      </p:sp>
      <p:sp>
        <p:nvSpPr>
          <p:cNvPr id="23" name="TextBox 22"/>
          <p:cNvSpPr txBox="1"/>
          <p:nvPr/>
        </p:nvSpPr>
        <p:spPr>
          <a:xfrm>
            <a:off x="7370802" y="3967094"/>
            <a:ext cx="1503997" cy="461665"/>
          </a:xfrm>
          <a:prstGeom prst="rect">
            <a:avLst/>
          </a:prstGeom>
          <a:noFill/>
        </p:spPr>
        <p:txBody>
          <a:bodyPr wrap="square" rtlCol="0">
            <a:spAutoFit/>
          </a:bodyPr>
          <a:lstStyle/>
          <a:p>
            <a:pPr algn="ctr"/>
            <a:r>
              <a:rPr lang="en-PH" sz="1200" dirty="0"/>
              <a:t>Hash value verification</a:t>
            </a:r>
          </a:p>
        </p:txBody>
      </p:sp>
    </p:spTree>
    <p:extLst>
      <p:ext uri="{BB962C8B-B14F-4D97-AF65-F5344CB8AC3E}">
        <p14:creationId xmlns:p14="http://schemas.microsoft.com/office/powerpoint/2010/main" val="3818953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Event Table</a:t>
            </a:r>
          </a:p>
        </p:txBody>
      </p:sp>
      <p:graphicFrame>
        <p:nvGraphicFramePr>
          <p:cNvPr id="6" name="Content Placeholder 5"/>
          <p:cNvGraphicFramePr>
            <a:graphicFrameLocks noGrp="1"/>
          </p:cNvGraphicFramePr>
          <p:nvPr>
            <p:ph idx="1"/>
            <p:extLst/>
          </p:nvPr>
        </p:nvGraphicFramePr>
        <p:xfrm>
          <a:off x="980664" y="1414743"/>
          <a:ext cx="8998222" cy="5076761"/>
        </p:xfrm>
        <a:graphic>
          <a:graphicData uri="http://schemas.openxmlformats.org/drawingml/2006/table">
            <a:tbl>
              <a:tblPr firstRow="1" firstCol="1" bandRow="1">
                <a:tableStyleId>{9DCAF9ED-07DC-4A11-8D7F-57B35C25682E}</a:tableStyleId>
              </a:tblPr>
              <a:tblGrid>
                <a:gridCol w="1876689">
                  <a:extLst>
                    <a:ext uri="{9D8B030D-6E8A-4147-A177-3AD203B41FA5}">
                      <a16:colId xmlns:a16="http://schemas.microsoft.com/office/drawing/2014/main" val="3879394027"/>
                    </a:ext>
                  </a:extLst>
                </a:gridCol>
                <a:gridCol w="1123170">
                  <a:extLst>
                    <a:ext uri="{9D8B030D-6E8A-4147-A177-3AD203B41FA5}">
                      <a16:colId xmlns:a16="http://schemas.microsoft.com/office/drawing/2014/main" val="928243485"/>
                    </a:ext>
                  </a:extLst>
                </a:gridCol>
                <a:gridCol w="1499591">
                  <a:extLst>
                    <a:ext uri="{9D8B030D-6E8A-4147-A177-3AD203B41FA5}">
                      <a16:colId xmlns:a16="http://schemas.microsoft.com/office/drawing/2014/main" val="2028073001"/>
                    </a:ext>
                  </a:extLst>
                </a:gridCol>
                <a:gridCol w="1544273">
                  <a:extLst>
                    <a:ext uri="{9D8B030D-6E8A-4147-A177-3AD203B41FA5}">
                      <a16:colId xmlns:a16="http://schemas.microsoft.com/office/drawing/2014/main" val="196038456"/>
                    </a:ext>
                  </a:extLst>
                </a:gridCol>
                <a:gridCol w="1454908">
                  <a:extLst>
                    <a:ext uri="{9D8B030D-6E8A-4147-A177-3AD203B41FA5}">
                      <a16:colId xmlns:a16="http://schemas.microsoft.com/office/drawing/2014/main" val="4020037094"/>
                    </a:ext>
                  </a:extLst>
                </a:gridCol>
                <a:gridCol w="1499591">
                  <a:extLst>
                    <a:ext uri="{9D8B030D-6E8A-4147-A177-3AD203B41FA5}">
                      <a16:colId xmlns:a16="http://schemas.microsoft.com/office/drawing/2014/main" val="971940492"/>
                    </a:ext>
                  </a:extLst>
                </a:gridCol>
              </a:tblGrid>
              <a:tr h="479199">
                <a:tc>
                  <a:txBody>
                    <a:bodyPr/>
                    <a:lstStyle/>
                    <a:p>
                      <a:pPr marL="0" marR="0" algn="ctr">
                        <a:lnSpc>
                          <a:spcPct val="115000"/>
                        </a:lnSpc>
                        <a:spcBef>
                          <a:spcPts val="0"/>
                        </a:spcBef>
                        <a:spcAft>
                          <a:spcPts val="0"/>
                        </a:spcAft>
                      </a:pPr>
                      <a:r>
                        <a:rPr lang="en-PH" sz="1200" dirty="0">
                          <a:effectLst/>
                        </a:rPr>
                        <a:t>Event</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Trigger</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Source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Use Case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Response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Destination</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1615150884"/>
                  </a:ext>
                </a:extLst>
              </a:tr>
              <a:tr h="1180562">
                <a:tc>
                  <a:txBody>
                    <a:bodyPr/>
                    <a:lstStyle/>
                    <a:p>
                      <a:pPr marL="0" marR="0" algn="ctr">
                        <a:lnSpc>
                          <a:spcPct val="115000"/>
                        </a:lnSpc>
                        <a:spcBef>
                          <a:spcPts val="0"/>
                        </a:spcBef>
                        <a:spcAft>
                          <a:spcPts val="0"/>
                        </a:spcAft>
                      </a:pPr>
                      <a:r>
                        <a:rPr lang="en-PH" sz="1200" dirty="0">
                          <a:effectLst/>
                          <a:latin typeface="+mn-lt"/>
                          <a:ea typeface="+mn-ea"/>
                          <a:cs typeface="+mn-cs"/>
                        </a:rPr>
                        <a:t>CCS,</a:t>
                      </a:r>
                      <a:r>
                        <a:rPr lang="en-PH" sz="1200" baseline="0" dirty="0">
                          <a:effectLst/>
                          <a:latin typeface="+mn-lt"/>
                          <a:ea typeface="+mn-ea"/>
                          <a:cs typeface="+mn-cs"/>
                        </a:rPr>
                        <a:t> Central Server, and Transparency Server sends encrypted data to VCM using the VCM’s public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End of voting period</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Sends</a:t>
                      </a:r>
                      <a:r>
                        <a:rPr lang="en-PH" sz="1200" baseline="0" dirty="0">
                          <a:effectLst/>
                        </a:rPr>
                        <a:t> encrypted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Sent</a:t>
                      </a:r>
                      <a:r>
                        <a:rPr lang="en-PH" sz="1200" baseline="0" dirty="0">
                          <a:effectLst/>
                        </a:rPr>
                        <a:t> encrypted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VCM</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3435550610"/>
                  </a:ext>
                </a:extLst>
              </a:tr>
              <a:tr h="702366">
                <a:tc>
                  <a:txBody>
                    <a:bodyPr/>
                    <a:lstStyle/>
                    <a:p>
                      <a:pPr marL="0" marR="0" algn="ctr">
                        <a:lnSpc>
                          <a:spcPct val="115000"/>
                        </a:lnSpc>
                        <a:spcBef>
                          <a:spcPts val="0"/>
                        </a:spcBef>
                        <a:spcAft>
                          <a:spcPts val="0"/>
                        </a:spcAft>
                      </a:pPr>
                      <a:r>
                        <a:rPr lang="en-PH" sz="1200" dirty="0">
                          <a:effectLst/>
                        </a:rPr>
                        <a:t>VCM decrypts</a:t>
                      </a:r>
                      <a:r>
                        <a:rPr lang="en-PH" sz="1200" baseline="0" dirty="0">
                          <a:effectLst/>
                        </a:rPr>
                        <a:t> the data using its private keys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Received</a:t>
                      </a:r>
                      <a:r>
                        <a:rPr lang="en-PH" sz="1200" baseline="0" dirty="0">
                          <a:effectLst/>
                        </a:rPr>
                        <a:t> encrypted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Private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Decrypts the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Decrypted the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83763036"/>
                  </a:ext>
                </a:extLst>
              </a:tr>
              <a:tr h="861482">
                <a:tc>
                  <a:txBody>
                    <a:bodyPr/>
                    <a:lstStyle/>
                    <a:p>
                      <a:pPr marL="0" marR="0" algn="ctr">
                        <a:lnSpc>
                          <a:spcPct val="115000"/>
                        </a:lnSpc>
                        <a:spcBef>
                          <a:spcPts val="0"/>
                        </a:spcBef>
                        <a:spcAft>
                          <a:spcPts val="0"/>
                        </a:spcAft>
                      </a:pPr>
                      <a:r>
                        <a:rPr lang="en-PH" sz="1200" dirty="0">
                          <a:effectLst/>
                          <a:latin typeface="+mn-lt"/>
                          <a:ea typeface="+mn-ea"/>
                          <a:cs typeface="+mn-cs"/>
                        </a:rPr>
                        <a:t>VCM</a:t>
                      </a:r>
                      <a:r>
                        <a:rPr lang="en-PH" sz="1200" baseline="0" dirty="0">
                          <a:effectLst/>
                          <a:latin typeface="+mn-lt"/>
                          <a:ea typeface="+mn-ea"/>
                          <a:cs typeface="+mn-cs"/>
                        </a:rPr>
                        <a:t> &amp; 3 Servers create key exchange using the </a:t>
                      </a:r>
                    </a:p>
                    <a:p>
                      <a:pPr marL="0" marR="0" algn="ctr">
                        <a:lnSpc>
                          <a:spcPct val="115000"/>
                        </a:lnSpc>
                        <a:spcBef>
                          <a:spcPts val="0"/>
                        </a:spcBef>
                        <a:spcAft>
                          <a:spcPts val="0"/>
                        </a:spcAft>
                      </a:pPr>
                      <a:r>
                        <a:rPr lang="en-PH" sz="1200" baseline="0" dirty="0" err="1">
                          <a:effectLst/>
                          <a:latin typeface="+mn-lt"/>
                          <a:ea typeface="+mn-ea"/>
                          <a:cs typeface="+mn-cs"/>
                        </a:rPr>
                        <a:t>Diffie</a:t>
                      </a:r>
                      <a:r>
                        <a:rPr lang="en-PH" sz="1200" baseline="0" dirty="0">
                          <a:effectLst/>
                          <a:latin typeface="+mn-lt"/>
                          <a:ea typeface="+mn-ea"/>
                          <a:cs typeface="+mn-cs"/>
                        </a:rPr>
                        <a:t>-Hellman algorithm</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Successfully decrypted</a:t>
                      </a:r>
                      <a:r>
                        <a:rPr lang="en-PH" sz="1200" baseline="0" dirty="0">
                          <a:effectLst/>
                        </a:rPr>
                        <a:t>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VCM &amp; 3 Servers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Creates</a:t>
                      </a:r>
                      <a:r>
                        <a:rPr lang="en-PH" sz="1200" baseline="0" dirty="0">
                          <a:effectLst/>
                        </a:rPr>
                        <a:t> key exchange</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Generated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VCM</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2419685281"/>
                  </a:ext>
                </a:extLst>
              </a:tr>
              <a:tr h="693439">
                <a:tc>
                  <a:txBody>
                    <a:bodyPr/>
                    <a:lstStyle/>
                    <a:p>
                      <a:pPr marL="0" marR="0" algn="ctr">
                        <a:lnSpc>
                          <a:spcPct val="115000"/>
                        </a:lnSpc>
                        <a:spcBef>
                          <a:spcPts val="0"/>
                        </a:spcBef>
                        <a:spcAft>
                          <a:spcPts val="0"/>
                        </a:spcAft>
                      </a:pPr>
                      <a:r>
                        <a:rPr lang="en-PH" sz="1200" dirty="0">
                          <a:effectLst/>
                        </a:rPr>
                        <a:t>VCM sends encrypted</a:t>
                      </a:r>
                      <a:r>
                        <a:rPr lang="en-PH" sz="1200" baseline="0" dirty="0">
                          <a:effectLst/>
                        </a:rPr>
                        <a:t> election returns using the generated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Generated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Key exchange</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Sends encrypted</a:t>
                      </a:r>
                      <a:r>
                        <a:rPr lang="en-PH" sz="1200" baseline="0" dirty="0">
                          <a:effectLst/>
                        </a:rPr>
                        <a:t> ERs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Sent encrypted ERs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771850208"/>
                  </a:ext>
                </a:extLst>
              </a:tr>
              <a:tr h="873022">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PH" sz="1200" dirty="0">
                          <a:effectLst/>
                        </a:rPr>
                        <a:t> verify</a:t>
                      </a:r>
                      <a:r>
                        <a:rPr lang="en-PH" sz="1200" baseline="0" dirty="0">
                          <a:effectLst/>
                        </a:rPr>
                        <a:t> hash value of the received election returns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Received</a:t>
                      </a:r>
                      <a:r>
                        <a:rPr lang="en-PH" sz="1200" baseline="0" dirty="0">
                          <a:effectLst/>
                        </a:rPr>
                        <a:t> encrypted election returns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VCM</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Verifies hash value</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Verified hash value</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4049186922"/>
                  </a:ext>
                </a:extLst>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452155" y="3575075"/>
            <a:ext cx="1391006" cy="1391006"/>
          </a:xfrm>
          <a:prstGeom prst="rect">
            <a:avLst/>
          </a:prstGeom>
        </p:spPr>
      </p:pic>
    </p:spTree>
    <p:extLst>
      <p:ext uri="{BB962C8B-B14F-4D97-AF65-F5344CB8AC3E}">
        <p14:creationId xmlns:p14="http://schemas.microsoft.com/office/powerpoint/2010/main" val="3197743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Context Diagram</a:t>
            </a:r>
          </a:p>
        </p:txBody>
      </p:sp>
      <p:graphicFrame>
        <p:nvGraphicFramePr>
          <p:cNvPr id="6" name="Content Placeholder 5"/>
          <p:cNvGraphicFramePr>
            <a:graphicFrameLocks noGrp="1"/>
          </p:cNvGraphicFramePr>
          <p:nvPr>
            <p:ph idx="1"/>
            <p:extLst/>
          </p:nvPr>
        </p:nvGraphicFramePr>
        <p:xfrm>
          <a:off x="5097408" y="3067888"/>
          <a:ext cx="2402541" cy="1142083"/>
        </p:xfrm>
        <a:graphic>
          <a:graphicData uri="http://schemas.openxmlformats.org/drawingml/2006/table">
            <a:tbl>
              <a:tblPr firstRow="1" bandRow="1">
                <a:tableStyleId>{8799B23B-EC83-4686-B30A-512413B5E67A}</a:tableStyleId>
              </a:tblPr>
              <a:tblGrid>
                <a:gridCol w="2402541">
                  <a:extLst>
                    <a:ext uri="{9D8B030D-6E8A-4147-A177-3AD203B41FA5}">
                      <a16:colId xmlns:a16="http://schemas.microsoft.com/office/drawing/2014/main" val="3087636682"/>
                    </a:ext>
                  </a:extLst>
                </a:gridCol>
              </a:tblGrid>
              <a:tr h="348882">
                <a:tc>
                  <a:txBody>
                    <a:bodyPr/>
                    <a:lstStyle/>
                    <a:p>
                      <a:pPr algn="ctr"/>
                      <a:endParaRPr lang="en-PH" dirty="0"/>
                    </a:p>
                  </a:txBody>
                  <a:tcPr/>
                </a:tc>
                <a:extLst>
                  <a:ext uri="{0D108BD9-81ED-4DB2-BD59-A6C34878D82A}">
                    <a16:rowId xmlns:a16="http://schemas.microsoft.com/office/drawing/2014/main" val="3864648274"/>
                  </a:ext>
                </a:extLst>
              </a:tr>
              <a:tr h="776323">
                <a:tc>
                  <a:txBody>
                    <a:bodyPr/>
                    <a:lstStyle/>
                    <a:p>
                      <a:pPr algn="ctr"/>
                      <a:r>
                        <a:rPr lang="en-PH" dirty="0"/>
                        <a:t>Automated </a:t>
                      </a:r>
                    </a:p>
                    <a:p>
                      <a:pPr algn="ctr"/>
                      <a:r>
                        <a:rPr lang="en-PH" dirty="0"/>
                        <a:t>Election System</a:t>
                      </a:r>
                    </a:p>
                  </a:txBody>
                  <a:tcPr anchor="ctr"/>
                </a:tc>
                <a:extLst>
                  <a:ext uri="{0D108BD9-81ED-4DB2-BD59-A6C34878D82A}">
                    <a16:rowId xmlns:a16="http://schemas.microsoft.com/office/drawing/2014/main" val="1877631613"/>
                  </a:ext>
                </a:extLst>
              </a:tr>
            </a:tbl>
          </a:graphicData>
        </a:graphic>
      </p:graphicFrame>
      <p:sp>
        <p:nvSpPr>
          <p:cNvPr id="10" name="Rounded Rectangle 9"/>
          <p:cNvSpPr/>
          <p:nvPr/>
        </p:nvSpPr>
        <p:spPr>
          <a:xfrm>
            <a:off x="2192841" y="3181729"/>
            <a:ext cx="1761565" cy="9144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VCM</a:t>
            </a:r>
          </a:p>
        </p:txBody>
      </p:sp>
      <p:sp>
        <p:nvSpPr>
          <p:cNvPr id="11" name="Rounded Rectangle 10"/>
          <p:cNvSpPr/>
          <p:nvPr/>
        </p:nvSpPr>
        <p:spPr>
          <a:xfrm>
            <a:off x="5417895" y="913710"/>
            <a:ext cx="1761565" cy="9144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Transparency Server</a:t>
            </a:r>
          </a:p>
        </p:txBody>
      </p:sp>
      <p:sp>
        <p:nvSpPr>
          <p:cNvPr id="12" name="Rounded Rectangle 11"/>
          <p:cNvSpPr/>
          <p:nvPr/>
        </p:nvSpPr>
        <p:spPr>
          <a:xfrm>
            <a:off x="8642951" y="3181729"/>
            <a:ext cx="1761565" cy="9144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Central Server</a:t>
            </a:r>
          </a:p>
        </p:txBody>
      </p:sp>
      <p:cxnSp>
        <p:nvCxnSpPr>
          <p:cNvPr id="14" name="Straight Arrow Connector 13"/>
          <p:cNvCxnSpPr/>
          <p:nvPr/>
        </p:nvCxnSpPr>
        <p:spPr>
          <a:xfrm>
            <a:off x="3954406" y="3504459"/>
            <a:ext cx="114300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499949" y="3786408"/>
            <a:ext cx="114300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6" idx="0"/>
          </p:cNvCxnSpPr>
          <p:nvPr/>
        </p:nvCxnSpPr>
        <p:spPr>
          <a:xfrm>
            <a:off x="6298678" y="1828110"/>
            <a:ext cx="0" cy="123977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954406" y="3737542"/>
            <a:ext cx="114300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499949" y="3522443"/>
            <a:ext cx="114300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08207" y="2336835"/>
            <a:ext cx="1001801" cy="523220"/>
          </a:xfrm>
          <a:prstGeom prst="rect">
            <a:avLst/>
          </a:prstGeom>
          <a:noFill/>
        </p:spPr>
        <p:txBody>
          <a:bodyPr wrap="square" rtlCol="0">
            <a:spAutoFit/>
          </a:bodyPr>
          <a:lstStyle/>
          <a:p>
            <a:pPr algn="ctr"/>
            <a:r>
              <a:rPr lang="en-PH" sz="1400" dirty="0"/>
              <a:t>Encrypted data</a:t>
            </a:r>
          </a:p>
        </p:txBody>
      </p:sp>
      <p:sp>
        <p:nvSpPr>
          <p:cNvPr id="20" name="Rounded Rectangle 19"/>
          <p:cNvSpPr/>
          <p:nvPr/>
        </p:nvSpPr>
        <p:spPr>
          <a:xfrm>
            <a:off x="5417895" y="5090061"/>
            <a:ext cx="1761565" cy="9144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CCS</a:t>
            </a:r>
          </a:p>
        </p:txBody>
      </p:sp>
      <p:cxnSp>
        <p:nvCxnSpPr>
          <p:cNvPr id="4" name="Straight Arrow Connector 3"/>
          <p:cNvCxnSpPr>
            <a:stCxn id="20" idx="0"/>
            <a:endCxn id="6" idx="2"/>
          </p:cNvCxnSpPr>
          <p:nvPr/>
        </p:nvCxnSpPr>
        <p:spPr>
          <a:xfrm flipV="1">
            <a:off x="6298678" y="4209971"/>
            <a:ext cx="0" cy="88009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520807" y="4209971"/>
            <a:ext cx="0" cy="88009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520807" y="1828110"/>
            <a:ext cx="0" cy="123977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68748" y="2282665"/>
            <a:ext cx="1001801" cy="523220"/>
          </a:xfrm>
          <a:prstGeom prst="rect">
            <a:avLst/>
          </a:prstGeom>
          <a:noFill/>
        </p:spPr>
        <p:txBody>
          <a:bodyPr wrap="square" rtlCol="0">
            <a:spAutoFit/>
          </a:bodyPr>
          <a:lstStyle/>
          <a:p>
            <a:pPr algn="ctr"/>
            <a:r>
              <a:rPr lang="en-PH" sz="1400" dirty="0"/>
              <a:t>Encrypted data</a:t>
            </a:r>
          </a:p>
        </p:txBody>
      </p:sp>
      <p:sp>
        <p:nvSpPr>
          <p:cNvPr id="30" name="TextBox 29"/>
          <p:cNvSpPr txBox="1"/>
          <p:nvPr/>
        </p:nvSpPr>
        <p:spPr>
          <a:xfrm>
            <a:off x="4036212" y="3727148"/>
            <a:ext cx="1001801" cy="523220"/>
          </a:xfrm>
          <a:prstGeom prst="rect">
            <a:avLst/>
          </a:prstGeom>
          <a:noFill/>
        </p:spPr>
        <p:txBody>
          <a:bodyPr wrap="square" rtlCol="0">
            <a:spAutoFit/>
          </a:bodyPr>
          <a:lstStyle/>
          <a:p>
            <a:pPr algn="ctr"/>
            <a:r>
              <a:rPr lang="en-PH" sz="1400" dirty="0"/>
              <a:t>Encrypted data</a:t>
            </a:r>
          </a:p>
        </p:txBody>
      </p:sp>
      <p:sp>
        <p:nvSpPr>
          <p:cNvPr id="31" name="TextBox 30"/>
          <p:cNvSpPr txBox="1"/>
          <p:nvPr/>
        </p:nvSpPr>
        <p:spPr>
          <a:xfrm>
            <a:off x="4036212" y="2930519"/>
            <a:ext cx="1001801" cy="523220"/>
          </a:xfrm>
          <a:prstGeom prst="rect">
            <a:avLst/>
          </a:prstGeom>
          <a:noFill/>
        </p:spPr>
        <p:txBody>
          <a:bodyPr wrap="square" rtlCol="0">
            <a:spAutoFit/>
          </a:bodyPr>
          <a:lstStyle/>
          <a:p>
            <a:pPr algn="ctr"/>
            <a:r>
              <a:rPr lang="en-PH" sz="1400" dirty="0"/>
              <a:t>Encrypted data</a:t>
            </a:r>
          </a:p>
        </p:txBody>
      </p:sp>
      <p:sp>
        <p:nvSpPr>
          <p:cNvPr id="32" name="TextBox 31"/>
          <p:cNvSpPr txBox="1"/>
          <p:nvPr/>
        </p:nvSpPr>
        <p:spPr>
          <a:xfrm>
            <a:off x="7559344" y="3067888"/>
            <a:ext cx="1001801" cy="523220"/>
          </a:xfrm>
          <a:prstGeom prst="rect">
            <a:avLst/>
          </a:prstGeom>
          <a:noFill/>
        </p:spPr>
        <p:txBody>
          <a:bodyPr wrap="square" rtlCol="0">
            <a:spAutoFit/>
          </a:bodyPr>
          <a:lstStyle/>
          <a:p>
            <a:pPr algn="ctr"/>
            <a:r>
              <a:rPr lang="en-PH" sz="1400" dirty="0"/>
              <a:t>Encrypted data</a:t>
            </a:r>
          </a:p>
        </p:txBody>
      </p:sp>
      <p:sp>
        <p:nvSpPr>
          <p:cNvPr id="33" name="TextBox 32"/>
          <p:cNvSpPr txBox="1"/>
          <p:nvPr/>
        </p:nvSpPr>
        <p:spPr>
          <a:xfrm>
            <a:off x="7621421" y="3784053"/>
            <a:ext cx="1001801" cy="523220"/>
          </a:xfrm>
          <a:prstGeom prst="rect">
            <a:avLst/>
          </a:prstGeom>
          <a:noFill/>
        </p:spPr>
        <p:txBody>
          <a:bodyPr wrap="square" rtlCol="0">
            <a:spAutoFit/>
          </a:bodyPr>
          <a:lstStyle/>
          <a:p>
            <a:pPr algn="ctr"/>
            <a:r>
              <a:rPr lang="en-PH" sz="1400" dirty="0"/>
              <a:t>Encrypted data</a:t>
            </a:r>
          </a:p>
        </p:txBody>
      </p:sp>
      <p:sp>
        <p:nvSpPr>
          <p:cNvPr id="34" name="TextBox 33"/>
          <p:cNvSpPr txBox="1"/>
          <p:nvPr/>
        </p:nvSpPr>
        <p:spPr>
          <a:xfrm>
            <a:off x="6605679" y="4388406"/>
            <a:ext cx="1001801" cy="523220"/>
          </a:xfrm>
          <a:prstGeom prst="rect">
            <a:avLst/>
          </a:prstGeom>
          <a:noFill/>
        </p:spPr>
        <p:txBody>
          <a:bodyPr wrap="square" rtlCol="0">
            <a:spAutoFit/>
          </a:bodyPr>
          <a:lstStyle/>
          <a:p>
            <a:pPr algn="ctr"/>
            <a:r>
              <a:rPr lang="en-PH" sz="1400" dirty="0"/>
              <a:t>Encrypted data</a:t>
            </a:r>
          </a:p>
        </p:txBody>
      </p:sp>
      <p:sp>
        <p:nvSpPr>
          <p:cNvPr id="35" name="TextBox 34"/>
          <p:cNvSpPr txBox="1"/>
          <p:nvPr/>
        </p:nvSpPr>
        <p:spPr>
          <a:xfrm>
            <a:off x="5347433" y="4417804"/>
            <a:ext cx="1001801" cy="523220"/>
          </a:xfrm>
          <a:prstGeom prst="rect">
            <a:avLst/>
          </a:prstGeom>
          <a:noFill/>
        </p:spPr>
        <p:txBody>
          <a:bodyPr wrap="square" rtlCol="0">
            <a:spAutoFit/>
          </a:bodyPr>
          <a:lstStyle/>
          <a:p>
            <a:pPr algn="ctr"/>
            <a:r>
              <a:rPr lang="en-PH" sz="1400" dirty="0"/>
              <a:t>Encrypted data</a:t>
            </a:r>
          </a:p>
        </p:txBody>
      </p:sp>
    </p:spTree>
    <p:extLst>
      <p:ext uri="{BB962C8B-B14F-4D97-AF65-F5344CB8AC3E}">
        <p14:creationId xmlns:p14="http://schemas.microsoft.com/office/powerpoint/2010/main" val="55371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lnSpcReduction="10000"/>
          </a:bodyPr>
          <a:lstStyle/>
          <a:p>
            <a:r>
              <a:rPr lang="en-PH" dirty="0"/>
              <a:t>For instance, during the 2016 elections, the camp of Senator Ferdinand Marcos Jr., who ran for the position of vice president, expressed his concerns with regard to the alleged “Secret Servers”.</a:t>
            </a:r>
          </a:p>
          <a:p>
            <a:r>
              <a:rPr lang="en-PH" dirty="0" err="1"/>
              <a:t>Smartmatic’s</a:t>
            </a:r>
            <a:r>
              <a:rPr lang="en-PH" dirty="0"/>
              <a:t> Marlon Garcia, the head of the technical support team, admitted that aside from the three official servers that was authorized by the COMELEC (namely , namely the Municipal Board of Canvassing Server, Central Server, and the Transparency server), there was also a “meet-me room” where several servers were housed.</a:t>
            </a:r>
          </a:p>
          <a:p>
            <a:r>
              <a:rPr lang="en-PH" dirty="0"/>
              <a:t>the secret servers were intentionally not mentioned by the </a:t>
            </a:r>
            <a:r>
              <a:rPr lang="en-PH" dirty="0" err="1"/>
              <a:t>Comelec</a:t>
            </a:r>
            <a:r>
              <a:rPr lang="en-PH" dirty="0"/>
              <a:t> and </a:t>
            </a:r>
            <a:r>
              <a:rPr lang="en-PH" dirty="0" err="1"/>
              <a:t>Smartmatic</a:t>
            </a:r>
            <a:r>
              <a:rPr lang="en-PH" dirty="0"/>
              <a:t> to the public making it more suspicious.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692691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66" y="140347"/>
            <a:ext cx="3672053" cy="846743"/>
          </a:xfrm>
        </p:spPr>
        <p:txBody>
          <a:bodyPr>
            <a:normAutofit fontScale="90000"/>
          </a:bodyPr>
          <a:lstStyle/>
          <a:p>
            <a:r>
              <a:rPr lang="en-PH" dirty="0"/>
              <a:t>Activity Diagram</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83817737"/>
              </p:ext>
            </p:extLst>
          </p:nvPr>
        </p:nvGraphicFramePr>
        <p:xfrm>
          <a:off x="4538134" y="254485"/>
          <a:ext cx="6637865" cy="6322160"/>
        </p:xfrm>
        <a:graphic>
          <a:graphicData uri="http://schemas.openxmlformats.org/drawingml/2006/table">
            <a:tbl>
              <a:tblPr firstRow="1" bandRow="1">
                <a:tableStyleId>{8799B23B-EC83-4686-B30A-512413B5E67A}</a:tableStyleId>
              </a:tblPr>
              <a:tblGrid>
                <a:gridCol w="3371893">
                  <a:extLst>
                    <a:ext uri="{9D8B030D-6E8A-4147-A177-3AD203B41FA5}">
                      <a16:colId xmlns:a16="http://schemas.microsoft.com/office/drawing/2014/main" val="596196788"/>
                    </a:ext>
                  </a:extLst>
                </a:gridCol>
                <a:gridCol w="3265972">
                  <a:extLst>
                    <a:ext uri="{9D8B030D-6E8A-4147-A177-3AD203B41FA5}">
                      <a16:colId xmlns:a16="http://schemas.microsoft.com/office/drawing/2014/main" val="3623870201"/>
                    </a:ext>
                  </a:extLst>
                </a:gridCol>
              </a:tblGrid>
              <a:tr h="689176">
                <a:tc>
                  <a:txBody>
                    <a:bodyPr/>
                    <a:lstStyle/>
                    <a:p>
                      <a:pPr algn="ctr"/>
                      <a:r>
                        <a:rPr lang="en-PH" b="0" i="0" dirty="0"/>
                        <a:t>Servers(</a:t>
                      </a:r>
                      <a:r>
                        <a:rPr lang="en-PH" b="0" i="0" dirty="0" err="1"/>
                        <a:t>CSS,Central</a:t>
                      </a:r>
                      <a:r>
                        <a:rPr lang="en-PH" b="0" i="0" baseline="0" dirty="0"/>
                        <a:t> and Transparency)</a:t>
                      </a:r>
                      <a:endParaRPr lang="en-PH" b="0" i="0" dirty="0"/>
                    </a:p>
                  </a:txBody>
                  <a:tcPr/>
                </a:tc>
                <a:tc>
                  <a:txBody>
                    <a:bodyPr/>
                    <a:lstStyle/>
                    <a:p>
                      <a:pPr algn="ctr"/>
                      <a:r>
                        <a:rPr lang="en-PH" b="0" i="0" dirty="0"/>
                        <a:t>VCM</a:t>
                      </a:r>
                    </a:p>
                  </a:txBody>
                  <a:tcPr/>
                </a:tc>
                <a:extLst>
                  <a:ext uri="{0D108BD9-81ED-4DB2-BD59-A6C34878D82A}">
                    <a16:rowId xmlns:a16="http://schemas.microsoft.com/office/drawing/2014/main" val="4007274137"/>
                  </a:ext>
                </a:extLst>
              </a:tr>
              <a:tr h="5632984">
                <a:tc>
                  <a:txBody>
                    <a:bodyPr/>
                    <a:lstStyle/>
                    <a:p>
                      <a:pPr algn="ctr"/>
                      <a:endParaRPr lang="en-PH" dirty="0"/>
                    </a:p>
                  </a:txBody>
                  <a:tcPr/>
                </a:tc>
                <a:tc>
                  <a:txBody>
                    <a:bodyPr/>
                    <a:lstStyle/>
                    <a:p>
                      <a:pPr algn="ctr"/>
                      <a:endParaRPr lang="en-PH" dirty="0"/>
                    </a:p>
                  </a:txBody>
                  <a:tcPr/>
                </a:tc>
                <a:extLst>
                  <a:ext uri="{0D108BD9-81ED-4DB2-BD59-A6C34878D82A}">
                    <a16:rowId xmlns:a16="http://schemas.microsoft.com/office/drawing/2014/main" val="3590969045"/>
                  </a:ext>
                </a:extLst>
              </a:tr>
            </a:tbl>
          </a:graphicData>
        </a:graphic>
      </p:graphicFrame>
      <p:sp>
        <p:nvSpPr>
          <p:cNvPr id="4" name="Rounded Rectangle 3"/>
          <p:cNvSpPr/>
          <p:nvPr/>
        </p:nvSpPr>
        <p:spPr>
          <a:xfrm>
            <a:off x="5088467" y="1979245"/>
            <a:ext cx="2133600" cy="7535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Sends encrypted data</a:t>
            </a:r>
          </a:p>
        </p:txBody>
      </p:sp>
      <p:sp>
        <p:nvSpPr>
          <p:cNvPr id="52" name="Rounded Rectangle 51"/>
          <p:cNvSpPr/>
          <p:nvPr/>
        </p:nvSpPr>
        <p:spPr>
          <a:xfrm>
            <a:off x="8390467" y="1953844"/>
            <a:ext cx="2133600" cy="804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Decrypts the data</a:t>
            </a:r>
          </a:p>
        </p:txBody>
      </p:sp>
      <p:sp>
        <p:nvSpPr>
          <p:cNvPr id="53" name="Rounded Rectangle 52"/>
          <p:cNvSpPr/>
          <p:nvPr/>
        </p:nvSpPr>
        <p:spPr>
          <a:xfrm>
            <a:off x="8390467" y="3444676"/>
            <a:ext cx="2133600" cy="704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Creates key exchange</a:t>
            </a:r>
          </a:p>
        </p:txBody>
      </p:sp>
      <p:sp>
        <p:nvSpPr>
          <p:cNvPr id="5" name="Oval 4"/>
          <p:cNvSpPr/>
          <p:nvPr/>
        </p:nvSpPr>
        <p:spPr>
          <a:xfrm>
            <a:off x="5909734" y="993602"/>
            <a:ext cx="491066" cy="469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13" name="Straight Arrow Connector 12"/>
          <p:cNvCxnSpPr>
            <a:stCxn id="5" idx="4"/>
            <a:endCxn id="4" idx="0"/>
          </p:cNvCxnSpPr>
          <p:nvPr/>
        </p:nvCxnSpPr>
        <p:spPr>
          <a:xfrm>
            <a:off x="6155267" y="1462779"/>
            <a:ext cx="0" cy="51646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3"/>
            <a:endCxn id="52" idx="1"/>
          </p:cNvCxnSpPr>
          <p:nvPr/>
        </p:nvCxnSpPr>
        <p:spPr>
          <a:xfrm flipV="1">
            <a:off x="7222067" y="2356011"/>
            <a:ext cx="1168400" cy="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858000" y="-72813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2" idx="2"/>
            <a:endCxn id="53" idx="0"/>
          </p:cNvCxnSpPr>
          <p:nvPr/>
        </p:nvCxnSpPr>
        <p:spPr>
          <a:xfrm>
            <a:off x="9457267" y="2758178"/>
            <a:ext cx="0" cy="6864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5139267" y="4834304"/>
            <a:ext cx="2133600" cy="704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Verifies hash value</a:t>
            </a:r>
          </a:p>
        </p:txBody>
      </p:sp>
      <p:sp>
        <p:nvSpPr>
          <p:cNvPr id="82" name="Rounded Rectangle 81"/>
          <p:cNvSpPr/>
          <p:nvPr/>
        </p:nvSpPr>
        <p:spPr>
          <a:xfrm>
            <a:off x="5113867" y="3547944"/>
            <a:ext cx="2133600" cy="704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Sends encrypted ERs</a:t>
            </a:r>
          </a:p>
        </p:txBody>
      </p:sp>
      <p:cxnSp>
        <p:nvCxnSpPr>
          <p:cNvPr id="72" name="Straight Arrow Connector 71"/>
          <p:cNvCxnSpPr/>
          <p:nvPr/>
        </p:nvCxnSpPr>
        <p:spPr>
          <a:xfrm flipH="1">
            <a:off x="7222067" y="3796814"/>
            <a:ext cx="116840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193367" y="4259180"/>
            <a:ext cx="25400" cy="57512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4" name="Donut 83"/>
          <p:cNvSpPr/>
          <p:nvPr/>
        </p:nvSpPr>
        <p:spPr>
          <a:xfrm>
            <a:off x="6019800" y="6078227"/>
            <a:ext cx="397933" cy="37917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cxnSp>
        <p:nvCxnSpPr>
          <p:cNvPr id="92" name="Straight Arrow Connector 91"/>
          <p:cNvCxnSpPr>
            <a:stCxn id="81" idx="2"/>
          </p:cNvCxnSpPr>
          <p:nvPr/>
        </p:nvCxnSpPr>
        <p:spPr>
          <a:xfrm>
            <a:off x="6206067" y="5538581"/>
            <a:ext cx="12699" cy="53964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250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Communication Diagram</a:t>
            </a:r>
          </a:p>
        </p:txBody>
      </p:sp>
      <p:sp>
        <p:nvSpPr>
          <p:cNvPr id="6" name="Rounded Rectangle 5"/>
          <p:cNvSpPr/>
          <p:nvPr/>
        </p:nvSpPr>
        <p:spPr>
          <a:xfrm>
            <a:off x="3524459" y="3929947"/>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:Servers </a:t>
            </a:r>
          </a:p>
          <a:p>
            <a:pPr algn="ctr"/>
            <a:r>
              <a:rPr lang="en-PH" sz="1400" dirty="0"/>
              <a:t>(CCS, Central and Transparency)</a:t>
            </a:r>
          </a:p>
        </p:txBody>
      </p:sp>
      <p:sp>
        <p:nvSpPr>
          <p:cNvPr id="21" name="Rounded Rectangle 20"/>
          <p:cNvSpPr/>
          <p:nvPr/>
        </p:nvSpPr>
        <p:spPr>
          <a:xfrm>
            <a:off x="6297008" y="3929947"/>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:VCM</a:t>
            </a:r>
          </a:p>
        </p:txBody>
      </p:sp>
      <p:cxnSp>
        <p:nvCxnSpPr>
          <p:cNvPr id="27" name="Straight Connector 26"/>
          <p:cNvCxnSpPr>
            <a:stCxn id="6" idx="3"/>
            <a:endCxn id="21" idx="1"/>
          </p:cNvCxnSpPr>
          <p:nvPr/>
        </p:nvCxnSpPr>
        <p:spPr>
          <a:xfrm>
            <a:off x="5110206" y="4334849"/>
            <a:ext cx="1186802"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279255" y="4118164"/>
            <a:ext cx="82550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231776" y="3120631"/>
            <a:ext cx="3121299" cy="954107"/>
          </a:xfrm>
          <a:prstGeom prst="rect">
            <a:avLst/>
          </a:prstGeom>
          <a:noFill/>
        </p:spPr>
        <p:txBody>
          <a:bodyPr wrap="square" rtlCol="0">
            <a:spAutoFit/>
          </a:bodyPr>
          <a:lstStyle/>
          <a:p>
            <a:pPr algn="ctr"/>
            <a:r>
              <a:rPr lang="en-PH" sz="1400" dirty="0"/>
              <a:t>1:sendEncryptedData()</a:t>
            </a:r>
          </a:p>
          <a:p>
            <a:pPr algn="ctr"/>
            <a:r>
              <a:rPr lang="en-PH" sz="1400" dirty="0"/>
              <a:t>2:CreateKeyExchange()</a:t>
            </a:r>
          </a:p>
          <a:p>
            <a:pPr algn="ctr"/>
            <a:r>
              <a:rPr lang="en-PH" sz="1400" dirty="0"/>
              <a:t>3:SendEncryptedERs()</a:t>
            </a:r>
          </a:p>
          <a:p>
            <a:pPr algn="ctr"/>
            <a:endParaRPr lang="en-PH" sz="1400" dirty="0"/>
          </a:p>
        </p:txBody>
      </p:sp>
      <p:cxnSp>
        <p:nvCxnSpPr>
          <p:cNvPr id="49" name="Elbow Connector 48"/>
          <p:cNvCxnSpPr>
            <a:stCxn id="21" idx="2"/>
          </p:cNvCxnSpPr>
          <p:nvPr/>
        </p:nvCxnSpPr>
        <p:spPr>
          <a:xfrm rot="5400000" flipH="1">
            <a:off x="6573545" y="4223413"/>
            <a:ext cx="239800" cy="792874"/>
          </a:xfrm>
          <a:prstGeom prst="bentConnector4">
            <a:avLst>
              <a:gd name="adj1" fmla="val -174770"/>
              <a:gd name="adj2" fmla="val 138663"/>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6200000" flipV="1">
            <a:off x="5134320" y="1981735"/>
            <a:ext cx="1095909" cy="2772550"/>
          </a:xfrm>
          <a:prstGeom prst="bentConnector2">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95501" y="2834038"/>
            <a:ext cx="0" cy="110040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876800" y="2540000"/>
            <a:ext cx="1420208"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60863" y="2112741"/>
            <a:ext cx="1663127" cy="307777"/>
          </a:xfrm>
          <a:prstGeom prst="rect">
            <a:avLst/>
          </a:prstGeom>
          <a:noFill/>
        </p:spPr>
        <p:txBody>
          <a:bodyPr wrap="square" rtlCol="0">
            <a:spAutoFit/>
          </a:bodyPr>
          <a:lstStyle/>
          <a:p>
            <a:r>
              <a:rPr lang="en-PH" sz="1400" dirty="0"/>
              <a:t>1.1:DecryptData()</a:t>
            </a:r>
            <a:endParaRPr lang="en-PH" sz="1600" dirty="0"/>
          </a:p>
        </p:txBody>
      </p:sp>
      <p:sp>
        <p:nvSpPr>
          <p:cNvPr id="26" name="TextBox 25"/>
          <p:cNvSpPr txBox="1"/>
          <p:nvPr/>
        </p:nvSpPr>
        <p:spPr>
          <a:xfrm>
            <a:off x="5943600" y="5435600"/>
            <a:ext cx="2387600" cy="615553"/>
          </a:xfrm>
          <a:prstGeom prst="rect">
            <a:avLst/>
          </a:prstGeom>
          <a:noFill/>
        </p:spPr>
        <p:txBody>
          <a:bodyPr wrap="square" rtlCol="0">
            <a:spAutoFit/>
          </a:bodyPr>
          <a:lstStyle/>
          <a:p>
            <a:r>
              <a:rPr lang="en-PH" sz="1600" dirty="0"/>
              <a:t>2:CreateKeyExchange()</a:t>
            </a:r>
          </a:p>
          <a:p>
            <a:endParaRPr lang="en-PH" dirty="0"/>
          </a:p>
        </p:txBody>
      </p:sp>
      <p:cxnSp>
        <p:nvCxnSpPr>
          <p:cNvPr id="44" name="Elbow Connector 43"/>
          <p:cNvCxnSpPr/>
          <p:nvPr/>
        </p:nvCxnSpPr>
        <p:spPr>
          <a:xfrm rot="5400000" flipH="1">
            <a:off x="3715439" y="4223413"/>
            <a:ext cx="239800" cy="792874"/>
          </a:xfrm>
          <a:prstGeom prst="bentConnector4">
            <a:avLst>
              <a:gd name="adj1" fmla="val -174770"/>
              <a:gd name="adj2" fmla="val 138663"/>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166533" y="5435600"/>
            <a:ext cx="2112722" cy="338554"/>
          </a:xfrm>
          <a:prstGeom prst="rect">
            <a:avLst/>
          </a:prstGeom>
          <a:noFill/>
        </p:spPr>
        <p:txBody>
          <a:bodyPr wrap="square" rtlCol="0">
            <a:spAutoFit/>
          </a:bodyPr>
          <a:lstStyle/>
          <a:p>
            <a:r>
              <a:rPr lang="en-PH" sz="1600" dirty="0"/>
              <a:t>4:verifiesHashValue()</a:t>
            </a:r>
          </a:p>
        </p:txBody>
      </p:sp>
    </p:spTree>
    <p:extLst>
      <p:ext uri="{BB962C8B-B14F-4D97-AF65-F5344CB8AC3E}">
        <p14:creationId xmlns:p14="http://schemas.microsoft.com/office/powerpoint/2010/main" val="1244495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Sequence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61" y="5056301"/>
            <a:ext cx="2435221" cy="2435221"/>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89517" y="3979707"/>
            <a:ext cx="1391006" cy="1391006"/>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75542" y="1700856"/>
            <a:ext cx="6596592" cy="4144013"/>
          </a:xfrm>
        </p:spPr>
      </p:pic>
    </p:spTree>
    <p:extLst>
      <p:ext uri="{BB962C8B-B14F-4D97-AF65-F5344CB8AC3E}">
        <p14:creationId xmlns:p14="http://schemas.microsoft.com/office/powerpoint/2010/main" val="2581553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 Diagram</a:t>
            </a:r>
          </a:p>
        </p:txBody>
      </p:sp>
      <p:sp>
        <p:nvSpPr>
          <p:cNvPr id="6" name="Oval 5"/>
          <p:cNvSpPr/>
          <p:nvPr/>
        </p:nvSpPr>
        <p:spPr>
          <a:xfrm>
            <a:off x="2910829" y="1503883"/>
            <a:ext cx="255495" cy="268941"/>
          </a:xfrm>
          <a:prstGeom prst="ellipse">
            <a:avLst/>
          </a:prstGeom>
          <a:solidFill>
            <a:schemeClr val="tx2">
              <a:lumMod val="60000"/>
              <a:lumOff val="40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PH"/>
          </a:p>
        </p:txBody>
      </p:sp>
      <p:cxnSp>
        <p:nvCxnSpPr>
          <p:cNvPr id="7" name="Straight Arrow Connector 6"/>
          <p:cNvCxnSpPr>
            <a:stCxn id="6" idx="4"/>
            <a:endCxn id="8" idx="0"/>
          </p:cNvCxnSpPr>
          <p:nvPr/>
        </p:nvCxnSpPr>
        <p:spPr>
          <a:xfrm>
            <a:off x="3038577" y="1772824"/>
            <a:ext cx="1" cy="404902"/>
          </a:xfrm>
          <a:prstGeom prst="straightConnector1">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sp>
        <p:nvSpPr>
          <p:cNvPr id="8" name="Rounded Rectangle 7"/>
          <p:cNvSpPr/>
          <p:nvPr/>
        </p:nvSpPr>
        <p:spPr>
          <a:xfrm>
            <a:off x="2245704" y="2177726"/>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Send  encrypted data</a:t>
            </a:r>
          </a:p>
        </p:txBody>
      </p:sp>
      <p:sp>
        <p:nvSpPr>
          <p:cNvPr id="10" name="Rounded Rectangle 9"/>
          <p:cNvSpPr/>
          <p:nvPr/>
        </p:nvSpPr>
        <p:spPr>
          <a:xfrm>
            <a:off x="2245704" y="3420781"/>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Decrypt data</a:t>
            </a:r>
          </a:p>
        </p:txBody>
      </p:sp>
      <p:sp>
        <p:nvSpPr>
          <p:cNvPr id="12" name="Rounded Rectangle 11"/>
          <p:cNvSpPr/>
          <p:nvPr/>
        </p:nvSpPr>
        <p:spPr>
          <a:xfrm>
            <a:off x="3650418" y="4803733"/>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Create key exchange</a:t>
            </a:r>
          </a:p>
        </p:txBody>
      </p:sp>
      <p:sp>
        <p:nvSpPr>
          <p:cNvPr id="13" name="Rounded Rectangle 12"/>
          <p:cNvSpPr/>
          <p:nvPr/>
        </p:nvSpPr>
        <p:spPr>
          <a:xfrm>
            <a:off x="6727832" y="4803733"/>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Send encrypted ERs</a:t>
            </a:r>
          </a:p>
        </p:txBody>
      </p:sp>
      <p:sp>
        <p:nvSpPr>
          <p:cNvPr id="14" name="Rounded Rectangle 13"/>
          <p:cNvSpPr/>
          <p:nvPr/>
        </p:nvSpPr>
        <p:spPr>
          <a:xfrm>
            <a:off x="6727832" y="3426089"/>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Verify hash value</a:t>
            </a:r>
          </a:p>
        </p:txBody>
      </p:sp>
      <p:cxnSp>
        <p:nvCxnSpPr>
          <p:cNvPr id="22" name="Straight Arrow Connector 21"/>
          <p:cNvCxnSpPr>
            <a:stCxn id="8" idx="2"/>
            <a:endCxn id="10" idx="0"/>
          </p:cNvCxnSpPr>
          <p:nvPr/>
        </p:nvCxnSpPr>
        <p:spPr>
          <a:xfrm>
            <a:off x="3038578" y="2987529"/>
            <a:ext cx="0" cy="4332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0" idx="2"/>
            <a:endCxn id="12" idx="1"/>
          </p:cNvCxnSpPr>
          <p:nvPr/>
        </p:nvCxnSpPr>
        <p:spPr>
          <a:xfrm rot="16200000" flipH="1">
            <a:off x="2855473" y="4413689"/>
            <a:ext cx="978051" cy="611840"/>
          </a:xfrm>
          <a:prstGeom prst="bentConnector2">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3"/>
            <a:endCxn id="13" idx="1"/>
          </p:cNvCxnSpPr>
          <p:nvPr/>
        </p:nvCxnSpPr>
        <p:spPr>
          <a:xfrm>
            <a:off x="5236165" y="5208635"/>
            <a:ext cx="1491667"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0"/>
            <a:endCxn id="14" idx="2"/>
          </p:cNvCxnSpPr>
          <p:nvPr/>
        </p:nvCxnSpPr>
        <p:spPr>
          <a:xfrm flipV="1">
            <a:off x="7520706" y="4235892"/>
            <a:ext cx="0" cy="567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4" idx="3"/>
          </p:cNvCxnSpPr>
          <p:nvPr/>
        </p:nvCxnSpPr>
        <p:spPr>
          <a:xfrm flipV="1">
            <a:off x="8313579" y="3825683"/>
            <a:ext cx="698794" cy="530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9012373" y="3711382"/>
            <a:ext cx="217170" cy="228600"/>
          </a:xfrm>
          <a:prstGeom prst="ellipse">
            <a:avLst/>
          </a:prstGeom>
          <a:noFill/>
          <a:ln w="57150" cap="flat" cmpd="sng" algn="ctr">
            <a:solidFill>
              <a:schemeClr val="tx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PH" b="1">
              <a:ln w="22225">
                <a:solidFill>
                  <a:schemeClr val="accent2"/>
                </a:solidFill>
                <a:prstDash val="solid"/>
              </a:ln>
              <a:solidFill>
                <a:schemeClr val="accent2">
                  <a:lumMod val="40000"/>
                  <a:lumOff val="60000"/>
                </a:schemeClr>
              </a:solidFill>
            </a:endParaRPr>
          </a:p>
        </p:txBody>
      </p:sp>
      <p:sp>
        <p:nvSpPr>
          <p:cNvPr id="58" name="TextBox 57"/>
          <p:cNvSpPr txBox="1"/>
          <p:nvPr/>
        </p:nvSpPr>
        <p:spPr>
          <a:xfrm>
            <a:off x="1633862" y="1767497"/>
            <a:ext cx="1532462" cy="307777"/>
          </a:xfrm>
          <a:prstGeom prst="rect">
            <a:avLst/>
          </a:prstGeom>
          <a:noFill/>
        </p:spPr>
        <p:txBody>
          <a:bodyPr wrap="square" rtlCol="0">
            <a:spAutoFit/>
          </a:bodyPr>
          <a:lstStyle/>
          <a:p>
            <a:pPr algn="ctr"/>
            <a:r>
              <a:rPr lang="en-PH" sz="1400" dirty="0"/>
              <a:t>VCM public key</a:t>
            </a:r>
          </a:p>
        </p:txBody>
      </p:sp>
      <p:sp>
        <p:nvSpPr>
          <p:cNvPr id="60" name="TextBox 59"/>
          <p:cNvSpPr txBox="1"/>
          <p:nvPr/>
        </p:nvSpPr>
        <p:spPr>
          <a:xfrm>
            <a:off x="1546331" y="3064444"/>
            <a:ext cx="1532462" cy="307777"/>
          </a:xfrm>
          <a:prstGeom prst="rect">
            <a:avLst/>
          </a:prstGeom>
          <a:noFill/>
        </p:spPr>
        <p:txBody>
          <a:bodyPr wrap="square" rtlCol="0">
            <a:spAutoFit/>
          </a:bodyPr>
          <a:lstStyle/>
          <a:p>
            <a:pPr algn="ctr"/>
            <a:r>
              <a:rPr lang="en-PH" sz="1400" dirty="0"/>
              <a:t>Private key</a:t>
            </a:r>
          </a:p>
        </p:txBody>
      </p:sp>
      <p:sp>
        <p:nvSpPr>
          <p:cNvPr id="61" name="TextBox 60"/>
          <p:cNvSpPr txBox="1"/>
          <p:nvPr/>
        </p:nvSpPr>
        <p:spPr>
          <a:xfrm>
            <a:off x="5477158" y="4685414"/>
            <a:ext cx="1103760" cy="523220"/>
          </a:xfrm>
          <a:prstGeom prst="rect">
            <a:avLst/>
          </a:prstGeom>
          <a:noFill/>
        </p:spPr>
        <p:txBody>
          <a:bodyPr wrap="square" rtlCol="0">
            <a:spAutoFit/>
          </a:bodyPr>
          <a:lstStyle/>
          <a:p>
            <a:pPr algn="ctr"/>
            <a:r>
              <a:rPr lang="en-PH" sz="1400" dirty="0"/>
              <a:t>Generated key</a:t>
            </a:r>
          </a:p>
        </p:txBody>
      </p:sp>
      <p:sp>
        <p:nvSpPr>
          <p:cNvPr id="62" name="TextBox 61"/>
          <p:cNvSpPr txBox="1"/>
          <p:nvPr/>
        </p:nvSpPr>
        <p:spPr>
          <a:xfrm>
            <a:off x="7487826" y="4411346"/>
            <a:ext cx="1377632" cy="307777"/>
          </a:xfrm>
          <a:prstGeom prst="rect">
            <a:avLst/>
          </a:prstGeom>
          <a:noFill/>
        </p:spPr>
        <p:txBody>
          <a:bodyPr wrap="square" rtlCol="0">
            <a:spAutoFit/>
          </a:bodyPr>
          <a:lstStyle/>
          <a:p>
            <a:pPr algn="ctr"/>
            <a:r>
              <a:rPr lang="en-PH" sz="1400" dirty="0"/>
              <a:t>Encrypted ERs</a:t>
            </a:r>
          </a:p>
        </p:txBody>
      </p:sp>
    </p:spTree>
    <p:extLst>
      <p:ext uri="{BB962C8B-B14F-4D97-AF65-F5344CB8AC3E}">
        <p14:creationId xmlns:p14="http://schemas.microsoft.com/office/powerpoint/2010/main" val="1275207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Timing Diagram</a:t>
            </a:r>
          </a:p>
        </p:txBody>
      </p:sp>
      <p:sp>
        <p:nvSpPr>
          <p:cNvPr id="6" name="Hexagon 5"/>
          <p:cNvSpPr/>
          <p:nvPr/>
        </p:nvSpPr>
        <p:spPr>
          <a:xfrm>
            <a:off x="1736358" y="2561356"/>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Encrypt data</a:t>
            </a:r>
          </a:p>
        </p:txBody>
      </p:sp>
      <p:sp>
        <p:nvSpPr>
          <p:cNvPr id="7" name="Hexagon 6"/>
          <p:cNvSpPr/>
          <p:nvPr/>
        </p:nvSpPr>
        <p:spPr>
          <a:xfrm>
            <a:off x="3522395" y="2561292"/>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Decrypt data</a:t>
            </a:r>
          </a:p>
        </p:txBody>
      </p:sp>
      <p:sp>
        <p:nvSpPr>
          <p:cNvPr id="8" name="Hexagon 7"/>
          <p:cNvSpPr/>
          <p:nvPr/>
        </p:nvSpPr>
        <p:spPr>
          <a:xfrm>
            <a:off x="5308432" y="2553335"/>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Create key exchange</a:t>
            </a:r>
          </a:p>
        </p:txBody>
      </p:sp>
      <p:sp>
        <p:nvSpPr>
          <p:cNvPr id="9" name="Hexagon 8"/>
          <p:cNvSpPr/>
          <p:nvPr/>
        </p:nvSpPr>
        <p:spPr>
          <a:xfrm>
            <a:off x="7115182" y="2569183"/>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Send encrypted ERs</a:t>
            </a:r>
          </a:p>
        </p:txBody>
      </p:sp>
      <p:sp>
        <p:nvSpPr>
          <p:cNvPr id="10" name="Hexagon 9"/>
          <p:cNvSpPr/>
          <p:nvPr/>
        </p:nvSpPr>
        <p:spPr>
          <a:xfrm>
            <a:off x="8921932" y="2577204"/>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Verify hash value</a:t>
            </a:r>
          </a:p>
        </p:txBody>
      </p:sp>
      <p:sp>
        <p:nvSpPr>
          <p:cNvPr id="14" name="TextBox 13"/>
          <p:cNvSpPr txBox="1"/>
          <p:nvPr/>
        </p:nvSpPr>
        <p:spPr>
          <a:xfrm>
            <a:off x="1608909" y="3020957"/>
            <a:ext cx="9235440" cy="369332"/>
          </a:xfrm>
          <a:prstGeom prst="rect">
            <a:avLst/>
          </a:prstGeom>
          <a:noFill/>
        </p:spPr>
        <p:txBody>
          <a:bodyPr wrap="square" rtlCol="0">
            <a:spAutoFit/>
          </a:bodyPr>
          <a:lstStyle/>
          <a:p>
            <a:r>
              <a:rPr lang="en-PH" dirty="0"/>
              <a:t>|--------30s--------|-----------30s------------|----------30s----------|----------30s----------|---------30s---------|</a:t>
            </a: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24" name="Picture 2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3928705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Interaction Overview Diagram</a:t>
            </a: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3827" y="4700391"/>
            <a:ext cx="2435221" cy="2435221"/>
          </a:xfrm>
          <a:prstGeom prst="rect">
            <a:avLst/>
          </a:prstGeom>
        </p:spPr>
      </p:pic>
      <p:pic>
        <p:nvPicPr>
          <p:cNvPr id="33" name="Picture 3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82335" y="4201628"/>
            <a:ext cx="1391006" cy="1391006"/>
          </a:xfrm>
          <a:prstGeom prst="rect">
            <a:avLst/>
          </a:prstGeom>
        </p:spPr>
      </p:pic>
      <p:sp>
        <p:nvSpPr>
          <p:cNvPr id="5" name="Round Diagonal Corner Rectangle 4"/>
          <p:cNvSpPr/>
          <p:nvPr/>
        </p:nvSpPr>
        <p:spPr>
          <a:xfrm>
            <a:off x="633944" y="1410470"/>
            <a:ext cx="9186203" cy="5247249"/>
          </a:xfrm>
          <a:prstGeom prst="round2DiagRect">
            <a:avLst/>
          </a:prstGeom>
          <a:no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H"/>
          </a:p>
        </p:txBody>
      </p:sp>
      <p:cxnSp>
        <p:nvCxnSpPr>
          <p:cNvPr id="35" name="Straight Connector 34"/>
          <p:cNvCxnSpPr/>
          <p:nvPr/>
        </p:nvCxnSpPr>
        <p:spPr>
          <a:xfrm>
            <a:off x="672611" y="2096086"/>
            <a:ext cx="33950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4067678" y="1406769"/>
            <a:ext cx="0" cy="689317"/>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234440" y="1531620"/>
            <a:ext cx="2646996" cy="369332"/>
          </a:xfrm>
          <a:prstGeom prst="rect">
            <a:avLst/>
          </a:prstGeom>
          <a:noFill/>
        </p:spPr>
        <p:txBody>
          <a:bodyPr wrap="square" rtlCol="0">
            <a:spAutoFit/>
          </a:bodyPr>
          <a:lstStyle/>
          <a:p>
            <a:r>
              <a:rPr lang="en-PH" dirty="0" err="1"/>
              <a:t>Sd</a:t>
            </a:r>
            <a:r>
              <a:rPr lang="en-PH" dirty="0"/>
              <a:t> </a:t>
            </a:r>
            <a:r>
              <a:rPr lang="en-PH" dirty="0" err="1"/>
              <a:t>VoteTransmission</a:t>
            </a:r>
            <a:endParaRPr lang="en-PH" dirty="0"/>
          </a:p>
        </p:txBody>
      </p:sp>
      <p:pic>
        <p:nvPicPr>
          <p:cNvPr id="21"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53319" y="2501484"/>
            <a:ext cx="7147452" cy="4113316"/>
          </a:xfrm>
        </p:spPr>
      </p:pic>
    </p:spTree>
    <p:extLst>
      <p:ext uri="{BB962C8B-B14F-4D97-AF65-F5344CB8AC3E}">
        <p14:creationId xmlns:p14="http://schemas.microsoft.com/office/powerpoint/2010/main" val="1365584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377" y="-129586"/>
            <a:ext cx="10515600" cy="1325563"/>
          </a:xfrm>
        </p:spPr>
        <p:txBody>
          <a:bodyPr/>
          <a:lstStyle/>
          <a:p>
            <a:r>
              <a:rPr lang="en-PH" dirty="0"/>
              <a:t>Composite Diagram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917946" y="3436147"/>
            <a:ext cx="1391006" cy="1391006"/>
          </a:xfrm>
          <a:prstGeom prst="rect">
            <a:avLst/>
          </a:prstGeom>
        </p:spPr>
      </p:pic>
      <p:sp>
        <p:nvSpPr>
          <p:cNvPr id="10" name="Oval 9"/>
          <p:cNvSpPr/>
          <p:nvPr/>
        </p:nvSpPr>
        <p:spPr>
          <a:xfrm>
            <a:off x="4733276" y="4197928"/>
            <a:ext cx="2166425" cy="883524"/>
          </a:xfrm>
          <a:prstGeom prst="ellipse">
            <a:avLst/>
          </a:prstGeom>
          <a:solidFill>
            <a:schemeClr val="tx2">
              <a:lumMod val="40000"/>
              <a:lumOff val="60000"/>
            </a:schemeClr>
          </a:solidFill>
          <a:ln w="38100">
            <a:solidFill>
              <a:schemeClr val="tx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Hybrid Cryptography of AES</a:t>
            </a:r>
          </a:p>
        </p:txBody>
      </p:sp>
      <p:sp>
        <p:nvSpPr>
          <p:cNvPr id="15" name="Rectangle 14"/>
          <p:cNvSpPr/>
          <p:nvPr/>
        </p:nvSpPr>
        <p:spPr>
          <a:xfrm>
            <a:off x="1511373" y="3436147"/>
            <a:ext cx="2349304" cy="89117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VCM</a:t>
            </a:r>
          </a:p>
        </p:txBody>
      </p:sp>
      <p:sp>
        <p:nvSpPr>
          <p:cNvPr id="16" name="Rectangle 15"/>
          <p:cNvSpPr/>
          <p:nvPr/>
        </p:nvSpPr>
        <p:spPr>
          <a:xfrm>
            <a:off x="7797754" y="3429868"/>
            <a:ext cx="2349304" cy="897449"/>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Transparency Server</a:t>
            </a:r>
          </a:p>
        </p:txBody>
      </p:sp>
      <p:sp>
        <p:nvSpPr>
          <p:cNvPr id="17" name="Rectangle 16"/>
          <p:cNvSpPr/>
          <p:nvPr/>
        </p:nvSpPr>
        <p:spPr>
          <a:xfrm>
            <a:off x="4641836" y="2174587"/>
            <a:ext cx="2349304" cy="859753"/>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Central Server</a:t>
            </a:r>
          </a:p>
        </p:txBody>
      </p:sp>
      <p:sp>
        <p:nvSpPr>
          <p:cNvPr id="35" name="Oval 34"/>
          <p:cNvSpPr/>
          <p:nvPr/>
        </p:nvSpPr>
        <p:spPr>
          <a:xfrm>
            <a:off x="838200" y="1123406"/>
            <a:ext cx="9505604" cy="5835305"/>
          </a:xfrm>
          <a:prstGeom prst="ellipse">
            <a:avLst/>
          </a:prstGeom>
          <a:noFill/>
          <a:ln w="38100">
            <a:solidFill>
              <a:schemeClr val="tx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37" name="Straight Connector 36"/>
          <p:cNvCxnSpPr>
            <a:stCxn id="35" idx="1"/>
            <a:endCxn id="35" idx="7"/>
          </p:cNvCxnSpPr>
          <p:nvPr/>
        </p:nvCxnSpPr>
        <p:spPr>
          <a:xfrm>
            <a:off x="2230263" y="1977967"/>
            <a:ext cx="6721478" cy="0"/>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015420" y="1319683"/>
            <a:ext cx="3151163" cy="461665"/>
          </a:xfrm>
          <a:prstGeom prst="rect">
            <a:avLst/>
          </a:prstGeom>
          <a:noFill/>
        </p:spPr>
        <p:txBody>
          <a:bodyPr wrap="square" rtlCol="0">
            <a:spAutoFit/>
          </a:bodyPr>
          <a:lstStyle/>
          <a:p>
            <a:pPr algn="ctr"/>
            <a:r>
              <a:rPr lang="en-PH" sz="2400" dirty="0" err="1"/>
              <a:t>TransmissionVotes</a:t>
            </a:r>
            <a:endParaRPr lang="en-PH" sz="2400" dirty="0"/>
          </a:p>
        </p:txBody>
      </p:sp>
      <p:cxnSp>
        <p:nvCxnSpPr>
          <p:cNvPr id="40" name="Straight Connector 39"/>
          <p:cNvCxnSpPr>
            <a:stCxn id="15" idx="3"/>
            <a:endCxn id="10" idx="1"/>
          </p:cNvCxnSpPr>
          <p:nvPr/>
        </p:nvCxnSpPr>
        <p:spPr>
          <a:xfrm>
            <a:off x="3860677" y="3881732"/>
            <a:ext cx="1189865" cy="445585"/>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7" idx="2"/>
            <a:endCxn id="10" idx="0"/>
          </p:cNvCxnSpPr>
          <p:nvPr/>
        </p:nvCxnSpPr>
        <p:spPr>
          <a:xfrm>
            <a:off x="5816488" y="3034340"/>
            <a:ext cx="1" cy="1163588"/>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6" idx="1"/>
            <a:endCxn id="10" idx="7"/>
          </p:cNvCxnSpPr>
          <p:nvPr/>
        </p:nvCxnSpPr>
        <p:spPr>
          <a:xfrm flipH="1">
            <a:off x="6582435" y="3878593"/>
            <a:ext cx="1215319" cy="448724"/>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641836" y="5841374"/>
            <a:ext cx="2349304" cy="773136"/>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Transparency Server</a:t>
            </a:r>
          </a:p>
        </p:txBody>
      </p:sp>
      <p:cxnSp>
        <p:nvCxnSpPr>
          <p:cNvPr id="47" name="Straight Connector 46"/>
          <p:cNvCxnSpPr/>
          <p:nvPr/>
        </p:nvCxnSpPr>
        <p:spPr>
          <a:xfrm flipH="1">
            <a:off x="5816488" y="5064354"/>
            <a:ext cx="16579" cy="849946"/>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706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940" y="1825625"/>
            <a:ext cx="9238120" cy="4351338"/>
          </a:xfrm>
        </p:spPr>
      </p:pic>
    </p:spTree>
    <p:extLst>
      <p:ext uri="{BB962C8B-B14F-4D97-AF65-F5344CB8AC3E}">
        <p14:creationId xmlns:p14="http://schemas.microsoft.com/office/powerpoint/2010/main" val="1488904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 cont.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202" y="1825625"/>
            <a:ext cx="8965596" cy="4351338"/>
          </a:xfrm>
        </p:spPr>
      </p:pic>
    </p:spTree>
    <p:extLst>
      <p:ext uri="{BB962C8B-B14F-4D97-AF65-F5344CB8AC3E}">
        <p14:creationId xmlns:p14="http://schemas.microsoft.com/office/powerpoint/2010/main" val="752921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a:t>Github</a:t>
            </a:r>
            <a:r>
              <a:rPr lang="en-PH" dirty="0"/>
              <a:t> Screenshot</a:t>
            </a:r>
          </a:p>
        </p:txBody>
      </p:sp>
      <p:pic>
        <p:nvPicPr>
          <p:cNvPr id="4" name="Content Placeholder 3" descr="GitHub"/>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497" y="1350498"/>
            <a:ext cx="9373005" cy="4995277"/>
          </a:xfrm>
        </p:spPr>
      </p:pic>
    </p:spTree>
    <p:extLst>
      <p:ext uri="{BB962C8B-B14F-4D97-AF65-F5344CB8AC3E}">
        <p14:creationId xmlns:p14="http://schemas.microsoft.com/office/powerpoint/2010/main" val="3491087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lnSpcReduction="10000"/>
          </a:bodyPr>
          <a:lstStyle/>
          <a:p>
            <a:r>
              <a:rPr lang="en-PH" dirty="0"/>
              <a:t>The purpose of the said “secret server” or the “queue server” is to first receive all the transmitted votes before distributing it to the three official servers declared by the COMELEC.</a:t>
            </a:r>
          </a:p>
          <a:p>
            <a:r>
              <a:rPr lang="en-PH" dirty="0"/>
              <a:t>However, the normal process that should be done for the ER transmission as mandated by the law is to simply transmit the votes directly to the said servers.</a:t>
            </a:r>
          </a:p>
          <a:p>
            <a:r>
              <a:rPr lang="en-PH" dirty="0"/>
              <a:t>These “secret servers” never undergone the initial source code review which is essential in every machine that would be used during the elections.</a:t>
            </a:r>
          </a:p>
          <a:p>
            <a:r>
              <a:rPr lang="en-PH" dirty="0"/>
              <a:t>There were no watchers assigned in the said server putting the integrity of the May 2016 election under a cloud of doubt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57084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497496"/>
            <a:ext cx="9896061" cy="4679467"/>
          </a:xfrm>
        </p:spPr>
        <p:txBody>
          <a:bodyPr>
            <a:normAutofit/>
          </a:bodyPr>
          <a:lstStyle/>
          <a:p>
            <a:r>
              <a:rPr lang="en-PH" dirty="0"/>
              <a:t>Furthermore, the ñ controversy showed that the entire automated election system uses a hash function called MD5.</a:t>
            </a:r>
          </a:p>
          <a:p>
            <a:r>
              <a:rPr lang="en-PH" dirty="0" err="1"/>
              <a:t>Comelec-Smartmatic</a:t>
            </a:r>
            <a:r>
              <a:rPr lang="en-PH" dirty="0"/>
              <a:t> still used it </a:t>
            </a:r>
            <a:r>
              <a:rPr lang="en-PH" b="1" dirty="0"/>
              <a:t>even if </a:t>
            </a:r>
            <a:r>
              <a:rPr lang="en-PH" dirty="0"/>
              <a:t>many developers have suggested to avoid the usage of the technology.</a:t>
            </a:r>
          </a:p>
          <a:p>
            <a:pPr lvl="1"/>
            <a:r>
              <a:rPr lang="en-PH" i="1" dirty="0"/>
              <a:t>Carnegie Mellon University – Software Engineering Institute </a:t>
            </a:r>
            <a:r>
              <a:rPr lang="en-PH" dirty="0"/>
              <a:t>stated that: “Software developers, Certification Authorities, website owners, and users should avoid using the MD5 algorithm in any capacity. As previous research has demonstrated, it should be considered cryptographically broken and unsuitable for further use.”</a:t>
            </a:r>
          </a:p>
          <a:p>
            <a:pPr lvl="1"/>
            <a:r>
              <a:rPr lang="en-PH" dirty="0"/>
              <a:t>Recently, </a:t>
            </a:r>
            <a:r>
              <a:rPr lang="en-PH" i="1" dirty="0"/>
              <a:t>Microsoft</a:t>
            </a:r>
            <a:r>
              <a:rPr lang="en-PH" dirty="0"/>
              <a:t> announced </a:t>
            </a:r>
            <a:r>
              <a:rPr lang="en-PH" i="1" dirty="0">
                <a:hlinkClick r:id="rId3"/>
              </a:rPr>
              <a:t>Security Advisory 2862973</a:t>
            </a:r>
            <a:r>
              <a:rPr lang="en-PH" dirty="0"/>
              <a:t> that will block the MD5 has algorithm. This hashing algorithm is quite long in the tooth and has not been a recommended hash for many years.</a:t>
            </a:r>
          </a:p>
          <a:p>
            <a:pPr lvl="1"/>
            <a:endParaRPr lang="en-PH"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45927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25625"/>
            <a:ext cx="9867314" cy="4351338"/>
          </a:xfrm>
        </p:spPr>
        <p:txBody>
          <a:bodyPr>
            <a:normAutofit/>
          </a:bodyPr>
          <a:lstStyle/>
          <a:p>
            <a:r>
              <a:rPr lang="en-PH" dirty="0"/>
              <a:t>MD5 is just a hash function – not encryption at all.</a:t>
            </a:r>
          </a:p>
          <a:p>
            <a:pPr marL="0" indent="0">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469217" y="3641336"/>
            <a:ext cx="1391006" cy="139100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0827" y="2516981"/>
            <a:ext cx="7471733" cy="3659982"/>
          </a:xfrm>
          <a:prstGeom prst="rect">
            <a:avLst/>
          </a:prstGeom>
        </p:spPr>
      </p:pic>
    </p:spTree>
    <p:extLst>
      <p:ext uri="{BB962C8B-B14F-4D97-AF65-F5344CB8AC3E}">
        <p14:creationId xmlns:p14="http://schemas.microsoft.com/office/powerpoint/2010/main" val="2796707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the Problem</a:t>
            </a:r>
          </a:p>
        </p:txBody>
      </p:sp>
      <p:sp>
        <p:nvSpPr>
          <p:cNvPr id="3" name="Content Placeholder 2"/>
          <p:cNvSpPr>
            <a:spLocks noGrp="1"/>
          </p:cNvSpPr>
          <p:nvPr>
            <p:ph idx="1"/>
          </p:nvPr>
        </p:nvSpPr>
        <p:spPr/>
        <p:txBody>
          <a:bodyPr>
            <a:normAutofit/>
          </a:bodyPr>
          <a:lstStyle/>
          <a:p>
            <a:pPr marL="457200" lvl="1" indent="0" algn="ctr">
              <a:buNone/>
            </a:pPr>
            <a:endParaRPr lang="en-PH" sz="3200" dirty="0"/>
          </a:p>
          <a:p>
            <a:pPr marL="457200" lvl="1" indent="0" algn="ctr">
              <a:buNone/>
            </a:pPr>
            <a:r>
              <a:rPr lang="en-PH" sz="3200" dirty="0"/>
              <a:t>How can the Philippine automated election system eliminate the possibility of secret servers to secure the transmission of election returns on the server-level?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1509484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Objectives</a:t>
            </a:r>
          </a:p>
        </p:txBody>
      </p:sp>
      <p:sp>
        <p:nvSpPr>
          <p:cNvPr id="3" name="Content Placeholder 2"/>
          <p:cNvSpPr>
            <a:spLocks noGrp="1"/>
          </p:cNvSpPr>
          <p:nvPr>
            <p:ph idx="1"/>
          </p:nvPr>
        </p:nvSpPr>
        <p:spPr>
          <a:xfrm>
            <a:off x="838200" y="1825625"/>
            <a:ext cx="8623300" cy="4351338"/>
          </a:xfrm>
        </p:spPr>
        <p:txBody>
          <a:bodyPr/>
          <a:lstStyle/>
          <a:p>
            <a:r>
              <a:rPr lang="en-PH" dirty="0"/>
              <a:t>General Objectives</a:t>
            </a:r>
          </a:p>
          <a:p>
            <a:pPr lvl="1"/>
            <a:r>
              <a:rPr lang="en-PH" dirty="0"/>
              <a:t>To know the vital issues currently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allows the verification of  the servers’ authenticity through the use of a public key infrastructure as a security mechanism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62891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Significance of the Study</a:t>
            </a:r>
          </a:p>
        </p:txBody>
      </p:sp>
      <p:sp>
        <p:nvSpPr>
          <p:cNvPr id="3" name="Content Placeholder 2"/>
          <p:cNvSpPr>
            <a:spLocks noGrp="1"/>
          </p:cNvSpPr>
          <p:nvPr>
            <p:ph idx="1"/>
          </p:nvPr>
        </p:nvSpPr>
        <p:spPr>
          <a:xfrm>
            <a:off x="838200" y="1825625"/>
            <a:ext cx="9044112" cy="4351338"/>
          </a:xfrm>
        </p:spPr>
        <p:txBody>
          <a:bodyPr/>
          <a:lstStyle/>
          <a:p>
            <a:r>
              <a:rPr lang="en-US" sz="2400" dirty="0"/>
              <a:t>To the Filipino Citizens</a:t>
            </a:r>
          </a:p>
          <a:p>
            <a:pPr lvl="1"/>
            <a:r>
              <a:rPr lang="en-US" dirty="0"/>
              <a:t>This study will benefit the Filipino citizens for ensuring the security of the casted votes. Also, it would prevent malicious individuals from manipulating the votes. 	</a:t>
            </a:r>
          </a:p>
          <a:p>
            <a:r>
              <a:rPr lang="en-US" sz="2400" dirty="0"/>
              <a:t>To the COMELEC</a:t>
            </a:r>
          </a:p>
          <a:p>
            <a:pPr lvl="1"/>
            <a:r>
              <a:rPr lang="en-US" dirty="0"/>
              <a:t>This research would significantly contribute to the goal of the COMELEC to conduct a fair and transparent election. </a:t>
            </a:r>
          </a:p>
          <a:p>
            <a:r>
              <a:rPr lang="en-US" sz="2400" dirty="0"/>
              <a:t>To the Future Researchers</a:t>
            </a:r>
          </a:p>
          <a:p>
            <a:pPr lvl="1"/>
            <a:r>
              <a:rPr lang="en-US" dirty="0"/>
              <a:t>The system that would be created will serve as a guide and inspiration for other developers who would also want to pursue the prospect of automated election system.</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760615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2800</TotalTime>
  <Words>1894</Words>
  <Application>Microsoft Office PowerPoint</Application>
  <PresentationFormat>Widescreen</PresentationFormat>
  <Paragraphs>331</Paragraphs>
  <Slides>39</Slides>
  <Notes>26</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Times New Roman</vt:lpstr>
      <vt:lpstr>Office Theme</vt:lpstr>
      <vt:lpstr>Automated Election System</vt:lpstr>
      <vt:lpstr>Background of the Problem</vt:lpstr>
      <vt:lpstr>Background of the Problem</vt:lpstr>
      <vt:lpstr>Background of the Problem</vt:lpstr>
      <vt:lpstr>Background of the Problem</vt:lpstr>
      <vt:lpstr>Background of the Problem</vt:lpstr>
      <vt:lpstr>Statement of the Problem</vt:lpstr>
      <vt:lpstr>Objectives</vt:lpstr>
      <vt:lpstr>Significance of the Study</vt:lpstr>
      <vt:lpstr>Scope and Limitations</vt:lpstr>
      <vt:lpstr>Related Literature</vt:lpstr>
      <vt:lpstr>Related Literature</vt:lpstr>
      <vt:lpstr>Related Literature</vt:lpstr>
      <vt:lpstr>Related Literature</vt:lpstr>
      <vt:lpstr>Related Study</vt:lpstr>
      <vt:lpstr>Theoretical Background</vt:lpstr>
      <vt:lpstr>Theoretical Background</vt:lpstr>
      <vt:lpstr>Theoretical Background</vt:lpstr>
      <vt:lpstr>Current System</vt:lpstr>
      <vt:lpstr>Current System</vt:lpstr>
      <vt:lpstr>Current System with Secret Server</vt:lpstr>
      <vt:lpstr>Proposed System</vt:lpstr>
      <vt:lpstr>Proposed System</vt:lpstr>
      <vt:lpstr>Proposed System</vt:lpstr>
      <vt:lpstr>Proposed System</vt:lpstr>
      <vt:lpstr>Proposed System</vt:lpstr>
      <vt:lpstr>Proposed System</vt:lpstr>
      <vt:lpstr>Event Table</vt:lpstr>
      <vt:lpstr>Context Diagram</vt:lpstr>
      <vt:lpstr>Activity Diagram</vt:lpstr>
      <vt:lpstr>Communication Diagram</vt:lpstr>
      <vt:lpstr>Sequence Diagram</vt:lpstr>
      <vt:lpstr>State Diagram</vt:lpstr>
      <vt:lpstr>Timing Diagram</vt:lpstr>
      <vt:lpstr>Interaction Overview Diagram</vt:lpstr>
      <vt:lpstr>Composite Diagram</vt:lpstr>
      <vt:lpstr>Trello Screenshot</vt:lpstr>
      <vt:lpstr>Trello Screenshot cont.</vt:lpstr>
      <vt:lpstr>Github Screenshot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Marie Pauline Hipolito</dc:creator>
  <cp:lastModifiedBy>joanna hipolito</cp:lastModifiedBy>
  <cp:revision>140</cp:revision>
  <dcterms:created xsi:type="dcterms:W3CDTF">2016-07-14T13:32:49Z</dcterms:created>
  <dcterms:modified xsi:type="dcterms:W3CDTF">2016-09-02T00:33:40Z</dcterms:modified>
</cp:coreProperties>
</file>