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34" r:id="rId3"/>
    <p:sldId id="348" r:id="rId4"/>
    <p:sldId id="349" r:id="rId5"/>
    <p:sldId id="257" r:id="rId6"/>
    <p:sldId id="317" r:id="rId7"/>
    <p:sldId id="258" r:id="rId8"/>
    <p:sldId id="259" r:id="rId9"/>
    <p:sldId id="260" r:id="rId10"/>
    <p:sldId id="261" r:id="rId11"/>
    <p:sldId id="316" r:id="rId12"/>
    <p:sldId id="345" r:id="rId13"/>
    <p:sldId id="346" r:id="rId14"/>
    <p:sldId id="354" r:id="rId15"/>
    <p:sldId id="355" r:id="rId16"/>
    <p:sldId id="356" r:id="rId17"/>
    <p:sldId id="315" r:id="rId18"/>
    <p:sldId id="309" r:id="rId19"/>
    <p:sldId id="350" r:id="rId20"/>
    <p:sldId id="352" r:id="rId21"/>
    <p:sldId id="351" r:id="rId22"/>
    <p:sldId id="353" r:id="rId23"/>
    <p:sldId id="318" r:id="rId24"/>
    <p:sldId id="324" r:id="rId25"/>
    <p:sldId id="347" r:id="rId26"/>
    <p:sldId id="323" r:id="rId27"/>
    <p:sldId id="328" r:id="rId28"/>
    <p:sldId id="332" r:id="rId29"/>
    <p:sldId id="329" r:id="rId30"/>
    <p:sldId id="330" r:id="rId31"/>
    <p:sldId id="331" r:id="rId32"/>
    <p:sldId id="333" r:id="rId33"/>
    <p:sldId id="336" r:id="rId34"/>
    <p:sldId id="337" r:id="rId35"/>
    <p:sldId id="338" r:id="rId36"/>
    <p:sldId id="357" r:id="rId37"/>
    <p:sldId id="358" r:id="rId38"/>
    <p:sldId id="359" r:id="rId39"/>
    <p:sldId id="360" r:id="rId40"/>
    <p:sldId id="361" r:id="rId41"/>
    <p:sldId id="339" r:id="rId42"/>
    <p:sldId id="340" r:id="rId43"/>
    <p:sldId id="341" r:id="rId44"/>
    <p:sldId id="342" r:id="rId45"/>
    <p:sldId id="343" r:id="rId46"/>
    <p:sldId id="344" r:id="rId47"/>
    <p:sldId id="305"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1059555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0969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&gt;During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a:p>
            <a:r>
              <a:rPr lang="en-PH" dirty="0"/>
              <a:t>Another problem with the secret server is that the source code being used was never reviewed despite of it being a requirement in the law.</a:t>
            </a:r>
          </a:p>
        </p:txBody>
      </p:sp>
    </p:spTree>
    <p:extLst>
      <p:ext uri="{BB962C8B-B14F-4D97-AF65-F5344CB8AC3E}">
        <p14:creationId xmlns:p14="http://schemas.microsoft.com/office/powerpoint/2010/main" val="238331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System Vulnerabilities</a:t>
            </a:r>
          </a:p>
          <a:p>
            <a:r>
              <a:rPr lang="en-PH" dirty="0"/>
              <a:t>MD5 is known to be open source and is widely use to ensure the data’s integrity.</a:t>
            </a:r>
          </a:p>
          <a:p>
            <a:r>
              <a:rPr lang="en-PH" dirty="0"/>
              <a:t>In 2007, </a:t>
            </a:r>
            <a:r>
              <a:rPr lang="en-PH" dirty="0" err="1"/>
              <a:t>Lenstra</a:t>
            </a:r>
            <a:r>
              <a:rPr lang="en-PH" dirty="0"/>
              <a:t> and Stevens, both are computer scientists, further showed that the MD5 is not a reliable algorithm to use because they found out that the hash function is vulnerable of collisions.</a:t>
            </a:r>
          </a:p>
          <a:p>
            <a:r>
              <a:rPr lang="en-PH" dirty="0"/>
              <a:t>The Carnegie Mellon University Software Engineering Institute also rejected the MD5 security algorithm. They stated that the MD5 algorithm should be considered cryptographically broken or unsuitable for further use.</a:t>
            </a:r>
          </a:p>
        </p:txBody>
      </p:sp>
    </p:spTree>
    <p:extLst>
      <p:ext uri="{BB962C8B-B14F-4D97-AF65-F5344CB8AC3E}">
        <p14:creationId xmlns:p14="http://schemas.microsoft.com/office/powerpoint/2010/main" val="153510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p>
        </p:txBody>
      </p:sp>
      <p:graphicFrame>
        <p:nvGraphicFramePr>
          <p:cNvPr id="6" name="Content Placeholder 5"/>
          <p:cNvGraphicFramePr>
            <a:graphicFrameLocks noGrp="1"/>
          </p:cNvGraphicFramePr>
          <p:nvPr>
            <p:ph idx="1"/>
            <p:extLst/>
          </p:nvPr>
        </p:nvGraphicFramePr>
        <p:xfrm>
          <a:off x="980664" y="1414743"/>
          <a:ext cx="8998222" cy="5076761"/>
        </p:xfrm>
        <a:graphic>
          <a:graphicData uri="http://schemas.openxmlformats.org/drawingml/2006/table">
            <a:tbl>
              <a:tblPr firstRow="1" firstCol="1" bandRow="1">
                <a:tableStyleId>{9DCAF9ED-07DC-4A11-8D7F-57B35C25682E}</a:tableStyleId>
              </a:tblPr>
              <a:tblGrid>
                <a:gridCol w="1876689">
                  <a:extLst>
                    <a:ext uri="{9D8B030D-6E8A-4147-A177-3AD203B41FA5}">
                      <a16:colId xmlns:a16="http://schemas.microsoft.com/office/drawing/2014/main" val="3879394027"/>
                    </a:ext>
                  </a:extLst>
                </a:gridCol>
                <a:gridCol w="1123170">
                  <a:extLst>
                    <a:ext uri="{9D8B030D-6E8A-4147-A177-3AD203B41FA5}">
                      <a16:colId xmlns:a16="http://schemas.microsoft.com/office/drawing/2014/main" val="928243485"/>
                    </a:ext>
                  </a:extLst>
                </a:gridCol>
                <a:gridCol w="1499591">
                  <a:extLst>
                    <a:ext uri="{9D8B030D-6E8A-4147-A177-3AD203B41FA5}">
                      <a16:colId xmlns:a16="http://schemas.microsoft.com/office/drawing/2014/main" val="2028073001"/>
                    </a:ext>
                  </a:extLst>
                </a:gridCol>
                <a:gridCol w="1544273">
                  <a:extLst>
                    <a:ext uri="{9D8B030D-6E8A-4147-A177-3AD203B41FA5}">
                      <a16:colId xmlns:a16="http://schemas.microsoft.com/office/drawing/2014/main" val="196038456"/>
                    </a:ext>
                  </a:extLst>
                </a:gridCol>
                <a:gridCol w="1454908">
                  <a:extLst>
                    <a:ext uri="{9D8B030D-6E8A-4147-A177-3AD203B41FA5}">
                      <a16:colId xmlns:a16="http://schemas.microsoft.com/office/drawing/2014/main" val="4020037094"/>
                    </a:ext>
                  </a:extLst>
                </a:gridCol>
                <a:gridCol w="1499591">
                  <a:extLst>
                    <a:ext uri="{9D8B030D-6E8A-4147-A177-3AD203B41FA5}">
                      <a16:colId xmlns:a16="http://schemas.microsoft.com/office/drawing/2014/main" val="971940492"/>
                    </a:ext>
                  </a:extLst>
                </a:gridCol>
              </a:tblGrid>
              <a:tr h="479199">
                <a:tc>
                  <a:txBody>
                    <a:bodyPr/>
                    <a:lstStyle/>
                    <a:p>
                      <a:pPr marL="0" marR="0" algn="ctr">
                        <a:lnSpc>
                          <a:spcPct val="115000"/>
                        </a:lnSpc>
                        <a:spcBef>
                          <a:spcPts val="0"/>
                        </a:spcBef>
                        <a:spcAft>
                          <a:spcPts val="0"/>
                        </a:spcAft>
                      </a:pPr>
                      <a:r>
                        <a:rPr lang="en-PH" sz="1200" dirty="0">
                          <a:effectLst/>
                        </a:rPr>
                        <a:t>Event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Trigger</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Source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Response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Destination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1615150884"/>
                  </a:ext>
                </a:extLst>
              </a:tr>
              <a:tr h="1180562">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sends encrypted data to VCM using the VCM’s public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End of voting period</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3435550610"/>
                  </a:ext>
                </a:extLst>
              </a:tr>
              <a:tr h="702366">
                <a:tc>
                  <a:txBody>
                    <a:bodyPr/>
                    <a:lstStyle/>
                    <a:p>
                      <a:pPr marL="0" marR="0" algn="ctr">
                        <a:lnSpc>
                          <a:spcPct val="115000"/>
                        </a:lnSpc>
                        <a:spcBef>
                          <a:spcPts val="0"/>
                        </a:spcBef>
                        <a:spcAft>
                          <a:spcPts val="0"/>
                        </a:spcAft>
                      </a:pPr>
                      <a:r>
                        <a:rPr lang="en-PH" sz="1200" dirty="0">
                          <a:effectLst/>
                        </a:rPr>
                        <a:t>VCM decrypts</a:t>
                      </a:r>
                      <a:r>
                        <a:rPr lang="en-PH" sz="1200" baseline="0" dirty="0">
                          <a:effectLst/>
                        </a:rPr>
                        <a:t> the data using its private keys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Private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Decrypts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Decrypted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83763036"/>
                  </a:ext>
                </a:extLst>
              </a:tr>
              <a:tr h="861482">
                <a:tc>
                  <a:txBody>
                    <a:bodyPr/>
                    <a:lstStyle/>
                    <a:p>
                      <a:pPr marL="0" marR="0" algn="ctr">
                        <a:lnSpc>
                          <a:spcPct val="115000"/>
                        </a:lnSpc>
                        <a:spcBef>
                          <a:spcPts val="0"/>
                        </a:spcBef>
                        <a:spcAft>
                          <a:spcPts val="0"/>
                        </a:spcAft>
                      </a:pPr>
                      <a:r>
                        <a:rPr lang="en-PH" sz="1200" dirty="0">
                          <a:effectLst/>
                          <a:latin typeface="+mn-lt"/>
                          <a:ea typeface="+mn-ea"/>
                          <a:cs typeface="+mn-cs"/>
                        </a:rPr>
                        <a:t>VCM</a:t>
                      </a:r>
                      <a:r>
                        <a:rPr lang="en-PH" sz="1200" baseline="0" dirty="0">
                          <a:effectLst/>
                          <a:latin typeface="+mn-lt"/>
                          <a:ea typeface="+mn-ea"/>
                          <a:cs typeface="+mn-cs"/>
                        </a:rPr>
                        <a:t> &amp; 3 Servers create key exchange using the </a:t>
                      </a:r>
                    </a:p>
                    <a:p>
                      <a:pPr marL="0" marR="0" algn="ctr">
                        <a:lnSpc>
                          <a:spcPct val="115000"/>
                        </a:lnSpc>
                        <a:spcBef>
                          <a:spcPts val="0"/>
                        </a:spcBef>
                        <a:spcAft>
                          <a:spcPts val="0"/>
                        </a:spcAft>
                      </a:pPr>
                      <a:r>
                        <a:rPr lang="en-PH" sz="1200" baseline="0" dirty="0" err="1">
                          <a:effectLst/>
                          <a:latin typeface="+mn-lt"/>
                          <a:ea typeface="+mn-ea"/>
                          <a:cs typeface="+mn-cs"/>
                        </a:rPr>
                        <a:t>Diffie</a:t>
                      </a:r>
                      <a:r>
                        <a:rPr lang="en-PH" sz="1200" baseline="0" dirty="0">
                          <a:effectLst/>
                          <a:latin typeface="+mn-lt"/>
                          <a:ea typeface="+mn-ea"/>
                          <a:cs typeface="+mn-cs"/>
                        </a:rPr>
                        <a:t>-Hellman algorithm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Successfully decrypted</a:t>
                      </a:r>
                      <a:r>
                        <a:rPr lang="en-PH" sz="1200" baseline="0" dirty="0">
                          <a:effectLst/>
                        </a:rPr>
                        <a:t>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 &amp; 3 Servers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Creates</a:t>
                      </a:r>
                      <a:r>
                        <a:rPr lang="en-PH" sz="1200" baseline="0" dirty="0">
                          <a:effectLst/>
                        </a:rPr>
                        <a:t> 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2419685281"/>
                  </a:ext>
                </a:extLst>
              </a:tr>
              <a:tr h="693439">
                <a:tc>
                  <a:txBody>
                    <a:bodyPr/>
                    <a:lstStyle/>
                    <a:p>
                      <a:pPr marL="0" marR="0" algn="ctr">
                        <a:lnSpc>
                          <a:spcPct val="115000"/>
                        </a:lnSpc>
                        <a:spcBef>
                          <a:spcPts val="0"/>
                        </a:spcBef>
                        <a:spcAft>
                          <a:spcPts val="0"/>
                        </a:spcAft>
                      </a:pPr>
                      <a:r>
                        <a:rPr lang="en-PH" sz="1200" dirty="0">
                          <a:effectLst/>
                        </a:rPr>
                        <a:t>VCM sends encrypted</a:t>
                      </a:r>
                      <a:r>
                        <a:rPr lang="en-PH" sz="1200" baseline="0" dirty="0">
                          <a:effectLst/>
                        </a:rPr>
                        <a:t> election returns using the 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 encrypted</a:t>
                      </a:r>
                      <a:r>
                        <a:rPr lang="en-PH" sz="1200" baseline="0" dirty="0">
                          <a:effectLst/>
                        </a:rPr>
                        <a:t>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 encrypted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771850208"/>
                  </a:ext>
                </a:extLst>
              </a:tr>
              <a:tr h="873022">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200" dirty="0">
                          <a:effectLst/>
                        </a:rPr>
                        <a:t> verify</a:t>
                      </a:r>
                      <a:r>
                        <a:rPr lang="en-PH" sz="1200" baseline="0" dirty="0">
                          <a:effectLst/>
                        </a:rPr>
                        <a:t> hash value of the received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Verifies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Verified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4049186922"/>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452155" y="3575075"/>
            <a:ext cx="1391006" cy="1391006"/>
          </a:xfrm>
          <a:prstGeom prst="rect">
            <a:avLst/>
          </a:prstGeom>
        </p:spPr>
      </p:pic>
    </p:spTree>
    <p:extLst>
      <p:ext uri="{BB962C8B-B14F-4D97-AF65-F5344CB8AC3E}">
        <p14:creationId xmlns:p14="http://schemas.microsoft.com/office/powerpoint/2010/main" val="3197743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Context Diagram</a:t>
            </a:r>
          </a:p>
        </p:txBody>
      </p:sp>
      <p:graphicFrame>
        <p:nvGraphicFramePr>
          <p:cNvPr id="6" name="Content Placeholder 5"/>
          <p:cNvGraphicFramePr>
            <a:graphicFrameLocks noGrp="1"/>
          </p:cNvGraphicFramePr>
          <p:nvPr>
            <p:ph idx="1"/>
            <p:extLst/>
          </p:nvPr>
        </p:nvGraphicFramePr>
        <p:xfrm>
          <a:off x="5097408" y="3067888"/>
          <a:ext cx="2402541" cy="1142083"/>
        </p:xfrm>
        <a:graphic>
          <a:graphicData uri="http://schemas.openxmlformats.org/drawingml/2006/table">
            <a:tbl>
              <a:tblPr firstRow="1" bandRow="1">
                <a:tableStyleId>{8799B23B-EC83-4686-B30A-512413B5E67A}</a:tableStyleId>
              </a:tblPr>
              <a:tblGrid>
                <a:gridCol w="2402541">
                  <a:extLst>
                    <a:ext uri="{9D8B030D-6E8A-4147-A177-3AD203B41FA5}">
                      <a16:colId xmlns:a16="http://schemas.microsoft.com/office/drawing/2014/main" val="3087636682"/>
                    </a:ext>
                  </a:extLst>
                </a:gridCol>
              </a:tblGrid>
              <a:tr h="348882">
                <a:tc>
                  <a:txBody>
                    <a:bodyPr/>
                    <a:lstStyle/>
                    <a:p>
                      <a:pPr algn="ctr"/>
                      <a:endParaRPr lang="en-PH" dirty="0"/>
                    </a:p>
                  </a:txBody>
                  <a:tcPr/>
                </a:tc>
                <a:extLst>
                  <a:ext uri="{0D108BD9-81ED-4DB2-BD59-A6C34878D82A}">
                    <a16:rowId xmlns:a16="http://schemas.microsoft.com/office/drawing/2014/main" val="3864648274"/>
                  </a:ext>
                </a:extLst>
              </a:tr>
              <a:tr h="776323">
                <a:tc>
                  <a:txBody>
                    <a:bodyPr/>
                    <a:lstStyle/>
                    <a:p>
                      <a:pPr algn="ctr"/>
                      <a:r>
                        <a:rPr lang="en-PH" dirty="0"/>
                        <a:t>Automated </a:t>
                      </a:r>
                    </a:p>
                    <a:p>
                      <a:pPr algn="ctr"/>
                      <a:r>
                        <a:rPr lang="en-PH" dirty="0"/>
                        <a:t>Election System</a:t>
                      </a:r>
                    </a:p>
                  </a:txBody>
                  <a:tcPr anchor="ctr"/>
                </a:tc>
                <a:extLst>
                  <a:ext uri="{0D108BD9-81ED-4DB2-BD59-A6C34878D82A}">
                    <a16:rowId xmlns:a16="http://schemas.microsoft.com/office/drawing/2014/main" val="1877631613"/>
                  </a:ext>
                </a:extLst>
              </a:tr>
            </a:tbl>
          </a:graphicData>
        </a:graphic>
      </p:graphicFrame>
      <p:sp>
        <p:nvSpPr>
          <p:cNvPr id="10" name="Rounded Rectangle 9"/>
          <p:cNvSpPr/>
          <p:nvPr/>
        </p:nvSpPr>
        <p:spPr>
          <a:xfrm>
            <a:off x="219284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1" name="Rounded Rectangle 10"/>
          <p:cNvSpPr/>
          <p:nvPr/>
        </p:nvSpPr>
        <p:spPr>
          <a:xfrm>
            <a:off x="5417895" y="913710"/>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2" name="Rounded Rectangle 11"/>
          <p:cNvSpPr/>
          <p:nvPr/>
        </p:nvSpPr>
        <p:spPr>
          <a:xfrm>
            <a:off x="864295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cxnSp>
        <p:nvCxnSpPr>
          <p:cNvPr id="14" name="Straight Arrow Connector 13"/>
          <p:cNvCxnSpPr/>
          <p:nvPr/>
        </p:nvCxnSpPr>
        <p:spPr>
          <a:xfrm>
            <a:off x="3954406" y="3504459"/>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99949" y="3786408"/>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6" idx="0"/>
          </p:cNvCxnSpPr>
          <p:nvPr/>
        </p:nvCxnSpPr>
        <p:spPr>
          <a:xfrm>
            <a:off x="6298678" y="1828110"/>
            <a:ext cx="0" cy="1239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4406" y="3737542"/>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99949" y="3522443"/>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08207" y="2336835"/>
            <a:ext cx="1001801" cy="523220"/>
          </a:xfrm>
          <a:prstGeom prst="rect">
            <a:avLst/>
          </a:prstGeom>
          <a:noFill/>
        </p:spPr>
        <p:txBody>
          <a:bodyPr wrap="square" rtlCol="0">
            <a:spAutoFit/>
          </a:bodyPr>
          <a:lstStyle/>
          <a:p>
            <a:pPr algn="ctr"/>
            <a:r>
              <a:rPr lang="en-PH" sz="1400" dirty="0"/>
              <a:t>Encrypted data</a:t>
            </a:r>
          </a:p>
        </p:txBody>
      </p:sp>
      <p:sp>
        <p:nvSpPr>
          <p:cNvPr id="20" name="Rounded Rectangle 19"/>
          <p:cNvSpPr/>
          <p:nvPr/>
        </p:nvSpPr>
        <p:spPr>
          <a:xfrm>
            <a:off x="5417895" y="5090061"/>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a:t>
            </a:r>
          </a:p>
        </p:txBody>
      </p:sp>
      <p:cxnSp>
        <p:nvCxnSpPr>
          <p:cNvPr id="4" name="Straight Arrow Connector 3"/>
          <p:cNvCxnSpPr>
            <a:stCxn id="20" idx="0"/>
            <a:endCxn id="6" idx="2"/>
          </p:cNvCxnSpPr>
          <p:nvPr/>
        </p:nvCxnSpPr>
        <p:spPr>
          <a:xfrm flipV="1">
            <a:off x="6298678"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20807"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0807" y="1828110"/>
            <a:ext cx="0" cy="12397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68748" y="2282665"/>
            <a:ext cx="1001801" cy="523220"/>
          </a:xfrm>
          <a:prstGeom prst="rect">
            <a:avLst/>
          </a:prstGeom>
          <a:noFill/>
        </p:spPr>
        <p:txBody>
          <a:bodyPr wrap="square" rtlCol="0">
            <a:spAutoFit/>
          </a:bodyPr>
          <a:lstStyle/>
          <a:p>
            <a:pPr algn="ctr"/>
            <a:r>
              <a:rPr lang="en-PH" sz="1400" dirty="0"/>
              <a:t>Encrypted data</a:t>
            </a:r>
          </a:p>
        </p:txBody>
      </p:sp>
      <p:sp>
        <p:nvSpPr>
          <p:cNvPr id="30" name="TextBox 29"/>
          <p:cNvSpPr txBox="1"/>
          <p:nvPr/>
        </p:nvSpPr>
        <p:spPr>
          <a:xfrm>
            <a:off x="4036212" y="3727148"/>
            <a:ext cx="1001801" cy="523220"/>
          </a:xfrm>
          <a:prstGeom prst="rect">
            <a:avLst/>
          </a:prstGeom>
          <a:noFill/>
        </p:spPr>
        <p:txBody>
          <a:bodyPr wrap="square" rtlCol="0">
            <a:spAutoFit/>
          </a:bodyPr>
          <a:lstStyle/>
          <a:p>
            <a:pPr algn="ctr"/>
            <a:r>
              <a:rPr lang="en-PH" sz="1400" dirty="0"/>
              <a:t>Encrypted data</a:t>
            </a:r>
          </a:p>
        </p:txBody>
      </p:sp>
      <p:sp>
        <p:nvSpPr>
          <p:cNvPr id="31" name="TextBox 30"/>
          <p:cNvSpPr txBox="1"/>
          <p:nvPr/>
        </p:nvSpPr>
        <p:spPr>
          <a:xfrm>
            <a:off x="4036212" y="2930519"/>
            <a:ext cx="1001801" cy="523220"/>
          </a:xfrm>
          <a:prstGeom prst="rect">
            <a:avLst/>
          </a:prstGeom>
          <a:noFill/>
        </p:spPr>
        <p:txBody>
          <a:bodyPr wrap="square" rtlCol="0">
            <a:spAutoFit/>
          </a:bodyPr>
          <a:lstStyle/>
          <a:p>
            <a:pPr algn="ctr"/>
            <a:r>
              <a:rPr lang="en-PH" sz="1400" dirty="0"/>
              <a:t>Encrypted data</a:t>
            </a:r>
          </a:p>
        </p:txBody>
      </p:sp>
      <p:sp>
        <p:nvSpPr>
          <p:cNvPr id="32" name="TextBox 31"/>
          <p:cNvSpPr txBox="1"/>
          <p:nvPr/>
        </p:nvSpPr>
        <p:spPr>
          <a:xfrm>
            <a:off x="7559344" y="3067888"/>
            <a:ext cx="1001801" cy="523220"/>
          </a:xfrm>
          <a:prstGeom prst="rect">
            <a:avLst/>
          </a:prstGeom>
          <a:noFill/>
        </p:spPr>
        <p:txBody>
          <a:bodyPr wrap="square" rtlCol="0">
            <a:spAutoFit/>
          </a:bodyPr>
          <a:lstStyle/>
          <a:p>
            <a:pPr algn="ctr"/>
            <a:r>
              <a:rPr lang="en-PH" sz="1400" dirty="0"/>
              <a:t>Encrypted data</a:t>
            </a:r>
          </a:p>
        </p:txBody>
      </p:sp>
      <p:sp>
        <p:nvSpPr>
          <p:cNvPr id="33" name="TextBox 32"/>
          <p:cNvSpPr txBox="1"/>
          <p:nvPr/>
        </p:nvSpPr>
        <p:spPr>
          <a:xfrm>
            <a:off x="7621421" y="3784053"/>
            <a:ext cx="1001801" cy="523220"/>
          </a:xfrm>
          <a:prstGeom prst="rect">
            <a:avLst/>
          </a:prstGeom>
          <a:noFill/>
        </p:spPr>
        <p:txBody>
          <a:bodyPr wrap="square" rtlCol="0">
            <a:spAutoFit/>
          </a:bodyPr>
          <a:lstStyle/>
          <a:p>
            <a:pPr algn="ctr"/>
            <a:r>
              <a:rPr lang="en-PH" sz="1400" dirty="0"/>
              <a:t>Encrypted data</a:t>
            </a:r>
          </a:p>
        </p:txBody>
      </p:sp>
      <p:sp>
        <p:nvSpPr>
          <p:cNvPr id="34" name="TextBox 33"/>
          <p:cNvSpPr txBox="1"/>
          <p:nvPr/>
        </p:nvSpPr>
        <p:spPr>
          <a:xfrm>
            <a:off x="6605679" y="4388406"/>
            <a:ext cx="1001801" cy="523220"/>
          </a:xfrm>
          <a:prstGeom prst="rect">
            <a:avLst/>
          </a:prstGeom>
          <a:noFill/>
        </p:spPr>
        <p:txBody>
          <a:bodyPr wrap="square" rtlCol="0">
            <a:spAutoFit/>
          </a:bodyPr>
          <a:lstStyle/>
          <a:p>
            <a:pPr algn="ctr"/>
            <a:r>
              <a:rPr lang="en-PH" sz="1400" dirty="0"/>
              <a:t>Encrypted data</a:t>
            </a:r>
          </a:p>
        </p:txBody>
      </p:sp>
      <p:sp>
        <p:nvSpPr>
          <p:cNvPr id="35" name="TextBox 34"/>
          <p:cNvSpPr txBox="1"/>
          <p:nvPr/>
        </p:nvSpPr>
        <p:spPr>
          <a:xfrm>
            <a:off x="5347433" y="4417804"/>
            <a:ext cx="1001801" cy="523220"/>
          </a:xfrm>
          <a:prstGeom prst="rect">
            <a:avLst/>
          </a:prstGeom>
          <a:noFill/>
        </p:spPr>
        <p:txBody>
          <a:bodyPr wrap="square" rtlCol="0">
            <a:spAutoFit/>
          </a:bodyPr>
          <a:lstStyle/>
          <a:p>
            <a:pPr algn="ctr"/>
            <a:r>
              <a:rPr lang="en-PH" sz="1400" dirty="0"/>
              <a:t>Encrypted data</a:t>
            </a:r>
          </a:p>
        </p:txBody>
      </p:sp>
    </p:spTree>
    <p:extLst>
      <p:ext uri="{BB962C8B-B14F-4D97-AF65-F5344CB8AC3E}">
        <p14:creationId xmlns:p14="http://schemas.microsoft.com/office/powerpoint/2010/main" val="55371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6" y="140347"/>
            <a:ext cx="3672053" cy="846743"/>
          </a:xfrm>
        </p:spPr>
        <p:txBody>
          <a:bodyPr>
            <a:normAutofit fontScale="90000"/>
          </a:bodyPr>
          <a:lstStyle/>
          <a:p>
            <a:r>
              <a:rPr lang="en-PH" dirty="0"/>
              <a:t>Activity Diagram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3817737"/>
              </p:ext>
            </p:extLst>
          </p:nvPr>
        </p:nvGraphicFramePr>
        <p:xfrm>
          <a:off x="4538134" y="254485"/>
          <a:ext cx="6637865" cy="6322160"/>
        </p:xfrm>
        <a:graphic>
          <a:graphicData uri="http://schemas.openxmlformats.org/drawingml/2006/table">
            <a:tbl>
              <a:tblPr firstRow="1" bandRow="1">
                <a:tableStyleId>{8799B23B-EC83-4686-B30A-512413B5E67A}</a:tableStyleId>
              </a:tblPr>
              <a:tblGrid>
                <a:gridCol w="3371893">
                  <a:extLst>
                    <a:ext uri="{9D8B030D-6E8A-4147-A177-3AD203B41FA5}">
                      <a16:colId xmlns:a16="http://schemas.microsoft.com/office/drawing/2014/main" val="596196788"/>
                    </a:ext>
                  </a:extLst>
                </a:gridCol>
                <a:gridCol w="3265972">
                  <a:extLst>
                    <a:ext uri="{9D8B030D-6E8A-4147-A177-3AD203B41FA5}">
                      <a16:colId xmlns:a16="http://schemas.microsoft.com/office/drawing/2014/main" val="3623870201"/>
                    </a:ext>
                  </a:extLst>
                </a:gridCol>
              </a:tblGrid>
              <a:tr h="689176">
                <a:tc>
                  <a:txBody>
                    <a:bodyPr/>
                    <a:lstStyle/>
                    <a:p>
                      <a:pPr algn="ctr"/>
                      <a:r>
                        <a:rPr lang="en-PH" b="0" i="0" dirty="0"/>
                        <a:t>Servers(</a:t>
                      </a:r>
                      <a:r>
                        <a:rPr lang="en-PH" b="0" i="0" dirty="0" err="1"/>
                        <a:t>CSS,Central</a:t>
                      </a:r>
                      <a:r>
                        <a:rPr lang="en-PH" b="0" i="0" baseline="0" dirty="0"/>
                        <a:t> and Transparency)</a:t>
                      </a:r>
                      <a:endParaRPr lang="en-PH" b="0" i="0" dirty="0"/>
                    </a:p>
                  </a:txBody>
                  <a:tcPr/>
                </a:tc>
                <a:tc>
                  <a:txBody>
                    <a:bodyPr/>
                    <a:lstStyle/>
                    <a:p>
                      <a:pPr algn="ctr"/>
                      <a:r>
                        <a:rPr lang="en-PH" b="0" i="0" dirty="0"/>
                        <a:t>VCM</a:t>
                      </a:r>
                    </a:p>
                  </a:txBody>
                  <a:tcPr/>
                </a:tc>
                <a:extLst>
                  <a:ext uri="{0D108BD9-81ED-4DB2-BD59-A6C34878D82A}">
                    <a16:rowId xmlns:a16="http://schemas.microsoft.com/office/drawing/2014/main" val="4007274137"/>
                  </a:ext>
                </a:extLst>
              </a:tr>
              <a:tr h="5632984">
                <a:tc>
                  <a:txBody>
                    <a:bodyPr/>
                    <a:lstStyle/>
                    <a:p>
                      <a:pPr algn="ctr"/>
                      <a:endParaRPr lang="en-PH" dirty="0"/>
                    </a:p>
                  </a:txBody>
                  <a:tcPr/>
                </a:tc>
                <a:tc>
                  <a:txBody>
                    <a:bodyPr/>
                    <a:lstStyle/>
                    <a:p>
                      <a:pPr algn="ctr"/>
                      <a:endParaRPr lang="en-PH" dirty="0"/>
                    </a:p>
                  </a:txBody>
                  <a:tcPr/>
                </a:tc>
                <a:extLst>
                  <a:ext uri="{0D108BD9-81ED-4DB2-BD59-A6C34878D82A}">
                    <a16:rowId xmlns:a16="http://schemas.microsoft.com/office/drawing/2014/main" val="3590969045"/>
                  </a:ext>
                </a:extLst>
              </a:tr>
            </a:tbl>
          </a:graphicData>
        </a:graphic>
      </p:graphicFrame>
      <p:sp>
        <p:nvSpPr>
          <p:cNvPr id="4" name="Rounded Rectangle 3"/>
          <p:cNvSpPr/>
          <p:nvPr/>
        </p:nvSpPr>
        <p:spPr>
          <a:xfrm>
            <a:off x="5088467" y="1979245"/>
            <a:ext cx="2133600" cy="75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data</a:t>
            </a:r>
          </a:p>
        </p:txBody>
      </p:sp>
      <p:sp>
        <p:nvSpPr>
          <p:cNvPr id="52" name="Rounded Rectangle 51"/>
          <p:cNvSpPr/>
          <p:nvPr/>
        </p:nvSpPr>
        <p:spPr>
          <a:xfrm>
            <a:off x="8390467" y="1953844"/>
            <a:ext cx="2133600" cy="80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Decrypts the data</a:t>
            </a:r>
          </a:p>
        </p:txBody>
      </p:sp>
      <p:sp>
        <p:nvSpPr>
          <p:cNvPr id="53" name="Rounded Rectangle 52"/>
          <p:cNvSpPr/>
          <p:nvPr/>
        </p:nvSpPr>
        <p:spPr>
          <a:xfrm>
            <a:off x="8390467" y="3444676"/>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Creates key exchange</a:t>
            </a:r>
          </a:p>
        </p:txBody>
      </p:sp>
      <p:sp>
        <p:nvSpPr>
          <p:cNvPr id="5" name="Oval 4"/>
          <p:cNvSpPr/>
          <p:nvPr/>
        </p:nvSpPr>
        <p:spPr>
          <a:xfrm>
            <a:off x="5909734" y="993602"/>
            <a:ext cx="491066" cy="469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3" name="Straight Arrow Connector 12"/>
          <p:cNvCxnSpPr>
            <a:stCxn id="5" idx="4"/>
            <a:endCxn id="4" idx="0"/>
          </p:cNvCxnSpPr>
          <p:nvPr/>
        </p:nvCxnSpPr>
        <p:spPr>
          <a:xfrm>
            <a:off x="6155267" y="1462779"/>
            <a:ext cx="0" cy="51646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52" idx="1"/>
          </p:cNvCxnSpPr>
          <p:nvPr/>
        </p:nvCxnSpPr>
        <p:spPr>
          <a:xfrm flipV="1">
            <a:off x="7222067" y="2356011"/>
            <a:ext cx="1168400"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58000" y="-7281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a:endCxn id="53" idx="0"/>
          </p:cNvCxnSpPr>
          <p:nvPr/>
        </p:nvCxnSpPr>
        <p:spPr>
          <a:xfrm>
            <a:off x="9457267" y="2758178"/>
            <a:ext cx="0" cy="6864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139267" y="483430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Verifies hash value</a:t>
            </a:r>
          </a:p>
        </p:txBody>
      </p:sp>
      <p:sp>
        <p:nvSpPr>
          <p:cNvPr id="82" name="Rounded Rectangle 81"/>
          <p:cNvSpPr/>
          <p:nvPr/>
        </p:nvSpPr>
        <p:spPr>
          <a:xfrm>
            <a:off x="5113867" y="354794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ERs</a:t>
            </a:r>
          </a:p>
        </p:txBody>
      </p:sp>
      <p:cxnSp>
        <p:nvCxnSpPr>
          <p:cNvPr id="72" name="Straight Arrow Connector 71"/>
          <p:cNvCxnSpPr/>
          <p:nvPr/>
        </p:nvCxnSpPr>
        <p:spPr>
          <a:xfrm flipH="1">
            <a:off x="7222067" y="3796814"/>
            <a:ext cx="1168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193367" y="4259180"/>
            <a:ext cx="25400" cy="5751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Donut 83"/>
          <p:cNvSpPr/>
          <p:nvPr/>
        </p:nvSpPr>
        <p:spPr>
          <a:xfrm>
            <a:off x="6019800" y="6078227"/>
            <a:ext cx="397933" cy="3791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92" name="Straight Arrow Connector 91"/>
          <p:cNvCxnSpPr>
            <a:stCxn id="81" idx="2"/>
          </p:cNvCxnSpPr>
          <p:nvPr/>
        </p:nvCxnSpPr>
        <p:spPr>
          <a:xfrm>
            <a:off x="6206067" y="5538581"/>
            <a:ext cx="12699" cy="539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50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Send encrypted data</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7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a:p>
            <a:pPr algn="ctr"/>
            <a:endParaRPr lang="en-PH" dirty="0"/>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Decrypt data</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79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a:p>
            <a:pPr algn="ctr"/>
            <a:endParaRPr lang="en-PH" dirty="0"/>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Create key exchange</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60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a:p>
            <a:pPr algn="ctr"/>
            <a:endParaRPr lang="en-PH" dirty="0"/>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Send encrypted ERs</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5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said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2730136" y="2349270"/>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a:t>CCS, Central, Transparency Server</a:t>
            </a:r>
            <a:endParaRPr lang="en-PH" dirty="0"/>
          </a:p>
        </p:txBody>
      </p:sp>
      <p:sp>
        <p:nvSpPr>
          <p:cNvPr id="12" name="Oval 11"/>
          <p:cNvSpPr/>
          <p:nvPr/>
        </p:nvSpPr>
        <p:spPr>
          <a:xfrm>
            <a:off x="6250576" y="2469066"/>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Verify hash value</a:t>
            </a:r>
          </a:p>
        </p:txBody>
      </p:sp>
      <p:cxnSp>
        <p:nvCxnSpPr>
          <p:cNvPr id="14" name="Straight Arrow Connector 13"/>
          <p:cNvCxnSpPr/>
          <p:nvPr/>
        </p:nvCxnSpPr>
        <p:spPr>
          <a:xfrm>
            <a:off x="4963885" y="2952205"/>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999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sp>
        <p:nvSpPr>
          <p:cNvPr id="6" name="Rounded Rectangle 5"/>
          <p:cNvSpPr/>
          <p:nvPr/>
        </p:nvSpPr>
        <p:spPr>
          <a:xfrm>
            <a:off x="3524459"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:Servers </a:t>
            </a:r>
          </a:p>
          <a:p>
            <a:pPr algn="ctr"/>
            <a:r>
              <a:rPr lang="en-PH" sz="1400" dirty="0"/>
              <a:t>(CCS, Central and Transparency)</a:t>
            </a:r>
          </a:p>
        </p:txBody>
      </p:sp>
      <p:sp>
        <p:nvSpPr>
          <p:cNvPr id="21" name="Rounded Rectangle 20"/>
          <p:cNvSpPr/>
          <p:nvPr/>
        </p:nvSpPr>
        <p:spPr>
          <a:xfrm>
            <a:off x="6297008"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:VCM</a:t>
            </a:r>
          </a:p>
        </p:txBody>
      </p:sp>
      <p:cxnSp>
        <p:nvCxnSpPr>
          <p:cNvPr id="27" name="Straight Connector 26"/>
          <p:cNvCxnSpPr>
            <a:stCxn id="6" idx="3"/>
            <a:endCxn id="21" idx="1"/>
          </p:cNvCxnSpPr>
          <p:nvPr/>
        </p:nvCxnSpPr>
        <p:spPr>
          <a:xfrm>
            <a:off x="5110206" y="4334849"/>
            <a:ext cx="1186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279255" y="4118164"/>
            <a:ext cx="8255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1776" y="3120631"/>
            <a:ext cx="3121299" cy="954107"/>
          </a:xfrm>
          <a:prstGeom prst="rect">
            <a:avLst/>
          </a:prstGeom>
          <a:noFill/>
        </p:spPr>
        <p:txBody>
          <a:bodyPr wrap="square" rtlCol="0">
            <a:spAutoFit/>
          </a:bodyPr>
          <a:lstStyle/>
          <a:p>
            <a:pPr algn="ctr"/>
            <a:r>
              <a:rPr lang="en-PH" sz="1400" dirty="0"/>
              <a:t>1:sendEncryptedData()</a:t>
            </a:r>
          </a:p>
          <a:p>
            <a:pPr algn="ctr"/>
            <a:r>
              <a:rPr lang="en-PH" sz="1400" dirty="0"/>
              <a:t>2:CreateKeyExchange()</a:t>
            </a:r>
          </a:p>
          <a:p>
            <a:pPr algn="ctr"/>
            <a:r>
              <a:rPr lang="en-PH" sz="1400" dirty="0"/>
              <a:t>3:SendEncryptedERs()</a:t>
            </a:r>
          </a:p>
          <a:p>
            <a:pPr algn="ctr"/>
            <a:endParaRPr lang="en-PH" sz="1400" dirty="0"/>
          </a:p>
        </p:txBody>
      </p:sp>
      <p:cxnSp>
        <p:nvCxnSpPr>
          <p:cNvPr id="49" name="Elbow Connector 48"/>
          <p:cNvCxnSpPr>
            <a:stCxn id="21" idx="2"/>
          </p:cNvCxnSpPr>
          <p:nvPr/>
        </p:nvCxnSpPr>
        <p:spPr>
          <a:xfrm rot="5400000" flipH="1">
            <a:off x="6573545"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5134320" y="1981735"/>
            <a:ext cx="1095909" cy="277255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5501" y="2834038"/>
            <a:ext cx="0" cy="1100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2540000"/>
            <a:ext cx="14202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0863" y="2112741"/>
            <a:ext cx="1663127" cy="307777"/>
          </a:xfrm>
          <a:prstGeom prst="rect">
            <a:avLst/>
          </a:prstGeom>
          <a:noFill/>
        </p:spPr>
        <p:txBody>
          <a:bodyPr wrap="square" rtlCol="0">
            <a:spAutoFit/>
          </a:bodyPr>
          <a:lstStyle/>
          <a:p>
            <a:r>
              <a:rPr lang="en-PH" sz="1400" dirty="0"/>
              <a:t>1.1:DecryptData()</a:t>
            </a:r>
            <a:endParaRPr lang="en-PH" sz="1600" dirty="0"/>
          </a:p>
        </p:txBody>
      </p:sp>
      <p:sp>
        <p:nvSpPr>
          <p:cNvPr id="26" name="TextBox 25"/>
          <p:cNvSpPr txBox="1"/>
          <p:nvPr/>
        </p:nvSpPr>
        <p:spPr>
          <a:xfrm>
            <a:off x="5943600" y="5435600"/>
            <a:ext cx="2387600" cy="615553"/>
          </a:xfrm>
          <a:prstGeom prst="rect">
            <a:avLst/>
          </a:prstGeom>
          <a:noFill/>
        </p:spPr>
        <p:txBody>
          <a:bodyPr wrap="square" rtlCol="0">
            <a:spAutoFit/>
          </a:bodyPr>
          <a:lstStyle/>
          <a:p>
            <a:r>
              <a:rPr lang="en-PH" sz="1600" dirty="0"/>
              <a:t>2:CreateKeyExchange()</a:t>
            </a:r>
          </a:p>
          <a:p>
            <a:endParaRPr lang="en-PH" dirty="0"/>
          </a:p>
        </p:txBody>
      </p:sp>
      <p:cxnSp>
        <p:nvCxnSpPr>
          <p:cNvPr id="44" name="Elbow Connector 43"/>
          <p:cNvCxnSpPr/>
          <p:nvPr/>
        </p:nvCxnSpPr>
        <p:spPr>
          <a:xfrm rot="5400000" flipH="1">
            <a:off x="3715439"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66533" y="5435600"/>
            <a:ext cx="2112722" cy="338554"/>
          </a:xfrm>
          <a:prstGeom prst="rect">
            <a:avLst/>
          </a:prstGeom>
          <a:noFill/>
        </p:spPr>
        <p:txBody>
          <a:bodyPr wrap="square" rtlCol="0">
            <a:spAutoFit/>
          </a:bodyPr>
          <a:lstStyle/>
          <a:p>
            <a:r>
              <a:rPr lang="en-PH" sz="1600" dirty="0"/>
              <a:t>4:verifiesHashValue()</a:t>
            </a:r>
          </a:p>
        </p:txBody>
      </p:sp>
    </p:spTree>
    <p:extLst>
      <p:ext uri="{BB962C8B-B14F-4D97-AF65-F5344CB8AC3E}">
        <p14:creationId xmlns:p14="http://schemas.microsoft.com/office/powerpoint/2010/main" val="124449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5542" y="1700856"/>
            <a:ext cx="6596592" cy="4144013"/>
          </a:xfrm>
        </p:spPr>
      </p:pic>
    </p:spTree>
    <p:extLst>
      <p:ext uri="{BB962C8B-B14F-4D97-AF65-F5344CB8AC3E}">
        <p14:creationId xmlns:p14="http://schemas.microsoft.com/office/powerpoint/2010/main" val="2581553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p>
        </p:txBody>
      </p:sp>
      <p:sp>
        <p:nvSpPr>
          <p:cNvPr id="6" name="Oval 5"/>
          <p:cNvSpPr/>
          <p:nvPr/>
        </p:nvSpPr>
        <p:spPr>
          <a:xfrm>
            <a:off x="2910829" y="1503883"/>
            <a:ext cx="255495" cy="268941"/>
          </a:xfrm>
          <a:prstGeom prst="ellipse">
            <a:avLst/>
          </a:prstGeom>
          <a:solidFill>
            <a:schemeClr val="tx2">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PH"/>
          </a:p>
        </p:txBody>
      </p:sp>
      <p:cxnSp>
        <p:nvCxnSpPr>
          <p:cNvPr id="7" name="Straight Arrow Connector 6"/>
          <p:cNvCxnSpPr>
            <a:stCxn id="6" idx="4"/>
            <a:endCxn id="8" idx="0"/>
          </p:cNvCxnSpPr>
          <p:nvPr/>
        </p:nvCxnSpPr>
        <p:spPr>
          <a:xfrm>
            <a:off x="3038577" y="1772824"/>
            <a:ext cx="1" cy="404902"/>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2245704" y="2177726"/>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data</a:t>
            </a:r>
          </a:p>
        </p:txBody>
      </p:sp>
      <p:sp>
        <p:nvSpPr>
          <p:cNvPr id="10" name="Rounded Rectangle 9"/>
          <p:cNvSpPr/>
          <p:nvPr/>
        </p:nvSpPr>
        <p:spPr>
          <a:xfrm>
            <a:off x="2245704" y="3420781"/>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12" name="Rounded Rectangle 11"/>
          <p:cNvSpPr/>
          <p:nvPr/>
        </p:nvSpPr>
        <p:spPr>
          <a:xfrm>
            <a:off x="3650418"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13" name="Rounded Rectangle 12"/>
          <p:cNvSpPr/>
          <p:nvPr/>
        </p:nvSpPr>
        <p:spPr>
          <a:xfrm>
            <a:off x="6727832"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4" name="Rounded Rectangle 13"/>
          <p:cNvSpPr/>
          <p:nvPr/>
        </p:nvSpPr>
        <p:spPr>
          <a:xfrm>
            <a:off x="6727832" y="3426089"/>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cxnSp>
        <p:nvCxnSpPr>
          <p:cNvPr id="22" name="Straight Arrow Connector 21"/>
          <p:cNvCxnSpPr>
            <a:stCxn id="8" idx="2"/>
            <a:endCxn id="10" idx="0"/>
          </p:cNvCxnSpPr>
          <p:nvPr/>
        </p:nvCxnSpPr>
        <p:spPr>
          <a:xfrm>
            <a:off x="3038578" y="2987529"/>
            <a:ext cx="0" cy="4332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12" idx="1"/>
          </p:cNvCxnSpPr>
          <p:nvPr/>
        </p:nvCxnSpPr>
        <p:spPr>
          <a:xfrm rot="16200000" flipH="1">
            <a:off x="2855473" y="4413689"/>
            <a:ext cx="978051" cy="6118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a:off x="5236165" y="5208635"/>
            <a:ext cx="14916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7520706" y="4235892"/>
            <a:ext cx="0" cy="567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p:cNvCxnSpPr>
          <p:nvPr/>
        </p:nvCxnSpPr>
        <p:spPr>
          <a:xfrm flipV="1">
            <a:off x="8313579" y="3825683"/>
            <a:ext cx="698794" cy="53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012373" y="3711382"/>
            <a:ext cx="217170" cy="228600"/>
          </a:xfrm>
          <a:prstGeom prst="ellipse">
            <a:avLst/>
          </a:prstGeom>
          <a:noFill/>
          <a:ln w="571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a:ln w="22225">
                <a:solidFill>
                  <a:schemeClr val="accent2"/>
                </a:solidFill>
                <a:prstDash val="solid"/>
              </a:ln>
              <a:solidFill>
                <a:schemeClr val="accent2">
                  <a:lumMod val="40000"/>
                  <a:lumOff val="60000"/>
                </a:schemeClr>
              </a:solidFill>
            </a:endParaRPr>
          </a:p>
        </p:txBody>
      </p:sp>
      <p:sp>
        <p:nvSpPr>
          <p:cNvPr id="58" name="TextBox 57"/>
          <p:cNvSpPr txBox="1"/>
          <p:nvPr/>
        </p:nvSpPr>
        <p:spPr>
          <a:xfrm>
            <a:off x="1633862" y="1767497"/>
            <a:ext cx="1532462" cy="307777"/>
          </a:xfrm>
          <a:prstGeom prst="rect">
            <a:avLst/>
          </a:prstGeom>
          <a:noFill/>
        </p:spPr>
        <p:txBody>
          <a:bodyPr wrap="square" rtlCol="0">
            <a:spAutoFit/>
          </a:bodyPr>
          <a:lstStyle/>
          <a:p>
            <a:pPr algn="ctr"/>
            <a:r>
              <a:rPr lang="en-PH" sz="1400" dirty="0"/>
              <a:t>VCM public key</a:t>
            </a:r>
          </a:p>
        </p:txBody>
      </p:sp>
      <p:sp>
        <p:nvSpPr>
          <p:cNvPr id="60" name="TextBox 59"/>
          <p:cNvSpPr txBox="1"/>
          <p:nvPr/>
        </p:nvSpPr>
        <p:spPr>
          <a:xfrm>
            <a:off x="1546331" y="3064444"/>
            <a:ext cx="1532462" cy="307777"/>
          </a:xfrm>
          <a:prstGeom prst="rect">
            <a:avLst/>
          </a:prstGeom>
          <a:noFill/>
        </p:spPr>
        <p:txBody>
          <a:bodyPr wrap="square" rtlCol="0">
            <a:spAutoFit/>
          </a:bodyPr>
          <a:lstStyle/>
          <a:p>
            <a:pPr algn="ctr"/>
            <a:r>
              <a:rPr lang="en-PH" sz="1400" dirty="0"/>
              <a:t>Private key</a:t>
            </a:r>
          </a:p>
        </p:txBody>
      </p:sp>
      <p:sp>
        <p:nvSpPr>
          <p:cNvPr id="61" name="TextBox 60"/>
          <p:cNvSpPr txBox="1"/>
          <p:nvPr/>
        </p:nvSpPr>
        <p:spPr>
          <a:xfrm>
            <a:off x="5477158" y="4685414"/>
            <a:ext cx="1103760" cy="523220"/>
          </a:xfrm>
          <a:prstGeom prst="rect">
            <a:avLst/>
          </a:prstGeom>
          <a:noFill/>
        </p:spPr>
        <p:txBody>
          <a:bodyPr wrap="square" rtlCol="0">
            <a:spAutoFit/>
          </a:bodyPr>
          <a:lstStyle/>
          <a:p>
            <a:pPr algn="ctr"/>
            <a:r>
              <a:rPr lang="en-PH" sz="1400" dirty="0"/>
              <a:t>Generated key</a:t>
            </a:r>
          </a:p>
        </p:txBody>
      </p:sp>
      <p:sp>
        <p:nvSpPr>
          <p:cNvPr id="62" name="TextBox 61"/>
          <p:cNvSpPr txBox="1"/>
          <p:nvPr/>
        </p:nvSpPr>
        <p:spPr>
          <a:xfrm>
            <a:off x="7487826" y="4411346"/>
            <a:ext cx="1377632" cy="307777"/>
          </a:xfrm>
          <a:prstGeom prst="rect">
            <a:avLst/>
          </a:prstGeom>
          <a:noFill/>
        </p:spPr>
        <p:txBody>
          <a:bodyPr wrap="square" rtlCol="0">
            <a:spAutoFit/>
          </a:bodyPr>
          <a:lstStyle/>
          <a:p>
            <a:pPr algn="ctr"/>
            <a:r>
              <a:rPr lang="en-PH" sz="1400" dirty="0"/>
              <a:t>Encrypted ERs</a:t>
            </a:r>
          </a:p>
        </p:txBody>
      </p:sp>
    </p:spTree>
    <p:extLst>
      <p:ext uri="{BB962C8B-B14F-4D97-AF65-F5344CB8AC3E}">
        <p14:creationId xmlns:p14="http://schemas.microsoft.com/office/powerpoint/2010/main" val="1275207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p>
        </p:txBody>
      </p:sp>
      <p:sp>
        <p:nvSpPr>
          <p:cNvPr id="6" name="Hexagon 5"/>
          <p:cNvSpPr/>
          <p:nvPr/>
        </p:nvSpPr>
        <p:spPr>
          <a:xfrm>
            <a:off x="1736358" y="2561356"/>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Encrypt data</a:t>
            </a:r>
          </a:p>
        </p:txBody>
      </p:sp>
      <p:sp>
        <p:nvSpPr>
          <p:cNvPr id="7" name="Hexagon 6"/>
          <p:cNvSpPr/>
          <p:nvPr/>
        </p:nvSpPr>
        <p:spPr>
          <a:xfrm>
            <a:off x="3522395" y="2561292"/>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8" name="Hexagon 7"/>
          <p:cNvSpPr/>
          <p:nvPr/>
        </p:nvSpPr>
        <p:spPr>
          <a:xfrm>
            <a:off x="5308432" y="2553335"/>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9" name="Hexagon 8"/>
          <p:cNvSpPr/>
          <p:nvPr/>
        </p:nvSpPr>
        <p:spPr>
          <a:xfrm>
            <a:off x="7115182" y="2569183"/>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0" name="Hexagon 9"/>
          <p:cNvSpPr/>
          <p:nvPr/>
        </p:nvSpPr>
        <p:spPr>
          <a:xfrm>
            <a:off x="8921932" y="2577204"/>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sp>
        <p:nvSpPr>
          <p:cNvPr id="14" name="TextBox 13"/>
          <p:cNvSpPr txBox="1"/>
          <p:nvPr/>
        </p:nvSpPr>
        <p:spPr>
          <a:xfrm>
            <a:off x="1608909" y="3020957"/>
            <a:ext cx="9235440" cy="369332"/>
          </a:xfrm>
          <a:prstGeom prst="rect">
            <a:avLst/>
          </a:prstGeom>
          <a:noFill/>
        </p:spPr>
        <p:txBody>
          <a:bodyPr wrap="square" rtlCol="0">
            <a:spAutoFit/>
          </a:bodyPr>
          <a:lstStyle/>
          <a:p>
            <a:r>
              <a:rPr lang="en-PH" dirty="0"/>
              <a:t>|--------30s--------|-----------30s------------|----------30s----------|----------30s----------|---------30s---------|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3928705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827" y="4700391"/>
            <a:ext cx="2435221" cy="2435221"/>
          </a:xfrm>
          <a:prstGeom prst="rect">
            <a:avLst/>
          </a:prstGeom>
        </p:spPr>
      </p:pic>
      <p:pic>
        <p:nvPicPr>
          <p:cNvPr id="33" name="Picture 3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82335" y="4201628"/>
            <a:ext cx="1391006" cy="1391006"/>
          </a:xfrm>
          <a:prstGeom prst="rect">
            <a:avLst/>
          </a:prstGeom>
        </p:spPr>
      </p:pic>
      <p:sp>
        <p:nvSpPr>
          <p:cNvPr id="5" name="Round Diagonal Corner Rectangle 4"/>
          <p:cNvSpPr/>
          <p:nvPr/>
        </p:nvSpPr>
        <p:spPr>
          <a:xfrm>
            <a:off x="633944" y="1410470"/>
            <a:ext cx="9186203" cy="5247249"/>
          </a:xfrm>
          <a:prstGeom prst="round2DiagRect">
            <a:avLst/>
          </a:prstGeom>
          <a:no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35" name="Straight Connector 34"/>
          <p:cNvCxnSpPr/>
          <p:nvPr/>
        </p:nvCxnSpPr>
        <p:spPr>
          <a:xfrm>
            <a:off x="672611" y="2096086"/>
            <a:ext cx="3395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67678" y="1406769"/>
            <a:ext cx="0" cy="68931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34440" y="1531620"/>
            <a:ext cx="2646996" cy="369332"/>
          </a:xfrm>
          <a:prstGeom prst="rect">
            <a:avLst/>
          </a:prstGeom>
          <a:noFill/>
        </p:spPr>
        <p:txBody>
          <a:bodyPr wrap="square" rtlCol="0">
            <a:spAutoFit/>
          </a:bodyPr>
          <a:lstStyle/>
          <a:p>
            <a:r>
              <a:rPr lang="en-PH" dirty="0" err="1"/>
              <a:t>Sd</a:t>
            </a:r>
            <a:r>
              <a:rPr lang="en-PH" dirty="0"/>
              <a:t> </a:t>
            </a:r>
            <a:r>
              <a:rPr lang="en-PH" dirty="0" err="1"/>
              <a:t>VoteTransmission</a:t>
            </a:r>
            <a:endParaRPr lang="en-PH" dirty="0"/>
          </a:p>
        </p:txBody>
      </p:sp>
      <p:pic>
        <p:nvPicPr>
          <p:cNvPr id="21"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3319" y="2501484"/>
            <a:ext cx="7147452" cy="4113316"/>
          </a:xfrm>
        </p:spPr>
      </p:pic>
    </p:spTree>
    <p:extLst>
      <p:ext uri="{BB962C8B-B14F-4D97-AF65-F5344CB8AC3E}">
        <p14:creationId xmlns:p14="http://schemas.microsoft.com/office/powerpoint/2010/main" val="1365584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9586"/>
            <a:ext cx="10515600" cy="1325563"/>
          </a:xfrm>
        </p:spPr>
        <p:txBody>
          <a:bodyPr/>
          <a:lstStyle/>
          <a:p>
            <a:r>
              <a:rPr lang="en-PH" dirty="0"/>
              <a:t>Composite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917946" y="3436147"/>
            <a:ext cx="1391006" cy="1391006"/>
          </a:xfrm>
          <a:prstGeom prst="rect">
            <a:avLst/>
          </a:prstGeom>
        </p:spPr>
      </p:pic>
      <p:sp>
        <p:nvSpPr>
          <p:cNvPr id="10" name="Oval 9"/>
          <p:cNvSpPr/>
          <p:nvPr/>
        </p:nvSpPr>
        <p:spPr>
          <a:xfrm>
            <a:off x="4733276" y="4197928"/>
            <a:ext cx="2166425" cy="883524"/>
          </a:xfrm>
          <a:prstGeom prst="ellipse">
            <a:avLst/>
          </a:prstGeom>
          <a:solidFill>
            <a:schemeClr val="tx2">
              <a:lumMod val="40000"/>
              <a:lumOff val="60000"/>
            </a:schemeClr>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Hybrid Cryptography of AES</a:t>
            </a:r>
          </a:p>
        </p:txBody>
      </p:sp>
      <p:sp>
        <p:nvSpPr>
          <p:cNvPr id="15" name="Rectangle 14"/>
          <p:cNvSpPr/>
          <p:nvPr/>
        </p:nvSpPr>
        <p:spPr>
          <a:xfrm>
            <a:off x="1511373" y="3436147"/>
            <a:ext cx="2349304" cy="89117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6" name="Rectangle 15"/>
          <p:cNvSpPr/>
          <p:nvPr/>
        </p:nvSpPr>
        <p:spPr>
          <a:xfrm>
            <a:off x="7797754" y="3429868"/>
            <a:ext cx="2349304" cy="89744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7" name="Rectangle 16"/>
          <p:cNvSpPr/>
          <p:nvPr/>
        </p:nvSpPr>
        <p:spPr>
          <a:xfrm>
            <a:off x="4641836" y="2174587"/>
            <a:ext cx="2349304" cy="859753"/>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sp>
        <p:nvSpPr>
          <p:cNvPr id="35" name="Oval 34"/>
          <p:cNvSpPr/>
          <p:nvPr/>
        </p:nvSpPr>
        <p:spPr>
          <a:xfrm>
            <a:off x="838200" y="1123406"/>
            <a:ext cx="9505604" cy="5835305"/>
          </a:xfrm>
          <a:prstGeom prst="ellipse">
            <a:avLst/>
          </a:prstGeom>
          <a:no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37" name="Straight Connector 36"/>
          <p:cNvCxnSpPr>
            <a:stCxn id="35" idx="1"/>
            <a:endCxn id="35" idx="7"/>
          </p:cNvCxnSpPr>
          <p:nvPr/>
        </p:nvCxnSpPr>
        <p:spPr>
          <a:xfrm>
            <a:off x="2230263" y="1977967"/>
            <a:ext cx="6721478" cy="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15420" y="1319683"/>
            <a:ext cx="3151163" cy="461665"/>
          </a:xfrm>
          <a:prstGeom prst="rect">
            <a:avLst/>
          </a:prstGeom>
          <a:noFill/>
        </p:spPr>
        <p:txBody>
          <a:bodyPr wrap="square" rtlCol="0">
            <a:spAutoFit/>
          </a:bodyPr>
          <a:lstStyle/>
          <a:p>
            <a:pPr algn="ctr"/>
            <a:r>
              <a:rPr lang="en-PH" sz="2400" dirty="0" err="1"/>
              <a:t>TransmissionVotes</a:t>
            </a:r>
            <a:endParaRPr lang="en-PH" sz="2400" dirty="0"/>
          </a:p>
        </p:txBody>
      </p:sp>
      <p:cxnSp>
        <p:nvCxnSpPr>
          <p:cNvPr id="40" name="Straight Connector 39"/>
          <p:cNvCxnSpPr>
            <a:stCxn id="15" idx="3"/>
            <a:endCxn id="10" idx="1"/>
          </p:cNvCxnSpPr>
          <p:nvPr/>
        </p:nvCxnSpPr>
        <p:spPr>
          <a:xfrm>
            <a:off x="3860677" y="3881732"/>
            <a:ext cx="1189865" cy="44558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2"/>
            <a:endCxn id="10" idx="0"/>
          </p:cNvCxnSpPr>
          <p:nvPr/>
        </p:nvCxnSpPr>
        <p:spPr>
          <a:xfrm>
            <a:off x="5816488" y="3034340"/>
            <a:ext cx="1" cy="1163588"/>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1"/>
            <a:endCxn id="10" idx="7"/>
          </p:cNvCxnSpPr>
          <p:nvPr/>
        </p:nvCxnSpPr>
        <p:spPr>
          <a:xfrm flipH="1">
            <a:off x="6582435" y="3878593"/>
            <a:ext cx="1215319" cy="448724"/>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1836" y="5841374"/>
            <a:ext cx="2349304" cy="77313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cxnSp>
        <p:nvCxnSpPr>
          <p:cNvPr id="47" name="Straight Connector 46"/>
          <p:cNvCxnSpPr/>
          <p:nvPr/>
        </p:nvCxnSpPr>
        <p:spPr>
          <a:xfrm flipH="1">
            <a:off x="5816488" y="5064354"/>
            <a:ext cx="16579" cy="849946"/>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706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2953</TotalTime>
  <Words>2604</Words>
  <Application>Microsoft Office PowerPoint</Application>
  <PresentationFormat>Widescreen</PresentationFormat>
  <Paragraphs>381</Paragraphs>
  <Slides>49</Slides>
  <Notes>31</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Times New Roman</vt:lpstr>
      <vt:lpstr>Office Theme</vt:lpstr>
      <vt:lpstr>Automated Election System</vt:lpstr>
      <vt:lpstr>Background of the Problem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Current System with Secret Server</vt:lpstr>
      <vt:lpstr>Current System</vt:lpstr>
      <vt:lpstr>Proposed System</vt:lpstr>
      <vt:lpstr>Proposed System</vt:lpstr>
      <vt:lpstr>Proposed System</vt:lpstr>
      <vt:lpstr>Proposed System</vt:lpstr>
      <vt:lpstr>Proposed System</vt:lpstr>
      <vt:lpstr>Proposed System</vt:lpstr>
      <vt:lpstr>Event Table</vt:lpstr>
      <vt:lpstr>Context Diagram</vt:lpstr>
      <vt:lpstr>Activity Diagram</vt:lpstr>
      <vt:lpstr>Use Case Diagram</vt:lpstr>
      <vt:lpstr>Use Case Diagram</vt:lpstr>
      <vt:lpstr>Use Case Diagram</vt:lpstr>
      <vt:lpstr>Use Case Diagram</vt:lpstr>
      <vt:lpstr>Use Case Diagram</vt:lpstr>
      <vt:lpstr>Communication Diagram</vt:lpstr>
      <vt:lpstr>Sequence Diagram</vt:lpstr>
      <vt:lpstr>State Diagram</vt:lpstr>
      <vt:lpstr>Timing Diagram</vt:lpstr>
      <vt:lpstr>Interaction Overview Diagram</vt:lpstr>
      <vt:lpstr>Composite Diagram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148</cp:revision>
  <dcterms:created xsi:type="dcterms:W3CDTF">2016-07-14T13:32:49Z</dcterms:created>
  <dcterms:modified xsi:type="dcterms:W3CDTF">2016-09-02T03:06:51Z</dcterms:modified>
</cp:coreProperties>
</file>