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64" r:id="rId3"/>
    <p:sldId id="363" r:id="rId4"/>
    <p:sldId id="348" r:id="rId5"/>
    <p:sldId id="324" r:id="rId6"/>
    <p:sldId id="347" r:id="rId7"/>
    <p:sldId id="349" r:id="rId8"/>
    <p:sldId id="257" r:id="rId9"/>
    <p:sldId id="317" r:id="rId10"/>
    <p:sldId id="258" r:id="rId11"/>
    <p:sldId id="259" r:id="rId12"/>
    <p:sldId id="260" r:id="rId13"/>
    <p:sldId id="261" r:id="rId14"/>
    <p:sldId id="371" r:id="rId15"/>
    <p:sldId id="367" r:id="rId16"/>
    <p:sldId id="368" r:id="rId17"/>
    <p:sldId id="369" r:id="rId18"/>
    <p:sldId id="370" r:id="rId19"/>
    <p:sldId id="334" r:id="rId20"/>
    <p:sldId id="366" r:id="rId21"/>
    <p:sldId id="365" r:id="rId22"/>
    <p:sldId id="372" r:id="rId23"/>
    <p:sldId id="373" r:id="rId24"/>
    <p:sldId id="374" r:id="rId25"/>
    <p:sldId id="375" r:id="rId26"/>
    <p:sldId id="376" r:id="rId27"/>
    <p:sldId id="377" r:id="rId28"/>
    <p:sldId id="316" r:id="rId29"/>
    <p:sldId id="346" r:id="rId30"/>
    <p:sldId id="345" r:id="rId31"/>
    <p:sldId id="355" r:id="rId32"/>
    <p:sldId id="356" r:id="rId33"/>
    <p:sldId id="315" r:id="rId34"/>
    <p:sldId id="309" r:id="rId35"/>
    <p:sldId id="350" r:id="rId36"/>
    <p:sldId id="352" r:id="rId37"/>
    <p:sldId id="351" r:id="rId38"/>
    <p:sldId id="353" r:id="rId39"/>
    <p:sldId id="318" r:id="rId40"/>
    <p:sldId id="362" r:id="rId41"/>
    <p:sldId id="323" r:id="rId42"/>
    <p:sldId id="328" r:id="rId43"/>
    <p:sldId id="332" r:id="rId44"/>
    <p:sldId id="329" r:id="rId45"/>
    <p:sldId id="330" r:id="rId46"/>
    <p:sldId id="331" r:id="rId47"/>
    <p:sldId id="333"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1" autoAdjust="0"/>
    <p:restoredTop sz="94660"/>
  </p:normalViewPr>
  <p:slideViewPr>
    <p:cSldViewPr snapToGrid="0">
      <p:cViewPr varScale="1">
        <p:scale>
          <a:sx n="41" d="100"/>
          <a:sy n="41" d="100"/>
        </p:scale>
        <p:origin x="21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6041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20696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3272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57743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316159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567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619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7859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587088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427244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349172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791816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1635807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41347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42</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43</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44</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45</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46</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47</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Points to Improve</a:t>
            </a:r>
          </a:p>
        </p:txBody>
      </p:sp>
      <p:sp>
        <p:nvSpPr>
          <p:cNvPr id="3" name="Content Placeholder 2"/>
          <p:cNvSpPr>
            <a:spLocks noGrp="1"/>
          </p:cNvSpPr>
          <p:nvPr>
            <p:ph idx="1"/>
          </p:nvPr>
        </p:nvSpPr>
        <p:spPr>
          <a:xfrm>
            <a:off x="661183" y="1806989"/>
            <a:ext cx="9974604" cy="4679467"/>
          </a:xfrm>
        </p:spPr>
        <p:txBody>
          <a:bodyPr>
            <a:normAutofit/>
          </a:bodyPr>
          <a:lstStyle/>
          <a:p>
            <a:pPr algn="just"/>
            <a:r>
              <a:rPr lang="en-PH" dirty="0"/>
              <a:t>Some of the issues were:</a:t>
            </a:r>
          </a:p>
          <a:p>
            <a:pPr algn="just"/>
            <a:r>
              <a:rPr lang="en-PH" dirty="0"/>
              <a:t>Would the speed performance be affected by having multiple layers of security features?</a:t>
            </a:r>
          </a:p>
          <a:p>
            <a:pPr algn="just"/>
            <a:r>
              <a:rPr lang="en-PH" dirty="0"/>
              <a:t>How would the proposed system reliable if conducted to several thousand VCMs?</a:t>
            </a:r>
          </a:p>
          <a:p>
            <a:pPr algn="just"/>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1607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Current update:</a:t>
            </a:r>
          </a:p>
          <a:p>
            <a:pPr algn="just"/>
            <a:r>
              <a:rPr lang="en-PH" dirty="0"/>
              <a:t>There is no issue with the speed of having multiple layers of hashing algorithms.</a:t>
            </a:r>
          </a:p>
          <a:p>
            <a:pPr algn="just"/>
            <a:r>
              <a:rPr lang="en-PH" dirty="0"/>
              <a:t>It is suggested to have a single server per level that would serve as the key generator.</a:t>
            </a:r>
          </a:p>
          <a:p>
            <a:pPr algn="just"/>
            <a:r>
              <a:rPr lang="en-PH" dirty="0"/>
              <a:t>However, another server (key generator) could be added in order to be the backup server in case the currently used server crashes.</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5543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What’s next?</a:t>
            </a:r>
          </a:p>
          <a:p>
            <a:pPr algn="just"/>
            <a:r>
              <a:rPr lang="en-PH" dirty="0"/>
              <a:t>The prototype of the software would be developed and presented at the end of the term.</a:t>
            </a:r>
          </a:p>
          <a:p>
            <a:pPr algn="just"/>
            <a:endParaRPr lang="en-PH" dirty="0"/>
          </a:p>
          <a:p>
            <a:pPr marL="0" indent="0" algn="just">
              <a:buNone/>
            </a:pPr>
            <a:r>
              <a:rPr lang="en-PH" dirty="0"/>
              <a:t>Objective:</a:t>
            </a:r>
          </a:p>
          <a:p>
            <a:pPr algn="just"/>
            <a:r>
              <a:rPr lang="en-PH" dirty="0"/>
              <a:t>To prevent devices from sending data to unauthorized servers</a:t>
            </a:r>
          </a:p>
          <a:p>
            <a:pPr algn="just"/>
            <a:r>
              <a:rPr lang="en-PH" dirty="0"/>
              <a:t>To authenticate all participating devices in data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07226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37" name="Straight Arrow Connector 36"/>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36" idx="2"/>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9" name="Connector: Elbow 38"/>
          <p:cNvCxnSpPr>
            <a:stCxn id="36"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43" name="Connector: Elbow 42"/>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6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16" name="Straight Arrow Connector 15"/>
          <p:cNvCxnSpPr>
            <a:stCxn id="1026" idx="3"/>
            <a:endCxn id="6"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48" name="Connector: Elbow 2047"/>
          <p:cNvCxnSpPr>
            <a:stCxn id="6" idx="0"/>
            <a:endCxn id="205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6" name="Straight Arrow Connector 2055"/>
          <p:cNvCxnSpPr>
            <a:stCxn id="6" idx="2"/>
            <a:endCxn id="1032"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9" name="Connector: Elbow 2058"/>
          <p:cNvCxnSpPr>
            <a:stCxn id="6" idx="0"/>
            <a:endCxn id="8"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0" name="Connector: Elbow 4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2070" name="Connector: Elbow 2069"/>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0" lvl="0" indent="0">
              <a:buNone/>
            </a:pPr>
            <a:r>
              <a:rPr lang="en-US" b="1" dirty="0"/>
              <a:t>Business Requirements</a:t>
            </a:r>
            <a:endParaRPr lang="en-PH" b="1" dirty="0"/>
          </a:p>
          <a:p>
            <a:pPr algn="just"/>
            <a:r>
              <a:rPr lang="en-US" dirty="0"/>
              <a:t>The main objectives of the project are to know the vital issues currently present in the transmission of the votes, to propose a system that would prevent electoral fraud in the transmission of votes in the automated election system and to provide a technical solution that allows the verification of the servers’ authenticity through the use of a public key infrastructure as a security mechanism.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634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457200" lvl="1" indent="0">
              <a:buNone/>
            </a:pPr>
            <a:r>
              <a:rPr lang="en-PH" sz="2800" b="1" dirty="0"/>
              <a:t>Business Opportunity</a:t>
            </a:r>
          </a:p>
          <a:p>
            <a:r>
              <a:rPr lang="en-US" dirty="0"/>
              <a:t>Currently, there is only one AES provider in the country which is the </a:t>
            </a:r>
            <a:r>
              <a:rPr lang="en-US" dirty="0" err="1"/>
              <a:t>Smartmatic</a:t>
            </a:r>
            <a:r>
              <a:rPr lang="en-US" dirty="0"/>
              <a:t>. This leads to monopolization of the technology. There is no competition in the market that makes it expensive.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4257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Introduction/Background</a:t>
            </a:r>
            <a:endParaRPr lang="en-PH" b="1" dirty="0"/>
          </a:p>
          <a:p>
            <a:r>
              <a:rPr lang="en-US" dirty="0"/>
              <a:t>The project developers had recently conducted a research regarding the effectivity of the current Automated Election System in securing the data it carries from the VCMs and servers. To provide a solution to the problem, they formulated a security architecture design that can be used to secure the election returns. The developers also realized the importance of working with clients to develop tailored consulting solutions which can address the problem. Moreover, they believe that there can be an improvement with the current security features of the Automated Election System.</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53549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Scope of Work</a:t>
            </a:r>
            <a:endParaRPr lang="en-PH" b="1" dirty="0"/>
          </a:p>
          <a:p>
            <a:r>
              <a:rPr lang="en-US"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20455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Period of Performance</a:t>
            </a:r>
            <a:endParaRPr lang="en-PH" b="1" dirty="0"/>
          </a:p>
          <a:p>
            <a:r>
              <a:rPr lang="en-US" dirty="0"/>
              <a:t>The period of performance for the Hybrid Cryptography designed for the Automated Election System is 3 months beginning on 19 March 2016 through 22 December 2016.  All work must be scheduled to complete within this timeframe.  Any modifications or extensions will be carried on through the next phase of the project.</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84198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Place of Performance </a:t>
            </a:r>
            <a:endParaRPr lang="en-PH" dirty="0"/>
          </a:p>
          <a:p>
            <a:r>
              <a:rPr lang="en-US" dirty="0"/>
              <a:t>The selected vendor for the Hybrid Cryptography designed for the Automated Election System will be the project developers themselves and will assist the customer in need of the security architecture at its own facility. The vendor is required to meet with the client at least once a week in order to plan the and lay out the details of the added security features and also to check if the developed system satisfies the requirements as mandated by the law for the Philippine Elections. </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7028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54260089"/>
              </p:ext>
            </p:extLst>
          </p:nvPr>
        </p:nvGraphicFramePr>
        <p:xfrm>
          <a:off x="1692813" y="2892741"/>
          <a:ext cx="8250453" cy="3365183"/>
        </p:xfrm>
        <a:graphic>
          <a:graphicData uri="http://schemas.openxmlformats.org/drawingml/2006/table">
            <a:tbl>
              <a:tblPr>
                <a:tableStyleId>{5C22544A-7EE6-4342-B048-85BDC9FD1C3A}</a:tableStyleId>
              </a:tblPr>
              <a:tblGrid>
                <a:gridCol w="1203191">
                  <a:extLst>
                    <a:ext uri="{9D8B030D-6E8A-4147-A177-3AD203B41FA5}">
                      <a16:colId xmlns:a16="http://schemas.microsoft.com/office/drawing/2014/main" val="3299795872"/>
                    </a:ext>
                  </a:extLst>
                </a:gridCol>
                <a:gridCol w="1203191">
                  <a:extLst>
                    <a:ext uri="{9D8B030D-6E8A-4147-A177-3AD203B41FA5}">
                      <a16:colId xmlns:a16="http://schemas.microsoft.com/office/drawing/2014/main" val="169787176"/>
                    </a:ext>
                  </a:extLst>
                </a:gridCol>
                <a:gridCol w="1890729">
                  <a:extLst>
                    <a:ext uri="{9D8B030D-6E8A-4147-A177-3AD203B41FA5}">
                      <a16:colId xmlns:a16="http://schemas.microsoft.com/office/drawing/2014/main" val="1684386486"/>
                    </a:ext>
                  </a:extLst>
                </a:gridCol>
                <a:gridCol w="3953342">
                  <a:extLst>
                    <a:ext uri="{9D8B030D-6E8A-4147-A177-3AD203B41FA5}">
                      <a16:colId xmlns:a16="http://schemas.microsoft.com/office/drawing/2014/main" val="3718487520"/>
                    </a:ext>
                  </a:extLst>
                </a:gridCol>
              </a:tblGrid>
              <a:tr h="421618">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421618">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835475">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06/28/16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421618">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421618">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421618">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421618">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570181"/>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2573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1764774"/>
              </p:ext>
            </p:extLst>
          </p:nvPr>
        </p:nvGraphicFramePr>
        <p:xfrm>
          <a:off x="1569736" y="2708919"/>
          <a:ext cx="7437119" cy="2199766"/>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3299795872"/>
                    </a:ext>
                  </a:extLst>
                </a:gridCol>
                <a:gridCol w="1084580">
                  <a:extLst>
                    <a:ext uri="{9D8B030D-6E8A-4147-A177-3AD203B41FA5}">
                      <a16:colId xmlns:a16="http://schemas.microsoft.com/office/drawing/2014/main" val="169787176"/>
                    </a:ext>
                  </a:extLst>
                </a:gridCol>
                <a:gridCol w="1704340">
                  <a:extLst>
                    <a:ext uri="{9D8B030D-6E8A-4147-A177-3AD203B41FA5}">
                      <a16:colId xmlns:a16="http://schemas.microsoft.com/office/drawing/2014/main" val="1684386486"/>
                    </a:ext>
                  </a:extLst>
                </a:gridCol>
                <a:gridCol w="3563619">
                  <a:extLst>
                    <a:ext uri="{9D8B030D-6E8A-4147-A177-3AD203B41FA5}">
                      <a16:colId xmlns:a16="http://schemas.microsoft.com/office/drawing/2014/main" val="3718487520"/>
                    </a:ext>
                  </a:extLst>
                </a:gridCol>
              </a:tblGrid>
              <a:tr h="275605">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275605">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546136">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dirty="0">
                          <a:effectLst/>
                        </a:rPr>
                        <a:t>06/28/16</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275605">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275605">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275605">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275605">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383356"/>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426866910"/>
              </p:ext>
            </p:extLst>
          </p:nvPr>
        </p:nvGraphicFramePr>
        <p:xfrm>
          <a:off x="1569734" y="4908685"/>
          <a:ext cx="7437120" cy="1859280"/>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2540469737"/>
                    </a:ext>
                  </a:extLst>
                </a:gridCol>
                <a:gridCol w="1084580">
                  <a:extLst>
                    <a:ext uri="{9D8B030D-6E8A-4147-A177-3AD203B41FA5}">
                      <a16:colId xmlns:a16="http://schemas.microsoft.com/office/drawing/2014/main" val="2106281620"/>
                    </a:ext>
                  </a:extLst>
                </a:gridCol>
                <a:gridCol w="1704340">
                  <a:extLst>
                    <a:ext uri="{9D8B030D-6E8A-4147-A177-3AD203B41FA5}">
                      <a16:colId xmlns:a16="http://schemas.microsoft.com/office/drawing/2014/main" val="3144234930"/>
                    </a:ext>
                  </a:extLst>
                </a:gridCol>
                <a:gridCol w="3563620">
                  <a:extLst>
                    <a:ext uri="{9D8B030D-6E8A-4147-A177-3AD203B41FA5}">
                      <a16:colId xmlns:a16="http://schemas.microsoft.com/office/drawing/2014/main" val="3546707565"/>
                    </a:ext>
                  </a:extLst>
                </a:gridCol>
              </a:tblGrid>
              <a:tr h="410210">
                <a:tc>
                  <a:txBody>
                    <a:bodyPr/>
                    <a:lstStyle/>
                    <a:p>
                      <a:pPr marL="8890">
                        <a:spcBef>
                          <a:spcPts val="100"/>
                        </a:spcBef>
                        <a:spcAft>
                          <a:spcPts val="300"/>
                        </a:spcAft>
                      </a:pPr>
                      <a:r>
                        <a:rPr lang="en-US" sz="1000" spc="-25">
                          <a:effectLst/>
                        </a:rPr>
                        <a:t>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Changed the research paper</a:t>
                      </a:r>
                      <a:endParaRPr lang="en-PH" sz="800" spc="-25">
                        <a:effectLst/>
                      </a:endParaRPr>
                    </a:p>
                    <a:p>
                      <a:pPr marL="342900" lvl="0" indent="-342900">
                        <a:spcBef>
                          <a:spcPts val="100"/>
                        </a:spcBef>
                        <a:spcAft>
                          <a:spcPts val="300"/>
                        </a:spcAft>
                        <a:buFont typeface="Symbol" panose="05050102010706020507" pitchFamily="18" charset="2"/>
                        <a:buChar char=""/>
                      </a:pPr>
                      <a:r>
                        <a:rPr lang="en-US" sz="1000" spc="-25">
                          <a:effectLst/>
                        </a:rPr>
                        <a:t>Planned the database design</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4145518792"/>
                  </a:ext>
                </a:extLst>
              </a:tr>
              <a:tr h="207010">
                <a:tc>
                  <a:txBody>
                    <a:bodyPr/>
                    <a:lstStyle/>
                    <a:p>
                      <a:pPr marL="8890">
                        <a:spcBef>
                          <a:spcPts val="100"/>
                        </a:spcBef>
                        <a:spcAft>
                          <a:spcPts val="300"/>
                        </a:spcAft>
                      </a:pPr>
                      <a:r>
                        <a:rPr lang="en-US" sz="1000" spc="-25">
                          <a:effectLst/>
                        </a:rPr>
                        <a:t>1.7</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08/16/16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469370911"/>
                  </a:ext>
                </a:extLst>
              </a:tr>
              <a:tr h="207010">
                <a:tc>
                  <a:txBody>
                    <a:bodyPr/>
                    <a:lstStyle/>
                    <a:p>
                      <a:pPr marL="8890">
                        <a:spcBef>
                          <a:spcPts val="100"/>
                        </a:spcBef>
                        <a:spcAft>
                          <a:spcPts val="300"/>
                        </a:spcAft>
                      </a:pPr>
                      <a:r>
                        <a:rPr lang="en-US" sz="1000" spc="-25">
                          <a:effectLst/>
                        </a:rPr>
                        <a:t>1.8</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398840473"/>
                  </a:ext>
                </a:extLst>
              </a:tr>
              <a:tr h="207010">
                <a:tc>
                  <a:txBody>
                    <a:bodyPr/>
                    <a:lstStyle/>
                    <a:p>
                      <a:pPr marL="8890">
                        <a:spcBef>
                          <a:spcPts val="100"/>
                        </a:spcBef>
                        <a:spcAft>
                          <a:spcPts val="300"/>
                        </a:spcAft>
                      </a:pPr>
                      <a:r>
                        <a:rPr lang="en-US" sz="1000" spc="-25">
                          <a:effectLst/>
                        </a:rPr>
                        <a:t>1.9</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09/26/16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Plan for project development</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912836005"/>
                  </a:ext>
                </a:extLst>
              </a:tr>
              <a:tr h="207010">
                <a:tc>
                  <a:txBody>
                    <a:bodyPr/>
                    <a:lstStyle/>
                    <a:p>
                      <a:pPr marL="8890">
                        <a:spcBef>
                          <a:spcPts val="100"/>
                        </a:spcBef>
                        <a:spcAft>
                          <a:spcPts val="300"/>
                        </a:spcAft>
                      </a:pPr>
                      <a:r>
                        <a:rPr lang="en-US" sz="1000" spc="-25">
                          <a:effectLst/>
                        </a:rPr>
                        <a:t>2.0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Project Adviser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261390092"/>
                  </a:ext>
                </a:extLst>
              </a:tr>
              <a:tr h="207010">
                <a:tc>
                  <a:txBody>
                    <a:bodyPr/>
                    <a:lstStyle/>
                    <a:p>
                      <a:pPr marL="8890">
                        <a:spcBef>
                          <a:spcPts val="100"/>
                        </a:spcBef>
                        <a:spcAft>
                          <a:spcPts val="300"/>
                        </a:spcAft>
                      </a:pPr>
                      <a:r>
                        <a:rPr lang="en-US" sz="1000" spc="-25">
                          <a:effectLst/>
                        </a:rPr>
                        <a:t>2.1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10/09/16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the plans in developing the system</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772022644"/>
                  </a:ext>
                </a:extLst>
              </a:tr>
              <a:tr h="207010">
                <a:tc>
                  <a:txBody>
                    <a:bodyPr/>
                    <a:lstStyle/>
                    <a:p>
                      <a:pPr marL="8890">
                        <a:spcBef>
                          <a:spcPts val="100"/>
                        </a:spcBef>
                        <a:spcAft>
                          <a:spcPts val="300"/>
                        </a:spcAft>
                      </a:pPr>
                      <a:r>
                        <a:rPr lang="en-US" sz="1000" spc="-25">
                          <a:effectLst/>
                        </a:rPr>
                        <a:t>2.2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10/17/16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CSPROJ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537799338"/>
                  </a:ext>
                </a:extLst>
              </a:tr>
              <a:tr h="207010">
                <a:tc>
                  <a:txBody>
                    <a:bodyPr/>
                    <a:lstStyle/>
                    <a:p>
                      <a:pPr marL="8890">
                        <a:spcBef>
                          <a:spcPts val="100"/>
                        </a:spcBef>
                        <a:spcAft>
                          <a:spcPts val="300"/>
                        </a:spcAft>
                      </a:pPr>
                      <a:r>
                        <a:rPr lang="en-US" sz="1000" spc="-25">
                          <a:effectLst/>
                        </a:rPr>
                        <a:t>2.3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Finalized Documents for Applied Projects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180052524"/>
                  </a:ext>
                </a:extLst>
              </a:tr>
            </a:tbl>
          </a:graphicData>
        </a:graphic>
      </p:graphicFrame>
    </p:spTree>
    <p:extLst>
      <p:ext uri="{BB962C8B-B14F-4D97-AF65-F5344CB8AC3E}">
        <p14:creationId xmlns:p14="http://schemas.microsoft.com/office/powerpoint/2010/main" val="13913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8" name="Rectangle 7"/>
          <p:cNvSpPr/>
          <p:nvPr/>
        </p:nvSpPr>
        <p:spPr>
          <a:xfrm>
            <a:off x="838200" y="2053884"/>
            <a:ext cx="9304606" cy="4154984"/>
          </a:xfrm>
          <a:prstGeom prst="rect">
            <a:avLst/>
          </a:prstGeom>
        </p:spPr>
        <p:txBody>
          <a:bodyPr wrap="square">
            <a:spAutoFit/>
          </a:bodyPr>
          <a:lstStyle/>
          <a:p>
            <a:r>
              <a:rPr lang="en-US" sz="2800" b="1" kern="0" cap="small" dirty="0"/>
              <a:t>Acceptance Criteria</a:t>
            </a:r>
          </a:p>
          <a:p>
            <a:endParaRPr lang="en-PH" sz="2000" b="1" kern="0" dirty="0"/>
          </a:p>
          <a:p>
            <a:pPr marL="342900" indent="-342900">
              <a:buFont typeface="Arial" panose="020B0604020202020204" pitchFamily="34" charset="0"/>
              <a:buChar char="•"/>
            </a:pPr>
            <a:r>
              <a:rPr lang="en-US" sz="2400" dirty="0">
                <a:ea typeface="Times New Roman" panose="02020603050405020304" pitchFamily="18" charset="0"/>
              </a:rPr>
              <a:t>For the Hybrid Cryptography for AES Project, the acceptance of all deliverables will reside with the client’s executive officers that were assigned to work with the project developers. The personnel will maintain a small team of three advisors to ensure the completeness of each stage of the project and that the scope of work has been met.  Once a project phase is completed and the vendor provides their report/presentation for review and approval.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ffectLst/>
              <a:ea typeface="Times New Roman" panose="02020603050405020304" pitchFamily="18" charset="0"/>
            </a:endParaRPr>
          </a:p>
        </p:txBody>
      </p:sp>
    </p:spTree>
    <p:extLst>
      <p:ext uri="{BB962C8B-B14F-4D97-AF65-F5344CB8AC3E}">
        <p14:creationId xmlns:p14="http://schemas.microsoft.com/office/powerpoint/2010/main" val="229015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a:t>
            </a:r>
            <a:r>
              <a:rPr lang="en-PH"/>
              <a:t>COMELEC (namely </a:t>
            </a:r>
            <a:r>
              <a:rPr lang="en-PH" dirty="0"/>
              <a:t>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3458</TotalTime>
  <Words>3173</Words>
  <Application>Microsoft Office PowerPoint</Application>
  <PresentationFormat>Widescreen</PresentationFormat>
  <Paragraphs>445</Paragraphs>
  <Slides>50</Slides>
  <Notes>46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Symbol</vt:lpstr>
      <vt:lpstr>Times New Roman</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Points to Improve</vt:lpstr>
      <vt:lpstr>Project Update </vt:lpstr>
      <vt:lpstr>Project Update </vt:lpstr>
      <vt:lpstr>Prototype Design</vt:lpstr>
      <vt:lpstr>Prototype Design</vt:lpstr>
      <vt:lpstr>Project Vision and Scope Document</vt:lpstr>
      <vt:lpstr>Project Vision and Scope Document</vt:lpstr>
      <vt:lpstr>Statement of Work</vt:lpstr>
      <vt:lpstr>Statement of Work</vt:lpstr>
      <vt:lpstr>Statement of Work</vt:lpstr>
      <vt:lpstr>Statement of Work</vt:lpstr>
      <vt:lpstr>Statement of Work</vt:lpstr>
      <vt:lpstr>Statement of Work</vt:lpstr>
      <vt:lpstr>Statement of Work</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169</cp:revision>
  <dcterms:created xsi:type="dcterms:W3CDTF">2016-07-14T13:32:49Z</dcterms:created>
  <dcterms:modified xsi:type="dcterms:W3CDTF">2016-12-11T07:55:46Z</dcterms:modified>
</cp:coreProperties>
</file>