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64" r:id="rId4"/>
    <p:sldId id="274" r:id="rId5"/>
    <p:sldId id="275" r:id="rId6"/>
    <p:sldId id="261" r:id="rId7"/>
    <p:sldId id="262" r:id="rId8"/>
    <p:sldId id="263" r:id="rId9"/>
    <p:sldId id="260" r:id="rId10"/>
    <p:sldId id="265" r:id="rId11"/>
    <p:sldId id="266" r:id="rId12"/>
    <p:sldId id="267" r:id="rId13"/>
    <p:sldId id="259" r:id="rId14"/>
    <p:sldId id="271" r:id="rId15"/>
    <p:sldId id="277" r:id="rId16"/>
    <p:sldId id="272" r:id="rId17"/>
    <p:sldId id="278" r:id="rId18"/>
    <p:sldId id="276" r:id="rId19"/>
    <p:sldId id="270" r:id="rId20"/>
    <p:sldId id="273"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491" autoAdjust="0"/>
  </p:normalViewPr>
  <p:slideViewPr>
    <p:cSldViewPr snapToGrid="0">
      <p:cViewPr varScale="1">
        <p:scale>
          <a:sx n="42" d="100"/>
          <a:sy n="42" d="100"/>
        </p:scale>
        <p:origin x="3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9DF67-7CAE-436E-928A-21DC0B7D3C3D}" type="datetimeFigureOut">
              <a:rPr lang="en-PH" smtClean="0"/>
              <a:t>11/12/2016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05C4-94C7-4412-9CB1-C9F207621576}" type="slidenum">
              <a:rPr lang="en-PH" smtClean="0"/>
              <a:t>‹#›</a:t>
            </a:fld>
            <a:endParaRPr lang="en-PH"/>
          </a:p>
        </p:txBody>
      </p:sp>
    </p:spTree>
    <p:extLst>
      <p:ext uri="{BB962C8B-B14F-4D97-AF65-F5344CB8AC3E}">
        <p14:creationId xmlns:p14="http://schemas.microsoft.com/office/powerpoint/2010/main" val="178979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In 2010, the Philippines adopted the Automated Election System (AES) to comply with the Republic Act No. 9369 which stated that the Commission on Election (COMELEC) should use an AES that establishes transparency and credibility. However, during the 2016 Presidential Election, the possibility of electoral fraud continues to persist through the existence of a ‘secret server’ and the controversy behind the hashing algorithm used in system. The study aims to propose a technical solution that would eliminate the possibility of unofficial servers by implementing a public key infrastructure and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algorithm as security measures for the transmission of votes on the server-level. With the said approach, the Voting Counting Machine (VCM) will be able to verify if the server it is sending the election results to is indeed authenticated and an official server. The credibility of the election returns will be restored once the likelihood of electoral fraud is removed from the system.</a:t>
            </a:r>
          </a:p>
        </p:txBody>
      </p:sp>
      <p:sp>
        <p:nvSpPr>
          <p:cNvPr id="4" name="Slide Number Placeholder 3"/>
          <p:cNvSpPr>
            <a:spLocks noGrp="1"/>
          </p:cNvSpPr>
          <p:nvPr>
            <p:ph type="sldNum" sz="quarter" idx="10"/>
          </p:nvPr>
        </p:nvSpPr>
        <p:spPr/>
        <p:txBody>
          <a:bodyPr/>
          <a:lstStyle/>
          <a:p>
            <a:fld id="{213B05C4-94C7-4412-9CB1-C9F207621576}" type="slidenum">
              <a:rPr lang="en-PH" smtClean="0"/>
              <a:t>2</a:t>
            </a:fld>
            <a:endParaRPr lang="en-PH"/>
          </a:p>
        </p:txBody>
      </p:sp>
    </p:spTree>
    <p:extLst>
      <p:ext uri="{BB962C8B-B14F-4D97-AF65-F5344CB8AC3E}">
        <p14:creationId xmlns:p14="http://schemas.microsoft.com/office/powerpoint/2010/main" val="4199350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11</a:t>
            </a:fld>
            <a:endParaRPr lang="en-PH"/>
          </a:p>
        </p:txBody>
      </p:sp>
    </p:spTree>
    <p:extLst>
      <p:ext uri="{BB962C8B-B14F-4D97-AF65-F5344CB8AC3E}">
        <p14:creationId xmlns:p14="http://schemas.microsoft.com/office/powerpoint/2010/main" val="1197368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12</a:t>
            </a:fld>
            <a:endParaRPr lang="en-PH"/>
          </a:p>
        </p:txBody>
      </p:sp>
    </p:spTree>
    <p:extLst>
      <p:ext uri="{BB962C8B-B14F-4D97-AF65-F5344CB8AC3E}">
        <p14:creationId xmlns:p14="http://schemas.microsoft.com/office/powerpoint/2010/main" val="1153255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kern="1200" dirty="0">
                <a:solidFill>
                  <a:schemeClr val="tx1"/>
                </a:solidFill>
                <a:effectLst/>
                <a:latin typeface="+mn-lt"/>
                <a:ea typeface="+mn-ea"/>
                <a:cs typeface="+mn-cs"/>
              </a:rPr>
              <a:t>The current system only provides a hash value that would secure the integrity of the data. However, it lacks the security mechanism that would address confidentiality of the system which makes it possible for other servers aside from the official servers to exist in the transmission of the election returns.</a:t>
            </a:r>
          </a:p>
          <a:p>
            <a:r>
              <a:rPr lang="en-PH" sz="1200" kern="1200" dirty="0">
                <a:solidFill>
                  <a:schemeClr val="tx1"/>
                </a:solidFill>
                <a:effectLst/>
                <a:latin typeface="+mn-lt"/>
                <a:ea typeface="+mn-ea"/>
                <a:cs typeface="+mn-cs"/>
              </a:rPr>
              <a:t>As for the proposed solution to this issue, a public key infrastructure has to be implemented to not only authenticate the data being transmitted but to also allow the verification of the servers’ authenticity.</a:t>
            </a:r>
          </a:p>
        </p:txBody>
      </p:sp>
      <p:sp>
        <p:nvSpPr>
          <p:cNvPr id="4" name="Slide Number Placeholder 3"/>
          <p:cNvSpPr>
            <a:spLocks noGrp="1"/>
          </p:cNvSpPr>
          <p:nvPr>
            <p:ph type="sldNum" sz="quarter" idx="10"/>
          </p:nvPr>
        </p:nvSpPr>
        <p:spPr/>
        <p:txBody>
          <a:bodyPr/>
          <a:lstStyle/>
          <a:p>
            <a:fld id="{213B05C4-94C7-4412-9CB1-C9F207621576}" type="slidenum">
              <a:rPr lang="en-PH" smtClean="0"/>
              <a:t>13</a:t>
            </a:fld>
            <a:endParaRPr lang="en-PH"/>
          </a:p>
        </p:txBody>
      </p:sp>
    </p:spTree>
    <p:extLst>
      <p:ext uri="{BB962C8B-B14F-4D97-AF65-F5344CB8AC3E}">
        <p14:creationId xmlns:p14="http://schemas.microsoft.com/office/powerpoint/2010/main" val="1610382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14</a:t>
            </a:fld>
            <a:endParaRPr lang="en-PH"/>
          </a:p>
        </p:txBody>
      </p:sp>
    </p:spTree>
    <p:extLst>
      <p:ext uri="{BB962C8B-B14F-4D97-AF65-F5344CB8AC3E}">
        <p14:creationId xmlns:p14="http://schemas.microsoft.com/office/powerpoint/2010/main" val="2146206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15</a:t>
            </a:fld>
            <a:endParaRPr lang="en-PH"/>
          </a:p>
        </p:txBody>
      </p:sp>
    </p:spTree>
    <p:extLst>
      <p:ext uri="{BB962C8B-B14F-4D97-AF65-F5344CB8AC3E}">
        <p14:creationId xmlns:p14="http://schemas.microsoft.com/office/powerpoint/2010/main" val="1776505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The process will start once the voting period ends at 5:00pm of the election day. In the proposed system, a server key will collect all the public keys of the voting counting machine (VCM). Assuming that the BEI have already digitally signed the election returns (ERs), the VCM will then send the ERs to the official servers. After doing so, the server will validate the authenticity of the VCM through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algorithm. With the said algorithm, the VCM and server will generate a new key that uses their own public and private keys to verify that the client and server are transmitting data to an authenticated client/server</a:t>
            </a:r>
          </a:p>
        </p:txBody>
      </p:sp>
      <p:sp>
        <p:nvSpPr>
          <p:cNvPr id="4" name="Slide Number Placeholder 3"/>
          <p:cNvSpPr>
            <a:spLocks noGrp="1"/>
          </p:cNvSpPr>
          <p:nvPr>
            <p:ph type="sldNum" sz="quarter" idx="10"/>
          </p:nvPr>
        </p:nvSpPr>
        <p:spPr/>
        <p:txBody>
          <a:bodyPr/>
          <a:lstStyle/>
          <a:p>
            <a:fld id="{213B05C4-94C7-4412-9CB1-C9F207621576}" type="slidenum">
              <a:rPr lang="en-PH" smtClean="0"/>
              <a:t>16</a:t>
            </a:fld>
            <a:endParaRPr lang="en-PH"/>
          </a:p>
        </p:txBody>
      </p:sp>
    </p:spTree>
    <p:extLst>
      <p:ext uri="{BB962C8B-B14F-4D97-AF65-F5344CB8AC3E}">
        <p14:creationId xmlns:p14="http://schemas.microsoft.com/office/powerpoint/2010/main" val="3735920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Once there is a generated key and the key players are verified, it is the only time when the VCM will encrypt file (ERs) using its private key. After that, VCM will get the hash value of the file using the MD5, SHA, and </a:t>
            </a:r>
            <a:r>
              <a:rPr lang="en-PH" sz="1200" kern="1200" dirty="0" err="1">
                <a:solidFill>
                  <a:schemeClr val="tx1"/>
                </a:solidFill>
                <a:effectLst/>
                <a:latin typeface="+mn-lt"/>
                <a:ea typeface="+mn-ea"/>
                <a:cs typeface="+mn-cs"/>
              </a:rPr>
              <a:t>Bcrypt</a:t>
            </a:r>
            <a:r>
              <a:rPr lang="en-PH" sz="1200" kern="1200" dirty="0">
                <a:solidFill>
                  <a:schemeClr val="tx1"/>
                </a:solidFill>
                <a:effectLst/>
                <a:latin typeface="+mn-lt"/>
                <a:ea typeface="+mn-ea"/>
                <a:cs typeface="+mn-cs"/>
              </a:rPr>
              <a:t> hashing algorithms. Then the VCM will once again encrypt the file and </a:t>
            </a:r>
            <a:r>
              <a:rPr lang="en-PH" sz="1200" kern="1200" dirty="0">
                <a:solidFill>
                  <a:schemeClr val="tx1"/>
                </a:solidFill>
                <a:effectLst/>
                <a:latin typeface="+mn-lt"/>
                <a:ea typeface="+mn-ea"/>
                <a:cs typeface="+mn-cs"/>
              </a:rPr>
              <a:t>its hash values</a:t>
            </a:r>
            <a:r>
              <a:rPr lang="en-PH" sz="1200" kern="1200" dirty="0">
                <a:solidFill>
                  <a:schemeClr val="tx1"/>
                </a:solidFill>
                <a:effectLst/>
                <a:latin typeface="+mn-lt"/>
                <a:ea typeface="+mn-ea"/>
                <a:cs typeface="+mn-cs"/>
              </a:rPr>
              <a:t>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generated key. Only then the VCM will send the encrypted file and hash values to the server key. The server key will decrypt the encrypted file and hash function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generated key and the public key of the VCM. Server key will then get the hash value of the file to check if the hash values are the same key. </a:t>
            </a:r>
          </a:p>
        </p:txBody>
      </p:sp>
      <p:sp>
        <p:nvSpPr>
          <p:cNvPr id="4" name="Slide Number Placeholder 3"/>
          <p:cNvSpPr>
            <a:spLocks noGrp="1"/>
          </p:cNvSpPr>
          <p:nvPr>
            <p:ph type="sldNum" sz="quarter" idx="10"/>
          </p:nvPr>
        </p:nvSpPr>
        <p:spPr/>
        <p:txBody>
          <a:bodyPr/>
          <a:lstStyle/>
          <a:p>
            <a:fld id="{213B05C4-94C7-4412-9CB1-C9F207621576}" type="slidenum">
              <a:rPr lang="en-PH" smtClean="0"/>
              <a:t>17</a:t>
            </a:fld>
            <a:endParaRPr lang="en-PH"/>
          </a:p>
        </p:txBody>
      </p:sp>
    </p:spTree>
    <p:extLst>
      <p:ext uri="{BB962C8B-B14F-4D97-AF65-F5344CB8AC3E}">
        <p14:creationId xmlns:p14="http://schemas.microsoft.com/office/powerpoint/2010/main" val="871225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Once there is a generated key and the key players are verified, it is the only time when the VCM will encrypt file (ERs) using its private key. After that, VCM will get the hash value of the file using the MD5, SHA, and </a:t>
            </a:r>
            <a:r>
              <a:rPr lang="en-PH" sz="1200" kern="1200" dirty="0" err="1">
                <a:solidFill>
                  <a:schemeClr val="tx1"/>
                </a:solidFill>
                <a:effectLst/>
                <a:latin typeface="+mn-lt"/>
                <a:ea typeface="+mn-ea"/>
                <a:cs typeface="+mn-cs"/>
              </a:rPr>
              <a:t>Bcrypt</a:t>
            </a:r>
            <a:r>
              <a:rPr lang="en-PH" sz="1200" kern="1200" dirty="0">
                <a:solidFill>
                  <a:schemeClr val="tx1"/>
                </a:solidFill>
                <a:effectLst/>
                <a:latin typeface="+mn-lt"/>
                <a:ea typeface="+mn-ea"/>
                <a:cs typeface="+mn-cs"/>
              </a:rPr>
              <a:t> hashing algorithms. Then the VCM will once again encrypt the file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generated key, as well as its hash values. Only then the VCM will send the encrypted file and hash values to the server key. The server key will decrypt the encrypted file and hash function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generated key and the public key of the VCM. Server key will then get the hash value of the file to check if the hash values are the same key. </a:t>
            </a:r>
          </a:p>
        </p:txBody>
      </p:sp>
      <p:sp>
        <p:nvSpPr>
          <p:cNvPr id="4" name="Slide Number Placeholder 3"/>
          <p:cNvSpPr>
            <a:spLocks noGrp="1"/>
          </p:cNvSpPr>
          <p:nvPr>
            <p:ph type="sldNum" sz="quarter" idx="10"/>
          </p:nvPr>
        </p:nvSpPr>
        <p:spPr/>
        <p:txBody>
          <a:bodyPr/>
          <a:lstStyle/>
          <a:p>
            <a:fld id="{213B05C4-94C7-4412-9CB1-C9F207621576}" type="slidenum">
              <a:rPr lang="en-PH" smtClean="0"/>
              <a:t>18</a:t>
            </a:fld>
            <a:endParaRPr lang="en-PH"/>
          </a:p>
        </p:txBody>
      </p:sp>
    </p:spTree>
    <p:extLst>
      <p:ext uri="{BB962C8B-B14F-4D97-AF65-F5344CB8AC3E}">
        <p14:creationId xmlns:p14="http://schemas.microsoft.com/office/powerpoint/2010/main" val="1455062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19</a:t>
            </a:fld>
            <a:endParaRPr lang="en-PH"/>
          </a:p>
        </p:txBody>
      </p:sp>
    </p:spTree>
    <p:extLst>
      <p:ext uri="{BB962C8B-B14F-4D97-AF65-F5344CB8AC3E}">
        <p14:creationId xmlns:p14="http://schemas.microsoft.com/office/powerpoint/2010/main" val="3902562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Once there is a generated key and the key players are verified, it is the only time when the VCM will encrypt file (ERs) using its private key. After that, VCM will get the hash value of the file using the MD5, SHA, and </a:t>
            </a:r>
            <a:r>
              <a:rPr lang="en-PH" sz="1200" kern="1200" dirty="0" err="1">
                <a:solidFill>
                  <a:schemeClr val="tx1"/>
                </a:solidFill>
                <a:effectLst/>
                <a:latin typeface="+mn-lt"/>
                <a:ea typeface="+mn-ea"/>
                <a:cs typeface="+mn-cs"/>
              </a:rPr>
              <a:t>Bcrypt</a:t>
            </a:r>
            <a:r>
              <a:rPr lang="en-PH" sz="1200" kern="1200" dirty="0">
                <a:solidFill>
                  <a:schemeClr val="tx1"/>
                </a:solidFill>
                <a:effectLst/>
                <a:latin typeface="+mn-lt"/>
                <a:ea typeface="+mn-ea"/>
                <a:cs typeface="+mn-cs"/>
              </a:rPr>
              <a:t> hashing algorithms. Then the VCM will once again encrypt the file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generated key, as well as its hash values. Only then the VCM will send the encrypted file and hash values to the server key. The server key will decrypt the encrypted file and hash function using the </a:t>
            </a:r>
            <a:r>
              <a:rPr lang="en-PH" sz="1200" kern="1200" dirty="0" err="1">
                <a:solidFill>
                  <a:schemeClr val="tx1"/>
                </a:solidFill>
                <a:effectLst/>
                <a:latin typeface="+mn-lt"/>
                <a:ea typeface="+mn-ea"/>
                <a:cs typeface="+mn-cs"/>
              </a:rPr>
              <a:t>Diffie</a:t>
            </a:r>
            <a:r>
              <a:rPr lang="en-PH" sz="1200" kern="1200" dirty="0">
                <a:solidFill>
                  <a:schemeClr val="tx1"/>
                </a:solidFill>
                <a:effectLst/>
                <a:latin typeface="+mn-lt"/>
                <a:ea typeface="+mn-ea"/>
                <a:cs typeface="+mn-cs"/>
              </a:rPr>
              <a:t>-Hellman generated key and the public key of the VCM. Server key will then get the hash value of the file to check if the hash values are the same key. </a:t>
            </a:r>
          </a:p>
        </p:txBody>
      </p:sp>
      <p:sp>
        <p:nvSpPr>
          <p:cNvPr id="4" name="Slide Number Placeholder 3"/>
          <p:cNvSpPr>
            <a:spLocks noGrp="1"/>
          </p:cNvSpPr>
          <p:nvPr>
            <p:ph type="sldNum" sz="quarter" idx="10"/>
          </p:nvPr>
        </p:nvSpPr>
        <p:spPr/>
        <p:txBody>
          <a:bodyPr/>
          <a:lstStyle/>
          <a:p>
            <a:fld id="{213B05C4-94C7-4412-9CB1-C9F207621576}" type="slidenum">
              <a:rPr lang="en-PH" smtClean="0"/>
              <a:t>20</a:t>
            </a:fld>
            <a:endParaRPr lang="en-PH"/>
          </a:p>
        </p:txBody>
      </p:sp>
    </p:spTree>
    <p:extLst>
      <p:ext uri="{BB962C8B-B14F-4D97-AF65-F5344CB8AC3E}">
        <p14:creationId xmlns:p14="http://schemas.microsoft.com/office/powerpoint/2010/main" val="2966215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3</a:t>
            </a:fld>
            <a:endParaRPr lang="en-PH"/>
          </a:p>
        </p:txBody>
      </p:sp>
    </p:spTree>
    <p:extLst>
      <p:ext uri="{BB962C8B-B14F-4D97-AF65-F5344CB8AC3E}">
        <p14:creationId xmlns:p14="http://schemas.microsoft.com/office/powerpoint/2010/main" val="3040062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21</a:t>
            </a:fld>
            <a:endParaRPr lang="en-PH"/>
          </a:p>
        </p:txBody>
      </p:sp>
    </p:spTree>
    <p:extLst>
      <p:ext uri="{BB962C8B-B14F-4D97-AF65-F5344CB8AC3E}">
        <p14:creationId xmlns:p14="http://schemas.microsoft.com/office/powerpoint/2010/main" val="3870766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a:t>
            </a:fld>
            <a:endParaRPr lang="en-PH"/>
          </a:p>
        </p:txBody>
      </p:sp>
    </p:spTree>
    <p:extLst>
      <p:ext uri="{BB962C8B-B14F-4D97-AF65-F5344CB8AC3E}">
        <p14:creationId xmlns:p14="http://schemas.microsoft.com/office/powerpoint/2010/main" val="4045068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5</a:t>
            </a:fld>
            <a:endParaRPr lang="en-PH"/>
          </a:p>
        </p:txBody>
      </p:sp>
    </p:spTree>
    <p:extLst>
      <p:ext uri="{BB962C8B-B14F-4D97-AF65-F5344CB8AC3E}">
        <p14:creationId xmlns:p14="http://schemas.microsoft.com/office/powerpoint/2010/main" val="3616176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ctr">
              <a:buNone/>
            </a:pPr>
            <a:r>
              <a:rPr lang="en-PH" sz="3200" dirty="0"/>
              <a:t>How can the Philippine automated election system eliminate the possibility of unofficial servers to secure the transmission of election returns on the server-level?</a:t>
            </a:r>
          </a:p>
          <a:p>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6</a:t>
            </a:fld>
            <a:endParaRPr lang="en-PH"/>
          </a:p>
        </p:txBody>
      </p:sp>
    </p:spTree>
    <p:extLst>
      <p:ext uri="{BB962C8B-B14F-4D97-AF65-F5344CB8AC3E}">
        <p14:creationId xmlns:p14="http://schemas.microsoft.com/office/powerpoint/2010/main" val="2527699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General Objectives</a:t>
            </a:r>
          </a:p>
          <a:p>
            <a:pPr lvl="1"/>
            <a:r>
              <a:rPr lang="en-PH" dirty="0"/>
              <a:t>To know the issues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would verify the authenticity of the servers and VCMs through the use of a public key infrastructure and </a:t>
            </a:r>
            <a:r>
              <a:rPr lang="en-PH" dirty="0" err="1"/>
              <a:t>Diffie</a:t>
            </a:r>
            <a:r>
              <a:rPr lang="en-PH" dirty="0"/>
              <a:t>-Hellman algorithm as security mechanisms for the automated election system</a:t>
            </a:r>
          </a:p>
          <a:p>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7</a:t>
            </a:fld>
            <a:endParaRPr lang="en-PH"/>
          </a:p>
        </p:txBody>
      </p:sp>
    </p:spTree>
    <p:extLst>
      <p:ext uri="{BB962C8B-B14F-4D97-AF65-F5344CB8AC3E}">
        <p14:creationId xmlns:p14="http://schemas.microsoft.com/office/powerpoint/2010/main" val="2292345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The study would benefit the</a:t>
            </a:r>
            <a:r>
              <a:rPr lang="en-PH" baseline="0" dirty="0"/>
              <a:t> citizens of the Philippines by protecting their democracy through ensuring the security of their casted votes. It would also benefit the COMELEC by helping achieve the goal of having a transparent and credible election in the country. And last but not the least, the future researchers who would want to pursue the prospect of automated election system. This study will serve as their guide to advance their studies as well.</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8</a:t>
            </a:fld>
            <a:endParaRPr lang="en-PH"/>
          </a:p>
        </p:txBody>
      </p:sp>
    </p:spTree>
    <p:extLst>
      <p:ext uri="{BB962C8B-B14F-4D97-AF65-F5344CB8AC3E}">
        <p14:creationId xmlns:p14="http://schemas.microsoft.com/office/powerpoint/2010/main" val="3921709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kern="1200" dirty="0">
                <a:solidFill>
                  <a:schemeClr val="tx1"/>
                </a:solidFill>
                <a:effectLst/>
                <a:latin typeface="+mn-lt"/>
                <a:ea typeface="+mn-ea"/>
                <a:cs typeface="+mn-cs"/>
              </a:rPr>
              <a:t>The scope of the study would only include the issues and possible solutions for the security of the transmission of election returns on the server-level of the automated election system in the Philippines. Solutions for the issues present prior and subsequent the transmission of the election returns will not be provided in this study. The focus of the research will only be upon the elimination of transmission of election returns to unofficial servers as well as the validity of election returns being received. Further study on the other parts of the automated election system will no longer be covered.</a:t>
            </a:r>
          </a:p>
        </p:txBody>
      </p:sp>
      <p:sp>
        <p:nvSpPr>
          <p:cNvPr id="4" name="Slide Number Placeholder 3"/>
          <p:cNvSpPr>
            <a:spLocks noGrp="1"/>
          </p:cNvSpPr>
          <p:nvPr>
            <p:ph type="sldNum" sz="quarter" idx="10"/>
          </p:nvPr>
        </p:nvSpPr>
        <p:spPr/>
        <p:txBody>
          <a:bodyPr/>
          <a:lstStyle/>
          <a:p>
            <a:fld id="{213B05C4-94C7-4412-9CB1-C9F207621576}" type="slidenum">
              <a:rPr lang="en-PH" smtClean="0"/>
              <a:t>9</a:t>
            </a:fld>
            <a:endParaRPr lang="en-PH"/>
          </a:p>
        </p:txBody>
      </p:sp>
    </p:spTree>
    <p:extLst>
      <p:ext uri="{BB962C8B-B14F-4D97-AF65-F5344CB8AC3E}">
        <p14:creationId xmlns:p14="http://schemas.microsoft.com/office/powerpoint/2010/main" val="1262949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3B05C4-94C7-4412-9CB1-C9F207621576}" type="slidenum">
              <a:rPr lang="en-PH" smtClean="0"/>
              <a:t>10</a:t>
            </a:fld>
            <a:endParaRPr lang="en-PH"/>
          </a:p>
        </p:txBody>
      </p:sp>
    </p:spTree>
    <p:extLst>
      <p:ext uri="{BB962C8B-B14F-4D97-AF65-F5344CB8AC3E}">
        <p14:creationId xmlns:p14="http://schemas.microsoft.com/office/powerpoint/2010/main" val="1602568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270864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33334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232680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400339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64DE69-BAB8-4242-9507-E5A28E78EBB7}" type="datetimeFigureOut">
              <a:rPr lang="en-PH" smtClean="0"/>
              <a:t>11/12/2016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035126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2064DE69-BAB8-4242-9507-E5A28E78EBB7}" type="datetimeFigureOut">
              <a:rPr lang="en-PH" smtClean="0"/>
              <a:t>11/12/2016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1101551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2064DE69-BAB8-4242-9507-E5A28E78EBB7}" type="datetimeFigureOut">
              <a:rPr lang="en-PH" smtClean="0"/>
              <a:t>11/12/2016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103092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2064DE69-BAB8-4242-9507-E5A28E78EBB7}" type="datetimeFigureOut">
              <a:rPr lang="en-PH" smtClean="0"/>
              <a:t>11/12/2016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4045459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4DE69-BAB8-4242-9507-E5A28E78EBB7}" type="datetimeFigureOut">
              <a:rPr lang="en-PH" smtClean="0"/>
              <a:t>11/12/2016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95790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64DE69-BAB8-4242-9507-E5A28E78EBB7}" type="datetimeFigureOut">
              <a:rPr lang="en-PH" smtClean="0"/>
              <a:t>11/12/2016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91407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64DE69-BAB8-4242-9507-E5A28E78EBB7}" type="datetimeFigureOut">
              <a:rPr lang="en-PH" smtClean="0"/>
              <a:t>11/12/2016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6505657-799B-45AD-96DB-15F50E108B19}" type="slidenum">
              <a:rPr lang="en-PH" smtClean="0"/>
              <a:t>‹#›</a:t>
            </a:fld>
            <a:endParaRPr lang="en-PH"/>
          </a:p>
        </p:txBody>
      </p:sp>
    </p:spTree>
    <p:extLst>
      <p:ext uri="{BB962C8B-B14F-4D97-AF65-F5344CB8AC3E}">
        <p14:creationId xmlns:p14="http://schemas.microsoft.com/office/powerpoint/2010/main" val="38898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4DE69-BAB8-4242-9507-E5A28E78EBB7}" type="datetimeFigureOut">
              <a:rPr lang="en-PH" smtClean="0"/>
              <a:t>11/12/2016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05657-799B-45AD-96DB-15F50E108B19}" type="slidenum">
              <a:rPr lang="en-PH" smtClean="0"/>
              <a:t>‹#›</a:t>
            </a:fld>
            <a:endParaRPr lang="en-PH"/>
          </a:p>
        </p:txBody>
      </p:sp>
    </p:spTree>
    <p:extLst>
      <p:ext uri="{BB962C8B-B14F-4D97-AF65-F5344CB8AC3E}">
        <p14:creationId xmlns:p14="http://schemas.microsoft.com/office/powerpoint/2010/main" val="2504486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3.png"/><Relationship Id="rId10"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63240"/>
            <a:ext cx="9144000" cy="2387600"/>
          </a:xfrm>
        </p:spPr>
        <p:txBody>
          <a:bodyPr>
            <a:normAutofit/>
          </a:bodyPr>
          <a:lstStyle/>
          <a:p>
            <a:r>
              <a:rPr lang="en-PH" dirty="0"/>
              <a:t>Hybrid Cryptography for Automated Election System</a:t>
            </a:r>
          </a:p>
        </p:txBody>
      </p:sp>
      <p:sp>
        <p:nvSpPr>
          <p:cNvPr id="3" name="Subtitle 2"/>
          <p:cNvSpPr>
            <a:spLocks noGrp="1"/>
          </p:cNvSpPr>
          <p:nvPr>
            <p:ph type="subTitle" idx="1"/>
          </p:nvPr>
        </p:nvSpPr>
        <p:spPr>
          <a:xfrm>
            <a:off x="1524000" y="4142915"/>
            <a:ext cx="9144000" cy="1655762"/>
          </a:xfrm>
        </p:spPr>
        <p:txBody>
          <a:bodyPr/>
          <a:lstStyle/>
          <a:p>
            <a:r>
              <a:rPr lang="en-PH" dirty="0"/>
              <a:t>Hipolito | </a:t>
            </a:r>
            <a:r>
              <a:rPr lang="en-PH" dirty="0" err="1"/>
              <a:t>Jovellano</a:t>
            </a:r>
            <a:r>
              <a:rPr lang="en-PH" dirty="0"/>
              <a:t> | </a:t>
            </a:r>
            <a:r>
              <a:rPr lang="en-PH" dirty="0" err="1"/>
              <a:t>Pachico</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286" y="-655993"/>
            <a:ext cx="3017682" cy="30176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999" y="4218139"/>
            <a:ext cx="3017682" cy="3017682"/>
          </a:xfrm>
          <a:prstGeom prst="rect">
            <a:avLst/>
          </a:prstGeom>
        </p:spPr>
      </p:pic>
    </p:spTree>
    <p:extLst>
      <p:ext uri="{BB962C8B-B14F-4D97-AF65-F5344CB8AC3E}">
        <p14:creationId xmlns:p14="http://schemas.microsoft.com/office/powerpoint/2010/main" val="167675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941628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Study</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33967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420978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r>
              <a:rPr lang="en-PH" dirty="0"/>
              <a:t>Current system only provides a hash value to secure data integrity</a:t>
            </a:r>
          </a:p>
          <a:p>
            <a:r>
              <a:rPr lang="en-PH" dirty="0"/>
              <a:t>It is possible for unofficial servers to be part of the transmission</a:t>
            </a:r>
          </a:p>
          <a:p>
            <a:r>
              <a:rPr lang="en-PH" dirty="0"/>
              <a:t>By using a public key infrastructure and </a:t>
            </a:r>
            <a:r>
              <a:rPr lang="en-PH" dirty="0" err="1"/>
              <a:t>Diffie</a:t>
            </a:r>
            <a:r>
              <a:rPr lang="en-PH" dirty="0"/>
              <a:t>-Hellman algorithm</a:t>
            </a:r>
          </a:p>
          <a:p>
            <a:r>
              <a:rPr lang="en-PH" dirty="0"/>
              <a:t>The authenticity of the servers and VCMs will be addressed</a:t>
            </a:r>
          </a:p>
          <a:p>
            <a:r>
              <a:rPr lang="en-PH" dirty="0"/>
              <a:t>But how?</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3984246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r>
              <a:rPr lang="en-PH" dirty="0"/>
              <a:t>A server key will collect the public keys of VCMs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4183" y="2696541"/>
            <a:ext cx="1088221" cy="1088221"/>
          </a:xfrm>
          <a:prstGeom prst="rect">
            <a:avLst/>
          </a:prstGeom>
        </p:spPr>
      </p:pic>
      <p:pic>
        <p:nvPicPr>
          <p:cNvPr id="7" name="Picture 2" descr="http://image.flaticon.com/icons/png/128/230/2303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1471" y="4309336"/>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image.flaticon.com/icons/png/128/230/23030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1240" y="430933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or: Elbow 9"/>
          <p:cNvCxnSpPr>
            <a:stCxn id="6" idx="1"/>
            <a:endCxn id="7" idx="0"/>
          </p:cNvCxnSpPr>
          <p:nvPr/>
        </p:nvCxnSpPr>
        <p:spPr>
          <a:xfrm rot="10800000" flipV="1">
            <a:off x="3211071" y="3240652"/>
            <a:ext cx="1273112" cy="10686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6" idx="3"/>
            <a:endCxn id="8" idx="0"/>
          </p:cNvCxnSpPr>
          <p:nvPr/>
        </p:nvCxnSpPr>
        <p:spPr>
          <a:xfrm>
            <a:off x="5572404" y="3240652"/>
            <a:ext cx="1198436" cy="10686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746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r>
              <a:rPr lang="en-PH" dirty="0"/>
              <a:t>A server key will collect the public keys of VCMs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cxnSp>
        <p:nvCxnSpPr>
          <p:cNvPr id="10" name="Connector: Elbow 9"/>
          <p:cNvCxnSpPr>
            <a:stCxn id="14" idx="1"/>
            <a:endCxn id="11" idx="0"/>
          </p:cNvCxnSpPr>
          <p:nvPr/>
        </p:nvCxnSpPr>
        <p:spPr>
          <a:xfrm rot="10800000" flipV="1">
            <a:off x="3193817" y="3300675"/>
            <a:ext cx="1360158" cy="9754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4" idx="3"/>
            <a:endCxn id="12" idx="0"/>
          </p:cNvCxnSpPr>
          <p:nvPr/>
        </p:nvCxnSpPr>
        <p:spPr>
          <a:xfrm>
            <a:off x="5502612" y="3300676"/>
            <a:ext cx="1273051" cy="9754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Content Placeholder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2749" y="4276127"/>
            <a:ext cx="1262135" cy="1204687"/>
          </a:xfrm>
          <a:prstGeom prst="rect">
            <a:avLst/>
          </a:prstGeom>
        </p:spPr>
      </p:pic>
      <p:pic>
        <p:nvPicPr>
          <p:cNvPr id="12" name="Content Placeholder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4595" y="4276127"/>
            <a:ext cx="1262135" cy="1204687"/>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53975" y="2826357"/>
            <a:ext cx="948637" cy="948637"/>
          </a:xfrm>
          <a:prstGeom prst="rect">
            <a:avLst/>
          </a:prstGeom>
        </p:spPr>
      </p:pic>
    </p:spTree>
    <p:extLst>
      <p:ext uri="{BB962C8B-B14F-4D97-AF65-F5344CB8AC3E}">
        <p14:creationId xmlns:p14="http://schemas.microsoft.com/office/powerpoint/2010/main" val="2594294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r>
              <a:rPr lang="en-PH" dirty="0"/>
              <a:t>Once the poll closes on the election day</a:t>
            </a:r>
          </a:p>
          <a:p>
            <a:r>
              <a:rPr lang="en-PH" dirty="0"/>
              <a:t>VCM will send the election returns to the server key</a:t>
            </a:r>
          </a:p>
          <a:p>
            <a:r>
              <a:rPr lang="en-PH" dirty="0"/>
              <a:t>Before accepting the ERs, the server key will validate the VCM.</a:t>
            </a:r>
          </a:p>
          <a:p>
            <a:r>
              <a:rPr lang="en-PH" dirty="0"/>
              <a:t>Through the use of </a:t>
            </a:r>
            <a:r>
              <a:rPr lang="en-PH" dirty="0" err="1"/>
              <a:t>Diffie</a:t>
            </a:r>
            <a:r>
              <a:rPr lang="en-PH" dirty="0"/>
              <a:t>-Hellman algorithm</a:t>
            </a:r>
          </a:p>
          <a:p>
            <a:r>
              <a:rPr lang="en-PH" dirty="0"/>
              <a:t>Generates a key that uses their own private and public key</a:t>
            </a:r>
          </a:p>
          <a:p>
            <a:r>
              <a:rPr lang="en-PH" dirty="0"/>
              <a:t>Will only occur if both private and public key are valid</a:t>
            </a:r>
          </a:p>
          <a:p>
            <a:r>
              <a:rPr lang="en-PH" dirty="0"/>
              <a:t>Which serves as a validation for both sides: VCMs and servers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432842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114"/>
            <a:ext cx="10515600" cy="1325563"/>
          </a:xfrm>
        </p:spPr>
        <p:txBody>
          <a:bodyPr/>
          <a:lstStyle/>
          <a:p>
            <a:r>
              <a:rPr lang="en-PH" dirty="0"/>
              <a:t>Proposed Solution to the Problem</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1668" y="4585171"/>
            <a:ext cx="573425" cy="573425"/>
          </a:xfrm>
        </p:spPr>
      </p:pic>
      <p:pic>
        <p:nvPicPr>
          <p:cNvPr id="9"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158" y="2809104"/>
            <a:ext cx="1262135" cy="120468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02669" y="2911750"/>
            <a:ext cx="948637" cy="948637"/>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9324" y="1678395"/>
            <a:ext cx="892344" cy="89234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9289" y="3552383"/>
            <a:ext cx="308004" cy="308004"/>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80051" y="3601724"/>
            <a:ext cx="308004" cy="308004"/>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12471" y="1683280"/>
            <a:ext cx="882573" cy="882573"/>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45573" y="3057312"/>
            <a:ext cx="737159" cy="737159"/>
          </a:xfrm>
          <a:prstGeom prst="rect">
            <a:avLst/>
          </a:prstGeom>
        </p:spPr>
      </p:pic>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77162" y="3048473"/>
            <a:ext cx="737159" cy="737159"/>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5019" y="2979719"/>
            <a:ext cx="892344" cy="892344"/>
          </a:xfrm>
          <a:prstGeom prst="rect">
            <a:avLst/>
          </a:prstGeom>
        </p:spPr>
      </p:pic>
      <p:pic>
        <p:nvPicPr>
          <p:cNvPr id="18" name="Picture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92457" y="3035475"/>
            <a:ext cx="766635" cy="766635"/>
          </a:xfrm>
          <a:prstGeom prst="rect">
            <a:avLst/>
          </a:prstGeom>
        </p:spPr>
      </p:pic>
      <p:sp>
        <p:nvSpPr>
          <p:cNvPr id="19" name="TextBox 18"/>
          <p:cNvSpPr txBox="1"/>
          <p:nvPr/>
        </p:nvSpPr>
        <p:spPr>
          <a:xfrm>
            <a:off x="3357353" y="1791091"/>
            <a:ext cx="599599" cy="523220"/>
          </a:xfrm>
          <a:prstGeom prst="rect">
            <a:avLst/>
          </a:prstGeom>
          <a:noFill/>
        </p:spPr>
        <p:txBody>
          <a:bodyPr wrap="square" rtlCol="0">
            <a:spAutoFit/>
          </a:bodyPr>
          <a:lstStyle/>
          <a:p>
            <a:r>
              <a:rPr lang="en-PH" sz="2800" dirty="0">
                <a:solidFill>
                  <a:schemeClr val="bg2">
                    <a:lumMod val="25000"/>
                  </a:schemeClr>
                </a:solidFill>
              </a:rPr>
              <a:t>h()</a:t>
            </a:r>
          </a:p>
        </p:txBody>
      </p:sp>
      <p:pic>
        <p:nvPicPr>
          <p:cNvPr id="20" name="Content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8155" y="4585171"/>
            <a:ext cx="573425" cy="573425"/>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63649" y="3048473"/>
            <a:ext cx="737159" cy="737159"/>
          </a:xfrm>
          <a:prstGeom prst="rect">
            <a:avLst/>
          </a:prstGeom>
        </p:spPr>
      </p:pic>
      <p:pic>
        <p:nvPicPr>
          <p:cNvPr id="23" name="Content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5750" y="5528536"/>
            <a:ext cx="573425" cy="573425"/>
          </a:xfrm>
          <a:prstGeom prst="rect">
            <a:avLst/>
          </a:prstGeom>
        </p:spPr>
      </p:pic>
      <p:pic>
        <p:nvPicPr>
          <p:cNvPr id="24" name="Content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9622" y="5528536"/>
            <a:ext cx="573425" cy="573425"/>
          </a:xfrm>
          <a:prstGeom prst="rect">
            <a:avLst/>
          </a:prstGeom>
        </p:spPr>
      </p:pic>
      <p:pic>
        <p:nvPicPr>
          <p:cNvPr id="29" name="Picture 2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439650" y="3035475"/>
            <a:ext cx="766635" cy="766635"/>
          </a:xfrm>
          <a:prstGeom prst="rect">
            <a:avLst/>
          </a:prstGeom>
        </p:spPr>
      </p:pic>
      <p:sp>
        <p:nvSpPr>
          <p:cNvPr id="30" name="TextBox 29"/>
          <p:cNvSpPr txBox="1"/>
          <p:nvPr/>
        </p:nvSpPr>
        <p:spPr>
          <a:xfrm>
            <a:off x="8904546" y="1791091"/>
            <a:ext cx="599599" cy="523220"/>
          </a:xfrm>
          <a:prstGeom prst="rect">
            <a:avLst/>
          </a:prstGeom>
          <a:noFill/>
        </p:spPr>
        <p:txBody>
          <a:bodyPr wrap="square" rtlCol="0">
            <a:spAutoFit/>
          </a:bodyPr>
          <a:lstStyle/>
          <a:p>
            <a:r>
              <a:rPr lang="en-PH" sz="2800" dirty="0">
                <a:solidFill>
                  <a:schemeClr val="bg2">
                    <a:lumMod val="25000"/>
                  </a:schemeClr>
                </a:solidFill>
              </a:rPr>
              <a:t>h()</a:t>
            </a:r>
          </a:p>
        </p:txBody>
      </p:sp>
      <p:cxnSp>
        <p:nvCxnSpPr>
          <p:cNvPr id="32" name="Straight Arrow Connector 31"/>
          <p:cNvCxnSpPr>
            <a:stCxn id="9" idx="3"/>
            <a:endCxn id="15" idx="1"/>
          </p:cNvCxnSpPr>
          <p:nvPr/>
        </p:nvCxnSpPr>
        <p:spPr>
          <a:xfrm>
            <a:off x="1737293" y="3411448"/>
            <a:ext cx="739869" cy="5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5" idx="3"/>
            <a:endCxn id="18" idx="1"/>
          </p:cNvCxnSpPr>
          <p:nvPr/>
        </p:nvCxnSpPr>
        <p:spPr>
          <a:xfrm>
            <a:off x="3214321" y="3417053"/>
            <a:ext cx="678136" cy="1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8" idx="3"/>
            <a:endCxn id="21" idx="1"/>
          </p:cNvCxnSpPr>
          <p:nvPr/>
        </p:nvCxnSpPr>
        <p:spPr>
          <a:xfrm flipV="1">
            <a:off x="4659092" y="3417053"/>
            <a:ext cx="404557" cy="1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1" idx="3"/>
            <a:endCxn id="14" idx="1"/>
          </p:cNvCxnSpPr>
          <p:nvPr/>
        </p:nvCxnSpPr>
        <p:spPr>
          <a:xfrm>
            <a:off x="5800808" y="3417053"/>
            <a:ext cx="744765" cy="8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3"/>
            <a:endCxn id="17" idx="1"/>
          </p:cNvCxnSpPr>
          <p:nvPr/>
        </p:nvCxnSpPr>
        <p:spPr>
          <a:xfrm flipV="1">
            <a:off x="7282732" y="3425891"/>
            <a:ext cx="6322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7" idx="3"/>
          </p:cNvCxnSpPr>
          <p:nvPr/>
        </p:nvCxnSpPr>
        <p:spPr>
          <a:xfrm>
            <a:off x="8807363" y="3425891"/>
            <a:ext cx="496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9" idx="3"/>
          </p:cNvCxnSpPr>
          <p:nvPr/>
        </p:nvCxnSpPr>
        <p:spPr>
          <a:xfrm flipV="1">
            <a:off x="10206285" y="3417923"/>
            <a:ext cx="332374" cy="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15" idx="2"/>
          </p:cNvCxnSpPr>
          <p:nvPr/>
        </p:nvCxnSpPr>
        <p:spPr>
          <a:xfrm flipV="1">
            <a:off x="2845742" y="3785632"/>
            <a:ext cx="0" cy="920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21" idx="2"/>
          </p:cNvCxnSpPr>
          <p:nvPr/>
        </p:nvCxnSpPr>
        <p:spPr>
          <a:xfrm flipV="1">
            <a:off x="5432229" y="3785632"/>
            <a:ext cx="0" cy="920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467735" y="2569228"/>
            <a:ext cx="1378006" cy="307777"/>
          </a:xfrm>
          <a:prstGeom prst="rect">
            <a:avLst/>
          </a:prstGeom>
          <a:noFill/>
        </p:spPr>
        <p:txBody>
          <a:bodyPr wrap="none" rtlCol="0">
            <a:spAutoFit/>
          </a:bodyPr>
          <a:lstStyle/>
          <a:p>
            <a:r>
              <a:rPr lang="en-PH" sz="1400" dirty="0"/>
              <a:t>Election Returns</a:t>
            </a:r>
          </a:p>
        </p:txBody>
      </p:sp>
      <p:sp>
        <p:nvSpPr>
          <p:cNvPr id="82" name="TextBox 81"/>
          <p:cNvSpPr txBox="1"/>
          <p:nvPr/>
        </p:nvSpPr>
        <p:spPr>
          <a:xfrm>
            <a:off x="7691536" y="3860387"/>
            <a:ext cx="1378006" cy="307777"/>
          </a:xfrm>
          <a:prstGeom prst="rect">
            <a:avLst/>
          </a:prstGeom>
          <a:noFill/>
        </p:spPr>
        <p:txBody>
          <a:bodyPr wrap="none" rtlCol="0">
            <a:spAutoFit/>
          </a:bodyPr>
          <a:lstStyle/>
          <a:p>
            <a:r>
              <a:rPr lang="en-PH" sz="1400" dirty="0"/>
              <a:t>Election Returns</a:t>
            </a:r>
          </a:p>
        </p:txBody>
      </p:sp>
      <p:sp>
        <p:nvSpPr>
          <p:cNvPr id="83" name="TextBox 82"/>
          <p:cNvSpPr txBox="1"/>
          <p:nvPr/>
        </p:nvSpPr>
        <p:spPr>
          <a:xfrm>
            <a:off x="2301000" y="5146155"/>
            <a:ext cx="994759" cy="523220"/>
          </a:xfrm>
          <a:prstGeom prst="rect">
            <a:avLst/>
          </a:prstGeom>
          <a:noFill/>
        </p:spPr>
        <p:txBody>
          <a:bodyPr wrap="none" rtlCol="0">
            <a:spAutoFit/>
          </a:bodyPr>
          <a:lstStyle/>
          <a:p>
            <a:pPr algn="ctr"/>
            <a:r>
              <a:rPr lang="en-PH" sz="1400" dirty="0"/>
              <a:t>VCM</a:t>
            </a:r>
          </a:p>
          <a:p>
            <a:pPr algn="ctr"/>
            <a:r>
              <a:rPr lang="en-PH" sz="1400" dirty="0"/>
              <a:t>Private Key</a:t>
            </a:r>
          </a:p>
        </p:txBody>
      </p:sp>
      <p:sp>
        <p:nvSpPr>
          <p:cNvPr id="85" name="TextBox 84"/>
          <p:cNvSpPr txBox="1"/>
          <p:nvPr/>
        </p:nvSpPr>
        <p:spPr>
          <a:xfrm>
            <a:off x="4793859" y="5196935"/>
            <a:ext cx="1259832" cy="307777"/>
          </a:xfrm>
          <a:prstGeom prst="rect">
            <a:avLst/>
          </a:prstGeom>
          <a:noFill/>
        </p:spPr>
        <p:txBody>
          <a:bodyPr wrap="none" rtlCol="0">
            <a:spAutoFit/>
          </a:bodyPr>
          <a:lstStyle/>
          <a:p>
            <a:pPr algn="ctr"/>
            <a:r>
              <a:rPr lang="en-PH" sz="1400" dirty="0"/>
              <a:t>Generated Key</a:t>
            </a:r>
          </a:p>
        </p:txBody>
      </p:sp>
      <p:sp>
        <p:nvSpPr>
          <p:cNvPr id="86" name="TextBox 85"/>
          <p:cNvSpPr txBox="1"/>
          <p:nvPr/>
        </p:nvSpPr>
        <p:spPr>
          <a:xfrm>
            <a:off x="5742568" y="6105559"/>
            <a:ext cx="1259832" cy="307777"/>
          </a:xfrm>
          <a:prstGeom prst="rect">
            <a:avLst/>
          </a:prstGeom>
          <a:noFill/>
        </p:spPr>
        <p:txBody>
          <a:bodyPr wrap="none" rtlCol="0">
            <a:spAutoFit/>
          </a:bodyPr>
          <a:lstStyle/>
          <a:p>
            <a:pPr algn="ctr"/>
            <a:r>
              <a:rPr lang="en-PH" sz="1400" dirty="0"/>
              <a:t>Generated Key</a:t>
            </a:r>
          </a:p>
        </p:txBody>
      </p:sp>
      <p:sp>
        <p:nvSpPr>
          <p:cNvPr id="87" name="TextBox 86"/>
          <p:cNvSpPr txBox="1"/>
          <p:nvPr/>
        </p:nvSpPr>
        <p:spPr>
          <a:xfrm>
            <a:off x="7067043" y="6106770"/>
            <a:ext cx="925639" cy="523220"/>
          </a:xfrm>
          <a:prstGeom prst="rect">
            <a:avLst/>
          </a:prstGeom>
          <a:noFill/>
        </p:spPr>
        <p:txBody>
          <a:bodyPr wrap="none" rtlCol="0">
            <a:spAutoFit/>
          </a:bodyPr>
          <a:lstStyle/>
          <a:p>
            <a:pPr algn="ctr"/>
            <a:r>
              <a:rPr lang="en-PH" sz="1400" dirty="0"/>
              <a:t>VCM</a:t>
            </a:r>
          </a:p>
          <a:p>
            <a:pPr algn="ctr"/>
            <a:r>
              <a:rPr lang="en-PH" sz="1400" dirty="0"/>
              <a:t>Public Key</a:t>
            </a:r>
          </a:p>
        </p:txBody>
      </p:sp>
      <p:sp>
        <p:nvSpPr>
          <p:cNvPr id="88" name="TextBox 87"/>
          <p:cNvSpPr txBox="1"/>
          <p:nvPr/>
        </p:nvSpPr>
        <p:spPr>
          <a:xfrm>
            <a:off x="2915667" y="2212625"/>
            <a:ext cx="1482970" cy="307777"/>
          </a:xfrm>
          <a:prstGeom prst="rect">
            <a:avLst/>
          </a:prstGeom>
          <a:noFill/>
        </p:spPr>
        <p:txBody>
          <a:bodyPr wrap="none" rtlCol="0">
            <a:spAutoFit/>
          </a:bodyPr>
          <a:lstStyle/>
          <a:p>
            <a:r>
              <a:rPr lang="en-PH" sz="1400" dirty="0"/>
              <a:t>MD5, SHA, </a:t>
            </a:r>
            <a:r>
              <a:rPr lang="en-PH" sz="1400" dirty="0" err="1"/>
              <a:t>Bcrypt</a:t>
            </a:r>
            <a:endParaRPr lang="en-PH" sz="1400" dirty="0"/>
          </a:p>
        </p:txBody>
      </p:sp>
      <p:sp>
        <p:nvSpPr>
          <p:cNvPr id="89" name="TextBox 88"/>
          <p:cNvSpPr txBox="1"/>
          <p:nvPr/>
        </p:nvSpPr>
        <p:spPr>
          <a:xfrm>
            <a:off x="8462860" y="2211587"/>
            <a:ext cx="1482970" cy="307777"/>
          </a:xfrm>
          <a:prstGeom prst="rect">
            <a:avLst/>
          </a:prstGeom>
          <a:noFill/>
        </p:spPr>
        <p:txBody>
          <a:bodyPr wrap="none" rtlCol="0">
            <a:spAutoFit/>
          </a:bodyPr>
          <a:lstStyle/>
          <a:p>
            <a:r>
              <a:rPr lang="en-PH" sz="1400" dirty="0"/>
              <a:t>MD5, SHA, </a:t>
            </a:r>
            <a:r>
              <a:rPr lang="en-PH" sz="1400" dirty="0" err="1"/>
              <a:t>Bcrypt</a:t>
            </a:r>
            <a:endParaRPr lang="en-PH" sz="1400" dirty="0"/>
          </a:p>
        </p:txBody>
      </p:sp>
      <p:sp>
        <p:nvSpPr>
          <p:cNvPr id="90" name="TextBox 89"/>
          <p:cNvSpPr txBox="1"/>
          <p:nvPr/>
        </p:nvSpPr>
        <p:spPr>
          <a:xfrm>
            <a:off x="5778755" y="2575905"/>
            <a:ext cx="950004" cy="307777"/>
          </a:xfrm>
          <a:prstGeom prst="rect">
            <a:avLst/>
          </a:prstGeom>
          <a:noFill/>
        </p:spPr>
        <p:txBody>
          <a:bodyPr wrap="none" rtlCol="0">
            <a:spAutoFit/>
          </a:bodyPr>
          <a:lstStyle/>
          <a:p>
            <a:r>
              <a:rPr lang="en-PH" sz="1400" dirty="0" err="1"/>
              <a:t>Ciphertext</a:t>
            </a:r>
            <a:endParaRPr lang="en-PH" sz="1400" dirty="0"/>
          </a:p>
        </p:txBody>
      </p:sp>
      <p:cxnSp>
        <p:nvCxnSpPr>
          <p:cNvPr id="92" name="Connector: Elbow 91"/>
          <p:cNvCxnSpPr>
            <a:stCxn id="23" idx="0"/>
            <a:endCxn id="14" idx="2"/>
          </p:cNvCxnSpPr>
          <p:nvPr/>
        </p:nvCxnSpPr>
        <p:spPr>
          <a:xfrm rot="5400000" flipH="1" flipV="1">
            <a:off x="5761276" y="4375659"/>
            <a:ext cx="1734065" cy="5716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p:cNvCxnSpPr>
            <a:stCxn id="24" idx="0"/>
            <a:endCxn id="14" idx="2"/>
          </p:cNvCxnSpPr>
          <p:nvPr/>
        </p:nvCxnSpPr>
        <p:spPr>
          <a:xfrm rot="16200000" flipV="1">
            <a:off x="6323212" y="4385413"/>
            <a:ext cx="1734065" cy="5521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122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4042930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Results and Discussion</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199374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Abstract</a:t>
            </a:r>
          </a:p>
        </p:txBody>
      </p:sp>
      <p:sp>
        <p:nvSpPr>
          <p:cNvPr id="3" name="Content Placeholder 2"/>
          <p:cNvSpPr>
            <a:spLocks noGrp="1"/>
          </p:cNvSpPr>
          <p:nvPr>
            <p:ph idx="1"/>
          </p:nvPr>
        </p:nvSpPr>
        <p:spPr/>
        <p:txBody>
          <a:bodyPr/>
          <a:lstStyle/>
          <a:p>
            <a:r>
              <a:rPr lang="en-PH" dirty="0"/>
              <a:t>The Philippines adopted the automated election system in 2010.</a:t>
            </a:r>
          </a:p>
          <a:p>
            <a:r>
              <a:rPr lang="en-PH" dirty="0"/>
              <a:t>It should be transparent and credible according to R.A. 9369.</a:t>
            </a:r>
          </a:p>
          <a:p>
            <a:r>
              <a:rPr lang="en-PH" dirty="0"/>
              <a:t>In 2016 Presidential Election, there was a “secret server.”</a:t>
            </a:r>
          </a:p>
          <a:p>
            <a:r>
              <a:rPr lang="en-PH" dirty="0"/>
              <a:t>The hashing function used was said to be </a:t>
            </a:r>
            <a:r>
              <a:rPr lang="en-PH" i="1" dirty="0"/>
              <a:t>obsolete.</a:t>
            </a:r>
          </a:p>
          <a:p>
            <a:r>
              <a:rPr lang="en-PH" dirty="0"/>
              <a:t>The study aims to propose a technical solution.</a:t>
            </a:r>
          </a:p>
          <a:p>
            <a:r>
              <a:rPr lang="en-PH" dirty="0"/>
              <a:t>Through PKI and </a:t>
            </a:r>
            <a:r>
              <a:rPr lang="en-PH" dirty="0" err="1"/>
              <a:t>Diffie</a:t>
            </a:r>
            <a:r>
              <a:rPr lang="en-PH" dirty="0"/>
              <a:t>-Hellman algorithm.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299325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Results and Discussion</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78048" y="2541459"/>
            <a:ext cx="525622" cy="525622"/>
          </a:xfr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51889" y="2915897"/>
            <a:ext cx="1088221" cy="1088221"/>
          </a:xfrm>
          <a:prstGeom prst="rect">
            <a:avLst/>
          </a:prstGeom>
        </p:spPr>
      </p:pic>
      <p:pic>
        <p:nvPicPr>
          <p:cNvPr id="7" name="Picture 2" descr="http://image.flaticon.com/icons/png/128/230/23031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1221" y="2971813"/>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807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Conclusions and Recommendations</a:t>
            </a:r>
          </a:p>
        </p:txBody>
      </p:sp>
      <p:sp>
        <p:nvSpPr>
          <p:cNvPr id="3" name="Content Placeholder 2"/>
          <p:cNvSpPr>
            <a:spLocks noGrp="1"/>
          </p:cNvSpPr>
          <p:nvPr>
            <p:ph idx="1"/>
          </p:nvPr>
        </p:nvSpPr>
        <p:spPr/>
        <p:txBody>
          <a:bodyPr/>
          <a:lstStyle/>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117801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p:txBody>
          <a:bodyPr/>
          <a:lstStyle/>
          <a:p>
            <a:r>
              <a:rPr lang="en-PH" dirty="0"/>
              <a:t>Once the poll closes, VCM sends ERs to three official servers:</a:t>
            </a:r>
          </a:p>
          <a:p>
            <a:r>
              <a:rPr lang="en-PH" dirty="0"/>
              <a:t>However, in the 2016 Presidential Election, there was a fourth.</a:t>
            </a:r>
          </a:p>
          <a:p>
            <a:r>
              <a:rPr lang="en-PH" dirty="0"/>
              <a:t>It was unofficial and had not undergone source code review.</a:t>
            </a:r>
          </a:p>
          <a:p>
            <a:r>
              <a:rPr lang="en-PH" dirty="0"/>
              <a:t>Moreover, there had also been an issue on the ERs’ integrity.</a:t>
            </a:r>
          </a:p>
          <a:p>
            <a:r>
              <a:rPr lang="en-PH" dirty="0"/>
              <a:t>MD5 was used by the </a:t>
            </a:r>
            <a:r>
              <a:rPr lang="en-PH" dirty="0" err="1"/>
              <a:t>Smartmatic</a:t>
            </a:r>
            <a:r>
              <a:rPr lang="en-PH" dirty="0"/>
              <a:t> last election.</a:t>
            </a:r>
          </a:p>
          <a:p>
            <a:r>
              <a:rPr lang="en-PH" dirty="0"/>
              <a:t>IT experts claim that the use of MD5 alone is questionable</a:t>
            </a:r>
          </a:p>
          <a:p>
            <a:pPr marL="0" indent="0">
              <a:buNone/>
            </a:pPr>
            <a:r>
              <a:rPr lang="en-PH" dirty="0"/>
              <a:t>   when it comes to its reliability in securing the data</a:t>
            </a: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297841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6612115" y="-124434"/>
            <a:ext cx="5066657" cy="5066657"/>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7528" y="2656795"/>
            <a:ext cx="948637" cy="948637"/>
          </a:xfrm>
          <a:prstGeom prst="rect">
            <a:avLst/>
          </a:prstGeom>
        </p:spPr>
      </p:pic>
      <p:cxnSp>
        <p:nvCxnSpPr>
          <p:cNvPr id="14" name="Straight Arrow Connector 13"/>
          <p:cNvCxnSpPr>
            <a:endCxn id="8" idx="2"/>
          </p:cNvCxnSpPr>
          <p:nvPr/>
        </p:nvCxnSpPr>
        <p:spPr>
          <a:xfrm flipV="1">
            <a:off x="3630741" y="3605432"/>
            <a:ext cx="0" cy="147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55171" y="571484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2709306" y="201142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4580412" y="176256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2709306" y="231528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4580412" y="231528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6422" y="265679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317" y="2656794"/>
            <a:ext cx="948637" cy="948637"/>
          </a:xfrm>
          <a:prstGeom prst="rect">
            <a:avLst/>
          </a:prstGeom>
        </p:spPr>
      </p:pic>
      <p:sp>
        <p:nvSpPr>
          <p:cNvPr id="42" name="TextBox 41"/>
          <p:cNvSpPr txBox="1"/>
          <p:nvPr/>
        </p:nvSpPr>
        <p:spPr>
          <a:xfrm>
            <a:off x="838200" y="194594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6200000" flipV="1">
            <a:off x="1478380" y="3886687"/>
            <a:ext cx="1983502" cy="1420990"/>
          </a:xfrm>
          <a:prstGeom prst="bentConnector3">
            <a:avLst>
              <a:gd name="adj1" fmla="val 102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rot="5400000" flipH="1" flipV="1">
            <a:off x="3793984" y="3750403"/>
            <a:ext cx="1852833" cy="1562893"/>
          </a:xfrm>
          <a:prstGeom prst="bentConnector3">
            <a:avLst>
              <a:gd name="adj1" fmla="val 3686"/>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999673" y="4705281"/>
            <a:ext cx="1262135" cy="1262135"/>
          </a:xfrm>
        </p:spPr>
      </p:pic>
      <p:sp>
        <p:nvSpPr>
          <p:cNvPr id="63" name="TextBox 62"/>
          <p:cNvSpPr txBox="1"/>
          <p:nvPr/>
        </p:nvSpPr>
        <p:spPr>
          <a:xfrm>
            <a:off x="3612864" y="3981344"/>
            <a:ext cx="1618037" cy="461665"/>
          </a:xfrm>
          <a:prstGeom prst="rect">
            <a:avLst/>
          </a:prstGeom>
          <a:noFill/>
        </p:spPr>
        <p:txBody>
          <a:bodyPr wrap="square" rtlCol="0">
            <a:spAutoFit/>
          </a:bodyPr>
          <a:lstStyle/>
          <a:p>
            <a:pPr algn="ctr"/>
            <a:r>
              <a:rPr lang="en-PH" sz="1200" dirty="0"/>
              <a:t>Votes are sent along with its hash code</a:t>
            </a:r>
          </a:p>
        </p:txBody>
      </p:sp>
      <p:sp>
        <p:nvSpPr>
          <p:cNvPr id="64" name="TextBox 63"/>
          <p:cNvSpPr txBox="1"/>
          <p:nvPr/>
        </p:nvSpPr>
        <p:spPr>
          <a:xfrm>
            <a:off x="7291240" y="762290"/>
            <a:ext cx="3708406" cy="3293209"/>
          </a:xfrm>
          <a:prstGeom prst="rect">
            <a:avLst/>
          </a:prstGeom>
          <a:noFill/>
        </p:spPr>
        <p:txBody>
          <a:bodyPr wrap="square" rtlCol="0">
            <a:spAutoFit/>
          </a:bodyPr>
          <a:lstStyle/>
          <a:p>
            <a:pPr algn="ctr"/>
            <a:r>
              <a:rPr lang="en-PH" sz="2400" dirty="0">
                <a:solidFill>
                  <a:schemeClr val="bg1"/>
                </a:solidFill>
              </a:rPr>
              <a:t>Hash code serves as the file’s digital fingerprint and is “a security measure used to ensure that the integrity of an electronic document, data file, or a program has not been compromised.”</a:t>
            </a:r>
          </a:p>
          <a:p>
            <a:pPr algn="ctr"/>
            <a:endParaRPr lang="en-PH" sz="2000" dirty="0">
              <a:solidFill>
                <a:schemeClr val="bg1"/>
              </a:solidFill>
            </a:endParaRPr>
          </a:p>
          <a:p>
            <a:pPr algn="ctr"/>
            <a:r>
              <a:rPr lang="en-PH" sz="2000" dirty="0">
                <a:solidFill>
                  <a:schemeClr val="bg1"/>
                </a:solidFill>
              </a:rPr>
              <a:t>CNN Philippines, 2016</a:t>
            </a:r>
          </a:p>
        </p:txBody>
      </p:sp>
      <p:sp>
        <p:nvSpPr>
          <p:cNvPr id="37" name="TextBox 36"/>
          <p:cNvSpPr txBox="1"/>
          <p:nvPr/>
        </p:nvSpPr>
        <p:spPr>
          <a:xfrm>
            <a:off x="1740843" y="4748398"/>
            <a:ext cx="1618037" cy="461665"/>
          </a:xfrm>
          <a:prstGeom prst="rect">
            <a:avLst/>
          </a:prstGeom>
          <a:noFill/>
        </p:spPr>
        <p:txBody>
          <a:bodyPr wrap="square" rtlCol="0">
            <a:spAutoFit/>
          </a:bodyPr>
          <a:lstStyle/>
          <a:p>
            <a:pPr algn="ctr"/>
            <a:r>
              <a:rPr lang="en-PH" sz="1200" dirty="0"/>
              <a:t>Votes are sent along with its hash code</a:t>
            </a:r>
          </a:p>
        </p:txBody>
      </p:sp>
      <p:sp>
        <p:nvSpPr>
          <p:cNvPr id="38" name="TextBox 37"/>
          <p:cNvSpPr txBox="1"/>
          <p:nvPr/>
        </p:nvSpPr>
        <p:spPr>
          <a:xfrm>
            <a:off x="3931991" y="4748398"/>
            <a:ext cx="1618037" cy="461665"/>
          </a:xfrm>
          <a:prstGeom prst="rect">
            <a:avLst/>
          </a:prstGeom>
          <a:noFill/>
        </p:spPr>
        <p:txBody>
          <a:bodyPr wrap="square" rtlCol="0">
            <a:spAutoFit/>
          </a:bodyPr>
          <a:lstStyle/>
          <a:p>
            <a:pPr algn="ctr"/>
            <a:r>
              <a:rPr lang="en-PH" sz="1200" dirty="0"/>
              <a:t>Votes are sent along with its hash code</a:t>
            </a:r>
          </a:p>
        </p:txBody>
      </p:sp>
    </p:spTree>
    <p:extLst>
      <p:ext uri="{BB962C8B-B14F-4D97-AF65-F5344CB8AC3E}">
        <p14:creationId xmlns:p14="http://schemas.microsoft.com/office/powerpoint/2010/main" val="401613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 with Secret Server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3953" y="2416105"/>
            <a:ext cx="948637" cy="948637"/>
          </a:xfrm>
          <a:prstGeom prst="rect">
            <a:avLst/>
          </a:prstGeom>
        </p:spPr>
      </p:pic>
      <p:cxnSp>
        <p:nvCxnSpPr>
          <p:cNvPr id="14" name="Straight Arrow Connector 13"/>
          <p:cNvCxnSpPr>
            <a:endCxn id="8" idx="2"/>
          </p:cNvCxnSpPr>
          <p:nvPr/>
        </p:nvCxnSpPr>
        <p:spPr>
          <a:xfrm flipV="1">
            <a:off x="5797166" y="3364742"/>
            <a:ext cx="0" cy="2234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21596" y="6205673"/>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875731" y="177073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746837" y="152187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875731" y="207459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746837" y="207459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2847" y="241610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1742" y="2416104"/>
            <a:ext cx="948637" cy="948637"/>
          </a:xfrm>
          <a:prstGeom prst="rect">
            <a:avLst/>
          </a:prstGeom>
        </p:spPr>
      </p:pic>
      <p:sp>
        <p:nvSpPr>
          <p:cNvPr id="42" name="TextBox 41"/>
          <p:cNvSpPr txBox="1"/>
          <p:nvPr/>
        </p:nvSpPr>
        <p:spPr>
          <a:xfrm>
            <a:off x="3004625" y="170525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0800000">
            <a:off x="3926062" y="3364741"/>
            <a:ext cx="1871105"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flipV="1">
            <a:off x="5797166" y="3364742"/>
            <a:ext cx="1871106"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5166098" y="5196108"/>
            <a:ext cx="1262135" cy="1204687"/>
          </a:xfrm>
        </p:spPr>
      </p:pic>
      <p:sp>
        <p:nvSpPr>
          <p:cNvPr id="37" name="TextBox 36"/>
          <p:cNvSpPr txBox="1"/>
          <p:nvPr/>
        </p:nvSpPr>
        <p:spPr>
          <a:xfrm>
            <a:off x="4299481" y="4664340"/>
            <a:ext cx="1618037" cy="461665"/>
          </a:xfrm>
          <a:prstGeom prst="rect">
            <a:avLst/>
          </a:prstGeom>
          <a:noFill/>
        </p:spPr>
        <p:txBody>
          <a:bodyPr wrap="square" rtlCol="0">
            <a:spAutoFit/>
          </a:bodyPr>
          <a:lstStyle/>
          <a:p>
            <a:pPr algn="ctr"/>
            <a:r>
              <a:rPr lang="en-PH" sz="1200" dirty="0"/>
              <a:t>Votes are sent along with its hash code</a:t>
            </a: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1136" y="3894037"/>
            <a:ext cx="540160" cy="540160"/>
          </a:xfrm>
          <a:prstGeom prst="rect">
            <a:avLst/>
          </a:prstGeom>
        </p:spPr>
      </p:pic>
      <p:sp>
        <p:nvSpPr>
          <p:cNvPr id="34" name="TextBox 33"/>
          <p:cNvSpPr txBox="1"/>
          <p:nvPr/>
        </p:nvSpPr>
        <p:spPr>
          <a:xfrm>
            <a:off x="5372940" y="3632923"/>
            <a:ext cx="1842868" cy="276999"/>
          </a:xfrm>
          <a:prstGeom prst="rect">
            <a:avLst/>
          </a:prstGeom>
          <a:noFill/>
        </p:spPr>
        <p:txBody>
          <a:bodyPr wrap="square" rtlCol="0">
            <a:spAutoFit/>
          </a:bodyPr>
          <a:lstStyle/>
          <a:p>
            <a:pPr algn="ctr"/>
            <a:r>
              <a:rPr lang="en-PH" sz="1200" dirty="0"/>
              <a:t>Secret Server</a:t>
            </a:r>
          </a:p>
        </p:txBody>
      </p:sp>
    </p:spTree>
    <p:extLst>
      <p:ext uri="{BB962C8B-B14F-4D97-AF65-F5344CB8AC3E}">
        <p14:creationId xmlns:p14="http://schemas.microsoft.com/office/powerpoint/2010/main" val="167973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the Problem</a:t>
            </a:r>
          </a:p>
        </p:txBody>
      </p:sp>
      <p:sp>
        <p:nvSpPr>
          <p:cNvPr id="3" name="Content Placeholder 2"/>
          <p:cNvSpPr>
            <a:spLocks noGrp="1"/>
          </p:cNvSpPr>
          <p:nvPr>
            <p:ph idx="1"/>
          </p:nvPr>
        </p:nvSpPr>
        <p:spPr/>
        <p:txBody>
          <a:bodyPr>
            <a:normAutofit/>
          </a:bodyPr>
          <a:lstStyle/>
          <a:p>
            <a:pPr marL="457200" lvl="1" indent="0" algn="ctr">
              <a:buNone/>
            </a:pPr>
            <a:endParaRPr lang="en-PH" sz="3200" dirty="0"/>
          </a:p>
          <a:p>
            <a:pPr marL="457200" lvl="1" indent="0" algn="ctr">
              <a:buNone/>
            </a:pPr>
            <a:r>
              <a:rPr lang="en-PH" sz="3200" dirty="0"/>
              <a:t>How can the Philippine automated election system eliminate the possibility of unofficial servers to secure the transmission of election returns on the server-level?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150948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Objectives</a:t>
            </a:r>
          </a:p>
        </p:txBody>
      </p:sp>
      <p:sp>
        <p:nvSpPr>
          <p:cNvPr id="3" name="Content Placeholder 2"/>
          <p:cNvSpPr>
            <a:spLocks noGrp="1"/>
          </p:cNvSpPr>
          <p:nvPr>
            <p:ph idx="1"/>
          </p:nvPr>
        </p:nvSpPr>
        <p:spPr>
          <a:xfrm>
            <a:off x="838200" y="1825625"/>
            <a:ext cx="8623300" cy="4351338"/>
          </a:xfrm>
        </p:spPr>
        <p:txBody>
          <a:bodyPr/>
          <a:lstStyle/>
          <a:p>
            <a:r>
              <a:rPr lang="en-PH" dirty="0"/>
              <a:t>General Objectives</a:t>
            </a:r>
          </a:p>
          <a:p>
            <a:pPr lvl="1"/>
            <a:r>
              <a:rPr lang="en-PH" dirty="0"/>
              <a:t>To know the issues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would verify the authenticity of the servers and VCMs through the use of a public key infrastructure and </a:t>
            </a:r>
            <a:r>
              <a:rPr lang="en-PH" dirty="0" err="1"/>
              <a:t>Diffie</a:t>
            </a:r>
            <a:r>
              <a:rPr lang="en-PH" dirty="0"/>
              <a:t>-Hellman algorithm as security mechanisms for the AES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62891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Significance of the Study</a:t>
            </a:r>
          </a:p>
        </p:txBody>
      </p:sp>
      <p:sp>
        <p:nvSpPr>
          <p:cNvPr id="3" name="Content Placeholder 2"/>
          <p:cNvSpPr>
            <a:spLocks noGrp="1"/>
          </p:cNvSpPr>
          <p:nvPr>
            <p:ph idx="1"/>
          </p:nvPr>
        </p:nvSpPr>
        <p:spPr>
          <a:xfrm>
            <a:off x="838200" y="1825625"/>
            <a:ext cx="9044112" cy="4351338"/>
          </a:xfrm>
        </p:spPr>
        <p:txBody>
          <a:bodyPr/>
          <a:lstStyle/>
          <a:p>
            <a:r>
              <a:rPr lang="en-US" sz="2400" dirty="0"/>
              <a:t>To the Filipino Citizens</a:t>
            </a:r>
          </a:p>
          <a:p>
            <a:pPr lvl="1"/>
            <a:r>
              <a:rPr lang="en-US" dirty="0"/>
              <a:t>Ensure the security of the casted votes</a:t>
            </a:r>
          </a:p>
          <a:p>
            <a:pPr lvl="1"/>
            <a:r>
              <a:rPr lang="en-US" dirty="0"/>
              <a:t>Prevent malicious individuals from manipulating the results 	</a:t>
            </a:r>
          </a:p>
          <a:p>
            <a:r>
              <a:rPr lang="en-US" sz="2400" dirty="0"/>
              <a:t>To the COMELEC</a:t>
            </a:r>
          </a:p>
          <a:p>
            <a:pPr lvl="1"/>
            <a:r>
              <a:rPr lang="en-US" dirty="0"/>
              <a:t>Contribute to the goal of conducting a transparent election</a:t>
            </a:r>
          </a:p>
          <a:p>
            <a:r>
              <a:rPr lang="en-US" sz="2400" dirty="0"/>
              <a:t>To the Future Researchers</a:t>
            </a:r>
          </a:p>
          <a:p>
            <a:pPr lvl="1"/>
            <a:r>
              <a:rPr lang="en-US" dirty="0"/>
              <a:t>Serve as a guide and inspiration for other developers</a:t>
            </a:r>
          </a:p>
          <a:p>
            <a:pPr lvl="1"/>
            <a:r>
              <a:rPr lang="en-US" dirty="0"/>
              <a:t>Those who want to pursue the prospect of AES</a:t>
            </a:r>
          </a:p>
          <a:p>
            <a:endParaRPr lang="en-PH"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76061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Scope and Limitations</a:t>
            </a:r>
          </a:p>
        </p:txBody>
      </p:sp>
      <p:sp>
        <p:nvSpPr>
          <p:cNvPr id="3" name="Content Placeholder 2"/>
          <p:cNvSpPr>
            <a:spLocks noGrp="1"/>
          </p:cNvSpPr>
          <p:nvPr>
            <p:ph idx="1"/>
          </p:nvPr>
        </p:nvSpPr>
        <p:spPr/>
        <p:txBody>
          <a:bodyPr/>
          <a:lstStyle/>
          <a:p>
            <a:r>
              <a:rPr lang="en-PH" dirty="0"/>
              <a:t>Scope would only include issues and possible solutions</a:t>
            </a:r>
          </a:p>
          <a:p>
            <a:r>
              <a:rPr lang="en-PH" dirty="0"/>
              <a:t>For the security of the transmission of the election returns</a:t>
            </a:r>
          </a:p>
          <a:p>
            <a:r>
              <a:rPr lang="en-PH" dirty="0"/>
              <a:t>Issues prior and subsequent the transmission will not be covered</a:t>
            </a:r>
          </a:p>
          <a:p>
            <a:r>
              <a:rPr lang="en-PH" dirty="0"/>
              <a:t>Focus is on elimination of the transmission to unofficial servers</a:t>
            </a:r>
          </a:p>
          <a:p>
            <a:r>
              <a:rPr lang="en-PH" dirty="0"/>
              <a:t>As well as, validity of election returns being received</a:t>
            </a:r>
          </a:p>
          <a:p>
            <a:r>
              <a:rPr lang="en-PH" dirty="0"/>
              <a:t>Addressing confidentiality and integrity issue</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045148" y="3917853"/>
            <a:ext cx="1610683" cy="1610683"/>
          </a:xfrm>
          <a:prstGeom prst="rect">
            <a:avLst/>
          </a:prstGeom>
        </p:spPr>
      </p:pic>
    </p:spTree>
    <p:extLst>
      <p:ext uri="{BB962C8B-B14F-4D97-AF65-F5344CB8AC3E}">
        <p14:creationId xmlns:p14="http://schemas.microsoft.com/office/powerpoint/2010/main" val="1282033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1751</TotalTime>
  <Words>1750</Words>
  <Application>Microsoft Office PowerPoint</Application>
  <PresentationFormat>Widescreen</PresentationFormat>
  <Paragraphs>140</Paragraphs>
  <Slides>21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Hybrid Cryptography for Automated Election System</vt:lpstr>
      <vt:lpstr>Abstract</vt:lpstr>
      <vt:lpstr>Background of the Problem</vt:lpstr>
      <vt:lpstr>Current System</vt:lpstr>
      <vt:lpstr>Current System with Secret Server</vt:lpstr>
      <vt:lpstr>Statement of the Problem</vt:lpstr>
      <vt:lpstr>Objectives</vt:lpstr>
      <vt:lpstr>Significance of the Study</vt:lpstr>
      <vt:lpstr>Scope and Limitations</vt:lpstr>
      <vt:lpstr>Related Literature</vt:lpstr>
      <vt:lpstr>Related Study</vt:lpstr>
      <vt:lpstr>Theoretical Background</vt:lpstr>
      <vt:lpstr>Proposed Solution to the Problem</vt:lpstr>
      <vt:lpstr>Proposed Solution to the Problem</vt:lpstr>
      <vt:lpstr>Proposed Solution to the Problem</vt:lpstr>
      <vt:lpstr>Proposed Solution to the Problem</vt:lpstr>
      <vt:lpstr>Proposed Solution to the Problem</vt:lpstr>
      <vt:lpstr>Proposed Solution to the Problem</vt:lpstr>
      <vt:lpstr>Results and Discussion</vt:lpstr>
      <vt:lpstr>Results and Discussion</vt:lpstr>
      <vt:lpstr>Conclusions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Cryptography for Automated Election System</dc:title>
  <dc:creator>joanna hipolito</dc:creator>
  <cp:lastModifiedBy>joanna hipolito</cp:lastModifiedBy>
  <cp:revision>35</cp:revision>
  <dcterms:created xsi:type="dcterms:W3CDTF">2016-12-09T06:32:32Z</dcterms:created>
  <dcterms:modified xsi:type="dcterms:W3CDTF">2016-12-11T09:55:33Z</dcterms:modified>
</cp:coreProperties>
</file>