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6" r:id="rId3"/>
    <p:sldId id="265" r:id="rId4"/>
    <p:sldId id="280" r:id="rId5"/>
    <p:sldId id="300" r:id="rId6"/>
    <p:sldId id="270" r:id="rId7"/>
    <p:sldId id="298" r:id="rId8"/>
    <p:sldId id="267" r:id="rId9"/>
    <p:sldId id="268" r:id="rId10"/>
    <p:sldId id="296" r:id="rId11"/>
    <p:sldId id="271" r:id="rId12"/>
    <p:sldId id="273" r:id="rId13"/>
    <p:sldId id="274" r:id="rId14"/>
    <p:sldId id="301" r:id="rId15"/>
    <p:sldId id="302" r:id="rId16"/>
    <p:sldId id="303" r:id="rId17"/>
    <p:sldId id="304" r:id="rId18"/>
    <p:sldId id="284" r:id="rId19"/>
    <p:sldId id="289" r:id="rId20"/>
    <p:sldId id="291" r:id="rId21"/>
    <p:sldId id="295" r:id="rId22"/>
    <p:sldId id="294" r:id="rId23"/>
    <p:sldId id="275" r:id="rId24"/>
    <p:sldId id="276" r:id="rId25"/>
    <p:sldId id="277" r:id="rId26"/>
    <p:sldId id="27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FCECE8"/>
    <a:srgbClr val="CCFFFF"/>
    <a:srgbClr val="99FFCC"/>
    <a:srgbClr val="33CC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3" d="100"/>
          <a:sy n="73" d="100"/>
        </p:scale>
        <p:origin x="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20CE-7E6E-46AA-9B32-76D88BCAE5C9}" type="datetimeFigureOut">
              <a:rPr lang="en-PH" smtClean="0"/>
              <a:t>9/2/2016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8C97-750A-4A38-A435-8ABAAE6508A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85775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20CE-7E6E-46AA-9B32-76D88BCAE5C9}" type="datetimeFigureOut">
              <a:rPr lang="en-PH" smtClean="0"/>
              <a:t>9/2/2016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8C97-750A-4A38-A435-8ABAAE6508A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711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20CE-7E6E-46AA-9B32-76D88BCAE5C9}" type="datetimeFigureOut">
              <a:rPr lang="en-PH" smtClean="0"/>
              <a:t>9/2/2016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8C97-750A-4A38-A435-8ABAAE6508A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1081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20CE-7E6E-46AA-9B32-76D88BCAE5C9}" type="datetimeFigureOut">
              <a:rPr lang="en-PH" smtClean="0"/>
              <a:t>9/2/2016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8C97-750A-4A38-A435-8ABAAE6508A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0687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20CE-7E6E-46AA-9B32-76D88BCAE5C9}" type="datetimeFigureOut">
              <a:rPr lang="en-PH" smtClean="0"/>
              <a:t>9/2/2016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8C97-750A-4A38-A435-8ABAAE6508A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97709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20CE-7E6E-46AA-9B32-76D88BCAE5C9}" type="datetimeFigureOut">
              <a:rPr lang="en-PH" smtClean="0"/>
              <a:t>9/2/2016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8C97-750A-4A38-A435-8ABAAE6508A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33152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20CE-7E6E-46AA-9B32-76D88BCAE5C9}" type="datetimeFigureOut">
              <a:rPr lang="en-PH" smtClean="0"/>
              <a:t>9/2/2016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8C97-750A-4A38-A435-8ABAAE6508A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9592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20CE-7E6E-46AA-9B32-76D88BCAE5C9}" type="datetimeFigureOut">
              <a:rPr lang="en-PH" smtClean="0"/>
              <a:t>9/2/2016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8C97-750A-4A38-A435-8ABAAE6508A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448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20CE-7E6E-46AA-9B32-76D88BCAE5C9}" type="datetimeFigureOut">
              <a:rPr lang="en-PH" smtClean="0"/>
              <a:t>9/2/2016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8C97-750A-4A38-A435-8ABAAE6508A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09195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20CE-7E6E-46AA-9B32-76D88BCAE5C9}" type="datetimeFigureOut">
              <a:rPr lang="en-PH" smtClean="0"/>
              <a:t>9/2/2016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8C97-750A-4A38-A435-8ABAAE6508A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49749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20CE-7E6E-46AA-9B32-76D88BCAE5C9}" type="datetimeFigureOut">
              <a:rPr lang="en-PH" smtClean="0"/>
              <a:t>9/2/2016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8C97-750A-4A38-A435-8ABAAE6508A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5745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C20CE-7E6E-46AA-9B32-76D88BCAE5C9}" type="datetimeFigureOut">
              <a:rPr lang="en-PH" smtClean="0"/>
              <a:t>9/2/2016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A8C97-750A-4A38-A435-8ABAAE6508A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14984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Event Table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0521324"/>
              </p:ext>
            </p:extLst>
          </p:nvPr>
        </p:nvGraphicFramePr>
        <p:xfrm>
          <a:off x="2116455" y="1578642"/>
          <a:ext cx="7367180" cy="2933042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1536515">
                  <a:extLst>
                    <a:ext uri="{9D8B030D-6E8A-4147-A177-3AD203B41FA5}">
                      <a16:colId xmlns:a16="http://schemas.microsoft.com/office/drawing/2014/main" val="3879394027"/>
                    </a:ext>
                  </a:extLst>
                </a:gridCol>
                <a:gridCol w="919581">
                  <a:extLst>
                    <a:ext uri="{9D8B030D-6E8A-4147-A177-3AD203B41FA5}">
                      <a16:colId xmlns:a16="http://schemas.microsoft.com/office/drawing/2014/main" val="928243485"/>
                    </a:ext>
                  </a:extLst>
                </a:gridCol>
                <a:gridCol w="1227771">
                  <a:extLst>
                    <a:ext uri="{9D8B030D-6E8A-4147-A177-3AD203B41FA5}">
                      <a16:colId xmlns:a16="http://schemas.microsoft.com/office/drawing/2014/main" val="2028073001"/>
                    </a:ext>
                  </a:extLst>
                </a:gridCol>
                <a:gridCol w="1264354">
                  <a:extLst>
                    <a:ext uri="{9D8B030D-6E8A-4147-A177-3AD203B41FA5}">
                      <a16:colId xmlns:a16="http://schemas.microsoft.com/office/drawing/2014/main" val="196038456"/>
                    </a:ext>
                  </a:extLst>
                </a:gridCol>
                <a:gridCol w="1191188">
                  <a:extLst>
                    <a:ext uri="{9D8B030D-6E8A-4147-A177-3AD203B41FA5}">
                      <a16:colId xmlns:a16="http://schemas.microsoft.com/office/drawing/2014/main" val="4020037094"/>
                    </a:ext>
                  </a:extLst>
                </a:gridCol>
                <a:gridCol w="1227771">
                  <a:extLst>
                    <a:ext uri="{9D8B030D-6E8A-4147-A177-3AD203B41FA5}">
                      <a16:colId xmlns:a16="http://schemas.microsoft.com/office/drawing/2014/main" val="971940492"/>
                    </a:ext>
                  </a:extLst>
                </a:gridCol>
              </a:tblGrid>
              <a:tr h="263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>
                          <a:effectLst/>
                        </a:rPr>
                        <a:t>Event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>
                          <a:effectLst/>
                        </a:rPr>
                        <a:t>Trigger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>
                          <a:effectLst/>
                        </a:rPr>
                        <a:t>Source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>
                          <a:effectLst/>
                        </a:rPr>
                        <a:t>Use Case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>
                          <a:effectLst/>
                        </a:rPr>
                        <a:t>Response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>
                          <a:effectLst/>
                        </a:rPr>
                        <a:t>Destination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extLst>
                  <a:ext uri="{0D108BD9-81ED-4DB2-BD59-A6C34878D82A}">
                    <a16:rowId xmlns:a16="http://schemas.microsoft.com/office/drawing/2014/main" val="1615150884"/>
                  </a:ext>
                </a:extLst>
              </a:tr>
              <a:tr h="6236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+mn-lt"/>
                          <a:ea typeface="+mn-ea"/>
                          <a:cs typeface="+mn-cs"/>
                        </a:rPr>
                        <a:t>CCS,</a:t>
                      </a:r>
                      <a:r>
                        <a:rPr lang="en-PH" sz="9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Central Server and Transparency Server sends encrypted data to VCM using the VCM’s public key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of voting period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</a:rPr>
                        <a:t>CCS, Central</a:t>
                      </a:r>
                      <a:r>
                        <a:rPr lang="en-PH" sz="900" baseline="0" dirty="0">
                          <a:effectLst/>
                        </a:rPr>
                        <a:t> Server,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baseline="0" dirty="0">
                          <a:effectLst/>
                        </a:rPr>
                        <a:t>and Transparency Server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</a:rPr>
                        <a:t>Sends encrypted</a:t>
                      </a:r>
                      <a:r>
                        <a:rPr lang="en-PH" sz="900" baseline="0" dirty="0">
                          <a:effectLst/>
                        </a:rPr>
                        <a:t> data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</a:rPr>
                        <a:t>Sent encrypted data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</a:rPr>
                        <a:t>VCM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extLst>
                  <a:ext uri="{0D108BD9-81ED-4DB2-BD59-A6C34878D82A}">
                    <a16:rowId xmlns:a16="http://schemas.microsoft.com/office/drawing/2014/main" val="3435550610"/>
                  </a:ext>
                </a:extLst>
              </a:tr>
              <a:tr h="3071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VCM</a:t>
                      </a:r>
                      <a:r>
                        <a:rPr lang="en-PH" sz="9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decrypts the data using its private keys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</a:rPr>
                        <a:t>Received encrypted</a:t>
                      </a:r>
                      <a:r>
                        <a:rPr lang="en-PH" sz="900" baseline="0" dirty="0">
                          <a:effectLst/>
                        </a:rPr>
                        <a:t> data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</a:rPr>
                        <a:t>Private Key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</a:rPr>
                        <a:t>Decrypts the data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</a:rPr>
                        <a:t>Decrypted the data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+mn-lt"/>
                          <a:ea typeface="+mn-ea"/>
                          <a:cs typeface="+mn-cs"/>
                        </a:rPr>
                        <a:t>CCS,</a:t>
                      </a:r>
                      <a:r>
                        <a:rPr lang="en-PH" sz="9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Central Server, and Transparency Server</a:t>
                      </a:r>
                      <a:endParaRPr lang="en-PH" sz="900" dirty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848" marR="53848" marT="0" marB="0" anchor="ctr"/>
                </a:tc>
                <a:extLst>
                  <a:ext uri="{0D108BD9-81ED-4DB2-BD59-A6C34878D82A}">
                    <a16:rowId xmlns:a16="http://schemas.microsoft.com/office/drawing/2014/main" val="83763036"/>
                  </a:ext>
                </a:extLst>
              </a:tr>
              <a:tr h="4654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</a:rPr>
                        <a:t>VCM &amp; 3 Servers</a:t>
                      </a:r>
                      <a:r>
                        <a:rPr lang="en-PH" sz="900" baseline="0" dirty="0">
                          <a:effectLst/>
                        </a:rPr>
                        <a:t> create key exchange using the </a:t>
                      </a:r>
                      <a:r>
                        <a:rPr lang="en-PH" sz="900" baseline="0" dirty="0" err="1">
                          <a:effectLst/>
                        </a:rPr>
                        <a:t>Diffie</a:t>
                      </a:r>
                      <a:r>
                        <a:rPr lang="en-PH" sz="900" baseline="0" dirty="0">
                          <a:effectLst/>
                        </a:rPr>
                        <a:t>-Hellman algorithm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 err="1">
                          <a:effectLst/>
                        </a:rPr>
                        <a:t>Succesfully</a:t>
                      </a:r>
                      <a:r>
                        <a:rPr lang="en-PH" sz="900" baseline="0" dirty="0">
                          <a:effectLst/>
                        </a:rPr>
                        <a:t> decrypted data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 err="1">
                          <a:effectLst/>
                        </a:rPr>
                        <a:t>VCm</a:t>
                      </a:r>
                      <a:r>
                        <a:rPr lang="en-PH" sz="900" dirty="0">
                          <a:effectLst/>
                        </a:rPr>
                        <a:t> &amp; 3 Servers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</a:rPr>
                        <a:t>Creates key exchange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</a:rPr>
                        <a:t>Generated Key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</a:rPr>
                        <a:t>VCM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extLst>
                  <a:ext uri="{0D108BD9-81ED-4DB2-BD59-A6C34878D82A}">
                    <a16:rowId xmlns:a16="http://schemas.microsoft.com/office/drawing/2014/main" val="2419685281"/>
                  </a:ext>
                </a:extLst>
              </a:tr>
              <a:tr h="4654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</a:rPr>
                        <a:t>VCM sends</a:t>
                      </a:r>
                      <a:r>
                        <a:rPr lang="en-PH" sz="900" baseline="0" dirty="0">
                          <a:effectLst/>
                        </a:rPr>
                        <a:t> encrypted election returns using the generated key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</a:rPr>
                        <a:t>Generated Key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</a:rPr>
                        <a:t>Key exchange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</a:rPr>
                        <a:t>Sends encrypted</a:t>
                      </a:r>
                      <a:r>
                        <a:rPr lang="en-PH" sz="900" baseline="0" dirty="0">
                          <a:effectLst/>
                        </a:rPr>
                        <a:t> ERs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+mn-lt"/>
                          <a:ea typeface="+mn-ea"/>
                          <a:cs typeface="+mn-cs"/>
                        </a:rPr>
                        <a:t>Sent</a:t>
                      </a:r>
                      <a:r>
                        <a:rPr lang="en-PH" sz="9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encrypted ERs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+mn-lt"/>
                          <a:ea typeface="+mn-ea"/>
                          <a:cs typeface="+mn-cs"/>
                        </a:rPr>
                        <a:t>CCS,</a:t>
                      </a:r>
                      <a:r>
                        <a:rPr lang="en-PH" sz="9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Central Server,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and Transparency Server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extLst>
                  <a:ext uri="{0D108BD9-81ED-4DB2-BD59-A6C34878D82A}">
                    <a16:rowId xmlns:a16="http://schemas.microsoft.com/office/drawing/2014/main" val="771850208"/>
                  </a:ext>
                </a:extLst>
              </a:tr>
              <a:tr h="7768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+mn-lt"/>
                          <a:ea typeface="+mn-ea"/>
                          <a:cs typeface="+mn-cs"/>
                        </a:rPr>
                        <a:t>CCS,</a:t>
                      </a:r>
                      <a:r>
                        <a:rPr lang="en-PH" sz="9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Central Server and, Transparency Server verify hash value of the received election returns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</a:rPr>
                        <a:t>Received</a:t>
                      </a:r>
                      <a:r>
                        <a:rPr lang="en-PH" sz="900" baseline="0" dirty="0">
                          <a:effectLst/>
                        </a:rPr>
                        <a:t> encrypted election returns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</a:rPr>
                        <a:t>VCM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+mn-lt"/>
                          <a:ea typeface="+mn-ea"/>
                          <a:cs typeface="+mn-cs"/>
                        </a:rPr>
                        <a:t>Verifies</a:t>
                      </a:r>
                      <a:r>
                        <a:rPr lang="en-PH" sz="9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hash value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</a:rPr>
                        <a:t>Verified hash</a:t>
                      </a:r>
                      <a:r>
                        <a:rPr lang="en-PH" sz="900" baseline="0" dirty="0">
                          <a:effectLst/>
                        </a:rPr>
                        <a:t> value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900" dirty="0">
                          <a:effectLst/>
                          <a:latin typeface="+mn-lt"/>
                          <a:ea typeface="+mn-ea"/>
                          <a:cs typeface="+mn-cs"/>
                        </a:rPr>
                        <a:t>CCS,</a:t>
                      </a:r>
                      <a:r>
                        <a:rPr lang="en-PH" sz="9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Central Server,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9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and Transparency Server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extLst>
                  <a:ext uri="{0D108BD9-81ED-4DB2-BD59-A6C34878D82A}">
                    <a16:rowId xmlns:a16="http://schemas.microsoft.com/office/drawing/2014/main" val="4049186922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804" y="4696690"/>
            <a:ext cx="2435221" cy="24352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312" y="4197927"/>
            <a:ext cx="1391006" cy="139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755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Interaction Overview Diagram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827" y="4700391"/>
            <a:ext cx="2435221" cy="243522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335" y="4201628"/>
            <a:ext cx="1391006" cy="1391006"/>
          </a:xfrm>
          <a:prstGeom prst="rect">
            <a:avLst/>
          </a:prstGeom>
        </p:spPr>
      </p:pic>
      <p:sp>
        <p:nvSpPr>
          <p:cNvPr id="5" name="Round Diagonal Corner Rectangle 4"/>
          <p:cNvSpPr/>
          <p:nvPr/>
        </p:nvSpPr>
        <p:spPr>
          <a:xfrm>
            <a:off x="633944" y="1410470"/>
            <a:ext cx="9186203" cy="5247249"/>
          </a:xfrm>
          <a:prstGeom prst="round2Diag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35" name="Straight Connector 34"/>
          <p:cNvCxnSpPr/>
          <p:nvPr/>
        </p:nvCxnSpPr>
        <p:spPr>
          <a:xfrm>
            <a:off x="672611" y="2096086"/>
            <a:ext cx="33950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4067678" y="1406769"/>
            <a:ext cx="0" cy="689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234440" y="1531620"/>
            <a:ext cx="2646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err="1"/>
              <a:t>Sd</a:t>
            </a:r>
            <a:r>
              <a:rPr lang="en-PH" dirty="0"/>
              <a:t> </a:t>
            </a:r>
            <a:r>
              <a:rPr lang="en-PH" dirty="0" err="1"/>
              <a:t>VoteTransmission</a:t>
            </a:r>
            <a:endParaRPr lang="en-PH" dirty="0"/>
          </a:p>
        </p:txBody>
      </p:sp>
      <p:pic>
        <p:nvPicPr>
          <p:cNvPr id="21" name="Content Placeholder 7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319" y="2501484"/>
            <a:ext cx="7147452" cy="4113316"/>
          </a:xfrm>
        </p:spPr>
      </p:pic>
    </p:spTree>
    <p:extLst>
      <p:ext uri="{BB962C8B-B14F-4D97-AF65-F5344CB8AC3E}">
        <p14:creationId xmlns:p14="http://schemas.microsoft.com/office/powerpoint/2010/main" val="3351259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Component Diagram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36" y="1832862"/>
            <a:ext cx="10515600" cy="390941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804" y="4696690"/>
            <a:ext cx="2435221" cy="24352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312" y="4197927"/>
            <a:ext cx="1391006" cy="139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192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377" y="-129586"/>
            <a:ext cx="10515600" cy="1325563"/>
          </a:xfrm>
        </p:spPr>
        <p:txBody>
          <a:bodyPr/>
          <a:lstStyle/>
          <a:p>
            <a:r>
              <a:rPr lang="en-PH" dirty="0"/>
              <a:t>Composite Diagram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804" y="4696690"/>
            <a:ext cx="2435221" cy="24352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7946" y="3436147"/>
            <a:ext cx="1391006" cy="1391006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4733276" y="4197928"/>
            <a:ext cx="2166425" cy="88352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Hybrid Cryptography of AES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11373" y="3436147"/>
            <a:ext cx="2349304" cy="89117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VCM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797754" y="3429868"/>
            <a:ext cx="2349304" cy="89744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Transparency Server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641836" y="2174587"/>
            <a:ext cx="2349304" cy="85975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Central Server</a:t>
            </a:r>
          </a:p>
        </p:txBody>
      </p:sp>
      <p:sp>
        <p:nvSpPr>
          <p:cNvPr id="35" name="Oval 34"/>
          <p:cNvSpPr/>
          <p:nvPr/>
        </p:nvSpPr>
        <p:spPr>
          <a:xfrm>
            <a:off x="838200" y="1123406"/>
            <a:ext cx="9505604" cy="5835305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37" name="Straight Connector 36"/>
          <p:cNvCxnSpPr>
            <a:stCxn id="35" idx="1"/>
            <a:endCxn id="35" idx="7"/>
          </p:cNvCxnSpPr>
          <p:nvPr/>
        </p:nvCxnSpPr>
        <p:spPr>
          <a:xfrm>
            <a:off x="2230263" y="1977967"/>
            <a:ext cx="672147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015420" y="1319683"/>
            <a:ext cx="3151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dirty="0" err="1"/>
              <a:t>TransmissionVotes</a:t>
            </a:r>
            <a:endParaRPr lang="en-PH" sz="2400" dirty="0"/>
          </a:p>
        </p:txBody>
      </p:sp>
      <p:cxnSp>
        <p:nvCxnSpPr>
          <p:cNvPr id="40" name="Straight Connector 39"/>
          <p:cNvCxnSpPr>
            <a:stCxn id="15" idx="3"/>
            <a:endCxn id="10" idx="1"/>
          </p:cNvCxnSpPr>
          <p:nvPr/>
        </p:nvCxnSpPr>
        <p:spPr>
          <a:xfrm>
            <a:off x="3860677" y="3881732"/>
            <a:ext cx="1189865" cy="445585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7" idx="2"/>
            <a:endCxn id="10" idx="0"/>
          </p:cNvCxnSpPr>
          <p:nvPr/>
        </p:nvCxnSpPr>
        <p:spPr>
          <a:xfrm>
            <a:off x="5816488" y="3034340"/>
            <a:ext cx="1" cy="1163588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6" idx="1"/>
            <a:endCxn id="10" idx="7"/>
          </p:cNvCxnSpPr>
          <p:nvPr/>
        </p:nvCxnSpPr>
        <p:spPr>
          <a:xfrm flipH="1">
            <a:off x="6582435" y="3878593"/>
            <a:ext cx="1215319" cy="448724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641836" y="5841374"/>
            <a:ext cx="2349304" cy="7731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Transparency Server</a:t>
            </a:r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5816488" y="5064354"/>
            <a:ext cx="16579" cy="849946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990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 Case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1961" y="5056301"/>
            <a:ext cx="2435221" cy="24352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517" y="3979707"/>
            <a:ext cx="1391006" cy="1391006"/>
          </a:xfrm>
          <a:prstGeom prst="rect">
            <a:avLst/>
          </a:prstGeom>
        </p:spPr>
      </p:pic>
      <p:sp>
        <p:nvSpPr>
          <p:cNvPr id="3" name="Round Single Corner Rectangle 2"/>
          <p:cNvSpPr/>
          <p:nvPr/>
        </p:nvSpPr>
        <p:spPr>
          <a:xfrm>
            <a:off x="1750422" y="2767282"/>
            <a:ext cx="2076995" cy="1201783"/>
          </a:xfrm>
          <a:prstGeom prst="round1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CCS, Central, Transparency Server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013371" y="2767281"/>
            <a:ext cx="1894114" cy="120178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VCM</a:t>
            </a:r>
          </a:p>
        </p:txBody>
      </p:sp>
      <p:sp>
        <p:nvSpPr>
          <p:cNvPr id="12" name="Oval 11"/>
          <p:cNvSpPr/>
          <p:nvPr/>
        </p:nvSpPr>
        <p:spPr>
          <a:xfrm>
            <a:off x="5270862" y="2887078"/>
            <a:ext cx="2194560" cy="96218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Send encrypted data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984171" y="3370217"/>
            <a:ext cx="1129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563394" y="3368171"/>
            <a:ext cx="1345475" cy="2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124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 Case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1961" y="5056301"/>
            <a:ext cx="2435221" cy="24352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517" y="3979707"/>
            <a:ext cx="1391006" cy="1391006"/>
          </a:xfrm>
          <a:prstGeom prst="rect">
            <a:avLst/>
          </a:prstGeom>
        </p:spPr>
      </p:pic>
      <p:sp>
        <p:nvSpPr>
          <p:cNvPr id="3" name="Round Single Corner Rectangle 2"/>
          <p:cNvSpPr/>
          <p:nvPr/>
        </p:nvSpPr>
        <p:spPr>
          <a:xfrm>
            <a:off x="1750422" y="2767282"/>
            <a:ext cx="2076995" cy="1201783"/>
          </a:xfrm>
          <a:prstGeom prst="round1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VCM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013371" y="2767281"/>
            <a:ext cx="1894114" cy="120178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CCS, Central, Transparency Server</a:t>
            </a:r>
          </a:p>
          <a:p>
            <a:pPr algn="ctr"/>
            <a:endParaRPr lang="en-PH" dirty="0"/>
          </a:p>
        </p:txBody>
      </p:sp>
      <p:sp>
        <p:nvSpPr>
          <p:cNvPr id="12" name="Oval 11"/>
          <p:cNvSpPr/>
          <p:nvPr/>
        </p:nvSpPr>
        <p:spPr>
          <a:xfrm>
            <a:off x="5270862" y="2887078"/>
            <a:ext cx="2194560" cy="96218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Decrypt data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984171" y="3370217"/>
            <a:ext cx="1129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563394" y="3368171"/>
            <a:ext cx="1345475" cy="2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400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 Case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1961" y="5056301"/>
            <a:ext cx="2435221" cy="24352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517" y="3979707"/>
            <a:ext cx="1391006" cy="1391006"/>
          </a:xfrm>
          <a:prstGeom prst="rect">
            <a:avLst/>
          </a:prstGeom>
        </p:spPr>
      </p:pic>
      <p:sp>
        <p:nvSpPr>
          <p:cNvPr id="3" name="Round Single Corner Rectangle 2"/>
          <p:cNvSpPr/>
          <p:nvPr/>
        </p:nvSpPr>
        <p:spPr>
          <a:xfrm>
            <a:off x="1750422" y="2767282"/>
            <a:ext cx="2076995" cy="1201783"/>
          </a:xfrm>
          <a:prstGeom prst="round1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CCS, Central, Transparency Server</a:t>
            </a:r>
          </a:p>
          <a:p>
            <a:pPr algn="ctr"/>
            <a:endParaRPr lang="en-PH" dirty="0"/>
          </a:p>
        </p:txBody>
      </p:sp>
      <p:sp>
        <p:nvSpPr>
          <p:cNvPr id="6" name="Rounded Rectangle 5"/>
          <p:cNvSpPr/>
          <p:nvPr/>
        </p:nvSpPr>
        <p:spPr>
          <a:xfrm>
            <a:off x="9013371" y="2767281"/>
            <a:ext cx="1894114" cy="120178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VCM</a:t>
            </a:r>
          </a:p>
        </p:txBody>
      </p:sp>
      <p:sp>
        <p:nvSpPr>
          <p:cNvPr id="12" name="Oval 11"/>
          <p:cNvSpPr/>
          <p:nvPr/>
        </p:nvSpPr>
        <p:spPr>
          <a:xfrm>
            <a:off x="5270862" y="2887078"/>
            <a:ext cx="2194560" cy="96218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Create key exchange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984171" y="3370217"/>
            <a:ext cx="1129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563394" y="3368171"/>
            <a:ext cx="1345475" cy="2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829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 Case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1961" y="5056301"/>
            <a:ext cx="2435221" cy="24352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517" y="3979707"/>
            <a:ext cx="1391006" cy="1391006"/>
          </a:xfrm>
          <a:prstGeom prst="rect">
            <a:avLst/>
          </a:prstGeom>
        </p:spPr>
      </p:pic>
      <p:sp>
        <p:nvSpPr>
          <p:cNvPr id="3" name="Round Single Corner Rectangle 2"/>
          <p:cNvSpPr/>
          <p:nvPr/>
        </p:nvSpPr>
        <p:spPr>
          <a:xfrm>
            <a:off x="1750422" y="2767282"/>
            <a:ext cx="2076995" cy="1201783"/>
          </a:xfrm>
          <a:prstGeom prst="round1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VCM</a:t>
            </a:r>
          </a:p>
          <a:p>
            <a:pPr algn="ctr"/>
            <a:endParaRPr lang="en-PH" dirty="0"/>
          </a:p>
        </p:txBody>
      </p:sp>
      <p:sp>
        <p:nvSpPr>
          <p:cNvPr id="6" name="Rounded Rectangle 5"/>
          <p:cNvSpPr/>
          <p:nvPr/>
        </p:nvSpPr>
        <p:spPr>
          <a:xfrm>
            <a:off x="9013371" y="2767281"/>
            <a:ext cx="1894114" cy="120178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CCS, Central, Transparency Server</a:t>
            </a:r>
          </a:p>
        </p:txBody>
      </p:sp>
      <p:sp>
        <p:nvSpPr>
          <p:cNvPr id="12" name="Oval 11"/>
          <p:cNvSpPr/>
          <p:nvPr/>
        </p:nvSpPr>
        <p:spPr>
          <a:xfrm>
            <a:off x="5270862" y="2887078"/>
            <a:ext cx="2194560" cy="96218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Send encrypted ERs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984171" y="3370217"/>
            <a:ext cx="1129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563394" y="3368171"/>
            <a:ext cx="1345475" cy="2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532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 Case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1961" y="5056301"/>
            <a:ext cx="2435221" cy="24352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517" y="3979707"/>
            <a:ext cx="1391006" cy="1391006"/>
          </a:xfrm>
          <a:prstGeom prst="rect">
            <a:avLst/>
          </a:prstGeom>
        </p:spPr>
      </p:pic>
      <p:sp>
        <p:nvSpPr>
          <p:cNvPr id="3" name="Round Single Corner Rectangle 2"/>
          <p:cNvSpPr/>
          <p:nvPr/>
        </p:nvSpPr>
        <p:spPr>
          <a:xfrm>
            <a:off x="2730136" y="2349270"/>
            <a:ext cx="2076995" cy="1201783"/>
          </a:xfrm>
          <a:prstGeom prst="round1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/>
              <a:t>CCS, Central, Transparency Server</a:t>
            </a:r>
            <a:endParaRPr lang="en-PH" dirty="0"/>
          </a:p>
        </p:txBody>
      </p:sp>
      <p:sp>
        <p:nvSpPr>
          <p:cNvPr id="12" name="Oval 11"/>
          <p:cNvSpPr/>
          <p:nvPr/>
        </p:nvSpPr>
        <p:spPr>
          <a:xfrm>
            <a:off x="6250576" y="2469066"/>
            <a:ext cx="2194560" cy="96218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Verify hash value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963885" y="2952205"/>
            <a:ext cx="1129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037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 Case Diagram w Full Description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804" y="4696690"/>
            <a:ext cx="2435221" cy="24352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312" y="4197927"/>
            <a:ext cx="1391006" cy="1391006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10935"/>
              </p:ext>
            </p:extLst>
          </p:nvPr>
        </p:nvGraphicFramePr>
        <p:xfrm>
          <a:off x="1672062" y="1721782"/>
          <a:ext cx="5937250" cy="394652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347470">
                  <a:extLst>
                    <a:ext uri="{9D8B030D-6E8A-4147-A177-3AD203B41FA5}">
                      <a16:colId xmlns:a16="http://schemas.microsoft.com/office/drawing/2014/main" val="196229173"/>
                    </a:ext>
                  </a:extLst>
                </a:gridCol>
                <a:gridCol w="2124075">
                  <a:extLst>
                    <a:ext uri="{9D8B030D-6E8A-4147-A177-3AD203B41FA5}">
                      <a16:colId xmlns:a16="http://schemas.microsoft.com/office/drawing/2014/main" val="3370392305"/>
                    </a:ext>
                  </a:extLst>
                </a:gridCol>
                <a:gridCol w="2465705">
                  <a:extLst>
                    <a:ext uri="{9D8B030D-6E8A-4147-A177-3AD203B41FA5}">
                      <a16:colId xmlns:a16="http://schemas.microsoft.com/office/drawing/2014/main" val="35291931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Use Case Name: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  <a:latin typeface="+mn-lt"/>
                          <a:ea typeface="+mn-ea"/>
                          <a:cs typeface="+mn-cs"/>
                        </a:rPr>
                        <a:t>Send</a:t>
                      </a:r>
                      <a:r>
                        <a:rPr lang="en-PH" sz="11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encrypted data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7404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Scenario: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The Voter casts the accomplished ballot in the VCM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242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Triggering Event: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Accomplished Ballot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336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Brief Description: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The voter proceeds to the VCM machine to cast their ballot containing te votes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0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Actor(s):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BEI, Voter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033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Related Use Cases: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---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337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Stakeholders: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The BEI ensures that the voter will proceed to the VCM machine after accomplishing the ballot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105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Precondition: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Ballot is accomplished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223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Postcondition: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Ballot is casted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453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Basic Flow: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Actor: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1. The Voter fills the ballot sheet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2. The Voter proceeds to the VCM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3. The Voter enters the accomplished ballot sheet inside the VCM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4. The BEI checks if the machine is processing the ballot sheet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5. The Voter and BEI will wait for the VCM to print a receipt containing the vote summary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System Response: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3.1 The System reads the ballot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3.2 The System will check for anomalies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 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128821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451234"/>
              </p:ext>
            </p:extLst>
          </p:nvPr>
        </p:nvGraphicFramePr>
        <p:xfrm>
          <a:off x="1672062" y="5668311"/>
          <a:ext cx="593725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711">
                  <a:extLst>
                    <a:ext uri="{9D8B030D-6E8A-4147-A177-3AD203B41FA5}">
                      <a16:colId xmlns:a16="http://schemas.microsoft.com/office/drawing/2014/main" val="2373195061"/>
                    </a:ext>
                  </a:extLst>
                </a:gridCol>
                <a:gridCol w="4590539">
                  <a:extLst>
                    <a:ext uri="{9D8B030D-6E8A-4147-A177-3AD203B41FA5}">
                      <a16:colId xmlns:a16="http://schemas.microsoft.com/office/drawing/2014/main" val="427143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sz="1100" dirty="0"/>
                        <a:t>Exceptions: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100" b="0" dirty="0">
                          <a:solidFill>
                            <a:schemeClr val="tx1"/>
                          </a:solidFill>
                        </a:rPr>
                        <a:t>1.1</a:t>
                      </a:r>
                      <a:r>
                        <a:rPr lang="en-PH" sz="1100" b="0" baseline="0" dirty="0">
                          <a:solidFill>
                            <a:schemeClr val="tx1"/>
                          </a:solidFill>
                        </a:rPr>
                        <a:t> Person should be a confirmed registered voter</a:t>
                      </a:r>
                    </a:p>
                    <a:p>
                      <a:r>
                        <a:rPr lang="en-PH" sz="1100" b="0" baseline="0" dirty="0">
                          <a:solidFill>
                            <a:schemeClr val="tx1"/>
                          </a:solidFill>
                        </a:rPr>
                        <a:t>3.1.1 If the system rejects the ballot, voter is allowed to insert the ballot in the VCM again. </a:t>
                      </a:r>
                      <a:endParaRPr lang="en-PH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669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4341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 Case Diagram w Full Description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804" y="4696690"/>
            <a:ext cx="2435221" cy="24352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312" y="4197927"/>
            <a:ext cx="1391006" cy="1391006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913995"/>
              </p:ext>
            </p:extLst>
          </p:nvPr>
        </p:nvGraphicFramePr>
        <p:xfrm>
          <a:off x="1826609" y="2090132"/>
          <a:ext cx="5937250" cy="304959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347470">
                  <a:extLst>
                    <a:ext uri="{9D8B030D-6E8A-4147-A177-3AD203B41FA5}">
                      <a16:colId xmlns:a16="http://schemas.microsoft.com/office/drawing/2014/main" val="2739831082"/>
                    </a:ext>
                  </a:extLst>
                </a:gridCol>
                <a:gridCol w="2124075">
                  <a:extLst>
                    <a:ext uri="{9D8B030D-6E8A-4147-A177-3AD203B41FA5}">
                      <a16:colId xmlns:a16="http://schemas.microsoft.com/office/drawing/2014/main" val="1049792241"/>
                    </a:ext>
                  </a:extLst>
                </a:gridCol>
                <a:gridCol w="2465705">
                  <a:extLst>
                    <a:ext uri="{9D8B030D-6E8A-4147-A177-3AD203B41FA5}">
                      <a16:colId xmlns:a16="http://schemas.microsoft.com/office/drawing/2014/main" val="24143078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Use Case Name: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  <a:latin typeface="+mn-lt"/>
                          <a:ea typeface="+mn-ea"/>
                          <a:cs typeface="+mn-cs"/>
                        </a:rPr>
                        <a:t>Decrypt</a:t>
                      </a:r>
                      <a:r>
                        <a:rPr lang="en-PH" sz="11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the data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1115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Scenario: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The System stores the votes in a database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3520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Triggering Event: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Scanned Ballot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5202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Brief Description: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The System stores the votes that was read when the voter casts the ballot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8299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Actor(s):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BEI, Voter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374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Related Use Cases: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----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2684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Stakeholders: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The BEI checks whether the VCM is properly functioning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The Voter check from the screen if their votes are being stored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5127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Precondition: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Ballot is casted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5850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Postcondition: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Votes in the ballot are stored in a database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772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Basic Flow: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Actor: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1. The Voter waits for the system to accomplish the saving of the votes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 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System Response: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1.1 The System stores the votes in a database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 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296634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055122"/>
              </p:ext>
            </p:extLst>
          </p:nvPr>
        </p:nvGraphicFramePr>
        <p:xfrm>
          <a:off x="1826609" y="5139724"/>
          <a:ext cx="593725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711">
                  <a:extLst>
                    <a:ext uri="{9D8B030D-6E8A-4147-A177-3AD203B41FA5}">
                      <a16:colId xmlns:a16="http://schemas.microsoft.com/office/drawing/2014/main" val="2373195061"/>
                    </a:ext>
                  </a:extLst>
                </a:gridCol>
                <a:gridCol w="4590539">
                  <a:extLst>
                    <a:ext uri="{9D8B030D-6E8A-4147-A177-3AD203B41FA5}">
                      <a16:colId xmlns:a16="http://schemas.microsoft.com/office/drawing/2014/main" val="427143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sz="1100" dirty="0"/>
                        <a:t>Exceptions: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100" b="0" dirty="0">
                          <a:solidFill>
                            <a:schemeClr val="tx1"/>
                          </a:solidFill>
                        </a:rPr>
                        <a:t>1.1.1</a:t>
                      </a:r>
                      <a:r>
                        <a:rPr lang="en-PH" sz="1100" b="0" baseline="0" dirty="0">
                          <a:solidFill>
                            <a:schemeClr val="tx1"/>
                          </a:solidFill>
                        </a:rPr>
                        <a:t> If votes are not equal to the number of votes, system will display error message.</a:t>
                      </a:r>
                      <a:endParaRPr lang="en-PH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669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7000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Context Diagram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2954702"/>
              </p:ext>
            </p:extLst>
          </p:nvPr>
        </p:nvGraphicFramePr>
        <p:xfrm>
          <a:off x="4249268" y="3491954"/>
          <a:ext cx="2402541" cy="114208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402541">
                  <a:extLst>
                    <a:ext uri="{9D8B030D-6E8A-4147-A177-3AD203B41FA5}">
                      <a16:colId xmlns:a16="http://schemas.microsoft.com/office/drawing/2014/main" val="3087636682"/>
                    </a:ext>
                  </a:extLst>
                </a:gridCol>
              </a:tblGrid>
              <a:tr h="348882"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648274"/>
                  </a:ext>
                </a:extLst>
              </a:tr>
              <a:tr h="776323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Automated </a:t>
                      </a:r>
                    </a:p>
                    <a:p>
                      <a:pPr algn="ctr"/>
                      <a:r>
                        <a:rPr lang="en-PH" dirty="0"/>
                        <a:t>Election System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631613"/>
                  </a:ext>
                </a:extLst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1344701" y="3605795"/>
            <a:ext cx="1761565" cy="9144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VCM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569755" y="1337776"/>
            <a:ext cx="1761565" cy="9144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Transparency Server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794811" y="3605795"/>
            <a:ext cx="1761565" cy="9144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Central Server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106266" y="3928525"/>
            <a:ext cx="1143002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651809" y="4210474"/>
            <a:ext cx="1143002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2"/>
            <a:endCxn id="6" idx="0"/>
          </p:cNvCxnSpPr>
          <p:nvPr/>
        </p:nvCxnSpPr>
        <p:spPr>
          <a:xfrm>
            <a:off x="5450538" y="2252176"/>
            <a:ext cx="0" cy="123977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106266" y="4161608"/>
            <a:ext cx="1143002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651809" y="3946509"/>
            <a:ext cx="1143002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60067" y="2760901"/>
            <a:ext cx="1001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Encrypted data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569755" y="5514127"/>
            <a:ext cx="1761565" cy="9144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CCS</a:t>
            </a:r>
          </a:p>
        </p:txBody>
      </p:sp>
      <p:cxnSp>
        <p:nvCxnSpPr>
          <p:cNvPr id="4" name="Straight Arrow Connector 3"/>
          <p:cNvCxnSpPr>
            <a:stCxn id="20" idx="0"/>
            <a:endCxn id="6" idx="2"/>
          </p:cNvCxnSpPr>
          <p:nvPr/>
        </p:nvCxnSpPr>
        <p:spPr>
          <a:xfrm flipV="1">
            <a:off x="5450538" y="4634037"/>
            <a:ext cx="0" cy="88009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672667" y="4634037"/>
            <a:ext cx="0" cy="88009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672667" y="2252176"/>
            <a:ext cx="0" cy="123977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720608" y="2706731"/>
            <a:ext cx="1001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Encrypted data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188072" y="4151214"/>
            <a:ext cx="1001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Encrypted data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188072" y="3354585"/>
            <a:ext cx="1001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Encrypted data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11204" y="3491954"/>
            <a:ext cx="1001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Encrypted data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773281" y="4208119"/>
            <a:ext cx="1001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Encrypted data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757539" y="4812472"/>
            <a:ext cx="1001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Encrypted data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499293" y="4841870"/>
            <a:ext cx="1001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Encrypted data</a:t>
            </a:r>
          </a:p>
        </p:txBody>
      </p:sp>
    </p:spTree>
    <p:extLst>
      <p:ext uri="{BB962C8B-B14F-4D97-AF65-F5344CB8AC3E}">
        <p14:creationId xmlns:p14="http://schemas.microsoft.com/office/powerpoint/2010/main" val="1390096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 Case Diagram w Full Description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804" y="4696690"/>
            <a:ext cx="2435221" cy="24352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312" y="4197927"/>
            <a:ext cx="1391006" cy="1391006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224871"/>
              </p:ext>
            </p:extLst>
          </p:nvPr>
        </p:nvGraphicFramePr>
        <p:xfrm>
          <a:off x="2205514" y="1690688"/>
          <a:ext cx="5333986" cy="4402836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210558">
                  <a:extLst>
                    <a:ext uri="{9D8B030D-6E8A-4147-A177-3AD203B41FA5}">
                      <a16:colId xmlns:a16="http://schemas.microsoft.com/office/drawing/2014/main" val="534914874"/>
                    </a:ext>
                  </a:extLst>
                </a:gridCol>
                <a:gridCol w="1908255">
                  <a:extLst>
                    <a:ext uri="{9D8B030D-6E8A-4147-A177-3AD203B41FA5}">
                      <a16:colId xmlns:a16="http://schemas.microsoft.com/office/drawing/2014/main" val="3242740279"/>
                    </a:ext>
                  </a:extLst>
                </a:gridCol>
                <a:gridCol w="2215173">
                  <a:extLst>
                    <a:ext uri="{9D8B030D-6E8A-4147-A177-3AD203B41FA5}">
                      <a16:colId xmlns:a16="http://schemas.microsoft.com/office/drawing/2014/main" val="3901883658"/>
                    </a:ext>
                  </a:extLst>
                </a:gridCol>
              </a:tblGrid>
              <a:tr h="1611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Use Case Name: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  <a:latin typeface="+mn-lt"/>
                          <a:ea typeface="+mn-ea"/>
                          <a:cs typeface="+mn-cs"/>
                        </a:rPr>
                        <a:t>Create</a:t>
                      </a:r>
                      <a:r>
                        <a:rPr lang="en-PH" sz="10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key exchange</a:t>
                      </a:r>
                      <a:endParaRPr lang="en-PH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686430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Scenario: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The System prints a copy of the receipt 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501967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Triggering Event: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Successfully stored votes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508340"/>
                  </a:ext>
                </a:extLst>
              </a:tr>
              <a:tr h="3223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Brief Description: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The System prints a copy of the receipt containing the corresponding votes of the voter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984880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Actor(s):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BEI, Voter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388330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Related Use Cases: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----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470316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Stakeholders: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The BEI ensures that the voters are following the procedures and guides them throughout the process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The Voter verifies what the VCM read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931876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Precondition: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Votes in the ballot are stored in a database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385740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Postcondition: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Receipt is printed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641794"/>
                  </a:ext>
                </a:extLst>
              </a:tr>
              <a:tr h="24174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Basic Flow: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Actor: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1. The BEI checks whether the VCM is already generating a copy of the receipt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2. The BEI gets the receipt from the VCM and is given to the voter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3. The Voter checks whether the VCM read the ballot correctly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4. The Voter surrenders the receipt by placing it inside a box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5. The BEI ensures that the voter surrenders the receipt before exiting the polling area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 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System Response: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1.1 The system will display a signal if it is ready to generate a receipt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 </a:t>
                      </a:r>
                      <a:endParaRPr lang="en-PH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extLst>
                  <a:ext uri="{0D108BD9-81ED-4DB2-BD59-A6C34878D82A}">
                    <a16:rowId xmlns:a16="http://schemas.microsoft.com/office/drawing/2014/main" val="339194406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659370"/>
              </p:ext>
            </p:extLst>
          </p:nvPr>
        </p:nvGraphicFramePr>
        <p:xfrm>
          <a:off x="2205514" y="6099399"/>
          <a:ext cx="5333986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876">
                  <a:extLst>
                    <a:ext uri="{9D8B030D-6E8A-4147-A177-3AD203B41FA5}">
                      <a16:colId xmlns:a16="http://schemas.microsoft.com/office/drawing/2014/main" val="2373195061"/>
                    </a:ext>
                  </a:extLst>
                </a:gridCol>
                <a:gridCol w="4124110">
                  <a:extLst>
                    <a:ext uri="{9D8B030D-6E8A-4147-A177-3AD203B41FA5}">
                      <a16:colId xmlns:a16="http://schemas.microsoft.com/office/drawing/2014/main" val="427143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sz="1100" dirty="0"/>
                        <a:t>Exceptions: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100" b="0" dirty="0">
                          <a:solidFill>
                            <a:schemeClr val="tx1"/>
                          </a:solidFill>
                        </a:rPr>
                        <a:t>1.1.1</a:t>
                      </a:r>
                      <a:r>
                        <a:rPr lang="en-PH" sz="1100" b="0" baseline="0" dirty="0">
                          <a:solidFill>
                            <a:schemeClr val="tx1"/>
                          </a:solidFill>
                        </a:rPr>
                        <a:t> If there is a miscalculations of votes , system will display error message.</a:t>
                      </a:r>
                    </a:p>
                    <a:p>
                      <a:endParaRPr lang="en-PH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669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8016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 Case Diagram w Full Description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804" y="4696690"/>
            <a:ext cx="2435221" cy="24352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312" y="4197927"/>
            <a:ext cx="1391006" cy="1391006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990680"/>
              </p:ext>
            </p:extLst>
          </p:nvPr>
        </p:nvGraphicFramePr>
        <p:xfrm>
          <a:off x="1916761" y="2085251"/>
          <a:ext cx="5937250" cy="2690816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347470">
                  <a:extLst>
                    <a:ext uri="{9D8B030D-6E8A-4147-A177-3AD203B41FA5}">
                      <a16:colId xmlns:a16="http://schemas.microsoft.com/office/drawing/2014/main" val="1710919934"/>
                    </a:ext>
                  </a:extLst>
                </a:gridCol>
                <a:gridCol w="2124075">
                  <a:extLst>
                    <a:ext uri="{9D8B030D-6E8A-4147-A177-3AD203B41FA5}">
                      <a16:colId xmlns:a16="http://schemas.microsoft.com/office/drawing/2014/main" val="2268009841"/>
                    </a:ext>
                  </a:extLst>
                </a:gridCol>
                <a:gridCol w="2465705">
                  <a:extLst>
                    <a:ext uri="{9D8B030D-6E8A-4147-A177-3AD203B41FA5}">
                      <a16:colId xmlns:a16="http://schemas.microsoft.com/office/drawing/2014/main" val="3439044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Use Case Name: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  <a:latin typeface="+mn-lt"/>
                          <a:ea typeface="+mn-ea"/>
                          <a:cs typeface="+mn-cs"/>
                        </a:rPr>
                        <a:t>Send</a:t>
                      </a:r>
                      <a:r>
                        <a:rPr lang="en-PH" sz="11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encrypted ERs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239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Scenario: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The System accumulates the votes inside the database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55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Triggering Event: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Successfully stored votes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8533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Brief Description: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The System accumulates the votes that were successfully stored inside the database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086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Actor(s):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BEI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659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Related Use Cases: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----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175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Stakeholders: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The BEI ensures that no anomalies are being done when accumulating the votes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470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Precondition: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Votes in the ballot are stored in a database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857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Postcondition: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Votes are accumulated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319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Basic Flow: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Actor: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1. The BEI checks whether the VCM is accumulating the votes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System Response: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1.1 The system will display a signal if it is or has accumulated the votes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49757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964873"/>
              </p:ext>
            </p:extLst>
          </p:nvPr>
        </p:nvGraphicFramePr>
        <p:xfrm>
          <a:off x="1916761" y="4776067"/>
          <a:ext cx="593725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711">
                  <a:extLst>
                    <a:ext uri="{9D8B030D-6E8A-4147-A177-3AD203B41FA5}">
                      <a16:colId xmlns:a16="http://schemas.microsoft.com/office/drawing/2014/main" val="2373195061"/>
                    </a:ext>
                  </a:extLst>
                </a:gridCol>
                <a:gridCol w="4590539">
                  <a:extLst>
                    <a:ext uri="{9D8B030D-6E8A-4147-A177-3AD203B41FA5}">
                      <a16:colId xmlns:a16="http://schemas.microsoft.com/office/drawing/2014/main" val="427143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sz="1100" dirty="0"/>
                        <a:t>Exceptions: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100" b="0" dirty="0">
                          <a:solidFill>
                            <a:schemeClr val="tx1"/>
                          </a:solidFill>
                        </a:rPr>
                        <a:t>1.1.1</a:t>
                      </a:r>
                      <a:r>
                        <a:rPr lang="en-PH" sz="1100" b="0" baseline="0" dirty="0">
                          <a:solidFill>
                            <a:schemeClr val="tx1"/>
                          </a:solidFill>
                        </a:rPr>
                        <a:t> If there is a miscalculations of votes , system will display error message.</a:t>
                      </a:r>
                    </a:p>
                    <a:p>
                      <a:endParaRPr lang="en-PH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669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608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 Case Diagram w Full Description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804" y="4696690"/>
            <a:ext cx="2435221" cy="24352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312" y="4197927"/>
            <a:ext cx="1391006" cy="1391006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076474"/>
              </p:ext>
            </p:extLst>
          </p:nvPr>
        </p:nvGraphicFramePr>
        <p:xfrm>
          <a:off x="2262127" y="1690688"/>
          <a:ext cx="5143487" cy="456590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167324">
                  <a:extLst>
                    <a:ext uri="{9D8B030D-6E8A-4147-A177-3AD203B41FA5}">
                      <a16:colId xmlns:a16="http://schemas.microsoft.com/office/drawing/2014/main" val="1839289399"/>
                    </a:ext>
                  </a:extLst>
                </a:gridCol>
                <a:gridCol w="1840103">
                  <a:extLst>
                    <a:ext uri="{9D8B030D-6E8A-4147-A177-3AD203B41FA5}">
                      <a16:colId xmlns:a16="http://schemas.microsoft.com/office/drawing/2014/main" val="25001869"/>
                    </a:ext>
                  </a:extLst>
                </a:gridCol>
                <a:gridCol w="2136060">
                  <a:extLst>
                    <a:ext uri="{9D8B030D-6E8A-4147-A177-3AD203B41FA5}">
                      <a16:colId xmlns:a16="http://schemas.microsoft.com/office/drawing/2014/main" val="3211717634"/>
                    </a:ext>
                  </a:extLst>
                </a:gridCol>
              </a:tblGrid>
              <a:tr h="1554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Use Case Name: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  <a:latin typeface="+mn-lt"/>
                          <a:ea typeface="+mn-ea"/>
                          <a:cs typeface="+mn-cs"/>
                        </a:rPr>
                        <a:t>Verify</a:t>
                      </a:r>
                      <a:r>
                        <a:rPr lang="en-PH" sz="10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hash value</a:t>
                      </a:r>
                      <a:endParaRPr lang="en-PH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955167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Scenario: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The BEI transmits the votes to MBOC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355469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Triggering Event: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Completion of Precinct Votes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39454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Brief Description: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The BEI transmits the votes of the accumulated precinct level votes to the MBOC of the municipal level through the transmitting function of the VCM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708784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Actor(s):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BEI, MBOC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52948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Related Use Cases: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----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46793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Stakeholders: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The BEI ensures that no anomalies are being done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The MBOC is the receiving party of the transmission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582957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Precondition: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Precinct votes are accumulated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713642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Postcondition: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Transmitted Precinct votes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001334"/>
                  </a:ext>
                </a:extLst>
              </a:tr>
              <a:tr h="26418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Basic Flow: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Actor: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1. The BEI prompts the system to transmit the votes to the MBOC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2. The BEI checks whether the VCM is capable of transmitting the votes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3. The BEI checks the status of the transmission and reports to the MBOC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4. MBOC receives the transmitted precinct votes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5. MBOC Confirms the BEI that they had already received the votes of the precinct where the BEI is assigned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 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System Response: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2.1 The system displays a message that it is ready for transmission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3.1 The system displays the percentage of the already successful transmission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4.1 The system displays a message that says transmission is 100% complete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5.1 Confirms that the recipient already received the votes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 </a:t>
                      </a:r>
                      <a:endParaRPr lang="en-PH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extLst>
                  <a:ext uri="{0D108BD9-81ED-4DB2-BD59-A6C34878D82A}">
                    <a16:rowId xmlns:a16="http://schemas.microsoft.com/office/drawing/2014/main" val="378048202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93188"/>
              </p:ext>
            </p:extLst>
          </p:nvPr>
        </p:nvGraphicFramePr>
        <p:xfrm>
          <a:off x="2262127" y="6256592"/>
          <a:ext cx="514348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666">
                  <a:extLst>
                    <a:ext uri="{9D8B030D-6E8A-4147-A177-3AD203B41FA5}">
                      <a16:colId xmlns:a16="http://schemas.microsoft.com/office/drawing/2014/main" val="2373195061"/>
                    </a:ext>
                  </a:extLst>
                </a:gridCol>
                <a:gridCol w="3976821">
                  <a:extLst>
                    <a:ext uri="{9D8B030D-6E8A-4147-A177-3AD203B41FA5}">
                      <a16:colId xmlns:a16="http://schemas.microsoft.com/office/drawing/2014/main" val="427143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sz="1100" dirty="0"/>
                        <a:t>Exceptions: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100" b="0" dirty="0">
                          <a:solidFill>
                            <a:schemeClr val="tx1"/>
                          </a:solidFill>
                        </a:rPr>
                        <a:t>1.1</a:t>
                      </a:r>
                      <a:r>
                        <a:rPr lang="en-PH" sz="1100" b="0" baseline="0" dirty="0">
                          <a:solidFill>
                            <a:schemeClr val="tx1"/>
                          </a:solidFill>
                        </a:rPr>
                        <a:t> Digital signature should be present</a:t>
                      </a:r>
                      <a:endParaRPr lang="en-PH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669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5258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Object Diagram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19581"/>
            <a:ext cx="10515600" cy="293672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1961" y="5056301"/>
            <a:ext cx="2435221" cy="24352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517" y="3979707"/>
            <a:ext cx="1391006" cy="139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991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804" y="4696690"/>
            <a:ext cx="2435221" cy="24352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312" y="4197927"/>
            <a:ext cx="1391006" cy="1391006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900" y="274369"/>
            <a:ext cx="5923811" cy="602959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1237687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Package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804" y="4696690"/>
            <a:ext cx="2435221" cy="24352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312" y="4197927"/>
            <a:ext cx="1391006" cy="1391006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43" y="1869657"/>
            <a:ext cx="8657492" cy="3885275"/>
          </a:xfrm>
        </p:spPr>
      </p:pic>
    </p:spTree>
    <p:extLst>
      <p:ext uri="{BB962C8B-B14F-4D97-AF65-F5344CB8AC3E}">
        <p14:creationId xmlns:p14="http://schemas.microsoft.com/office/powerpoint/2010/main" val="32628113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Deployment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804" y="4696690"/>
            <a:ext cx="2435221" cy="24352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312" y="4197927"/>
            <a:ext cx="1391006" cy="1391006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647" y="1825625"/>
            <a:ext cx="7748705" cy="4351338"/>
          </a:xfrm>
        </p:spPr>
      </p:pic>
    </p:spTree>
    <p:extLst>
      <p:ext uri="{BB962C8B-B14F-4D97-AF65-F5344CB8AC3E}">
        <p14:creationId xmlns:p14="http://schemas.microsoft.com/office/powerpoint/2010/main" val="106174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0272" y="-8069"/>
            <a:ext cx="4025348" cy="681797"/>
          </a:xfrm>
        </p:spPr>
        <p:txBody>
          <a:bodyPr>
            <a:normAutofit fontScale="90000"/>
          </a:bodyPr>
          <a:lstStyle/>
          <a:p>
            <a:r>
              <a:rPr lang="en-PH" dirty="0"/>
              <a:t>DFD DIAGRAM 0</a:t>
            </a:r>
          </a:p>
        </p:txBody>
      </p:sp>
      <p:graphicFrame>
        <p:nvGraphicFramePr>
          <p:cNvPr id="4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6756532"/>
              </p:ext>
            </p:extLst>
          </p:nvPr>
        </p:nvGraphicFramePr>
        <p:xfrm>
          <a:off x="5199175" y="823571"/>
          <a:ext cx="1627096" cy="10172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27096">
                  <a:extLst>
                    <a:ext uri="{9D8B030D-6E8A-4147-A177-3AD203B41FA5}">
                      <a16:colId xmlns:a16="http://schemas.microsoft.com/office/drawing/2014/main" val="3087636682"/>
                    </a:ext>
                  </a:extLst>
                </a:gridCol>
              </a:tblGrid>
              <a:tr h="17519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648274"/>
                  </a:ext>
                </a:extLst>
              </a:tr>
              <a:tr h="651500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Store</a:t>
                      </a:r>
                      <a:r>
                        <a:rPr lang="en-PH" sz="1400" baseline="0" dirty="0"/>
                        <a:t> votes in database</a:t>
                      </a:r>
                      <a:endParaRPr lang="en-PH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631613"/>
                  </a:ext>
                </a:extLst>
              </a:tr>
            </a:tbl>
          </a:graphicData>
        </a:graphic>
      </p:graphicFrame>
      <p:graphicFrame>
        <p:nvGraphicFramePr>
          <p:cNvPr id="4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5223147"/>
              </p:ext>
            </p:extLst>
          </p:nvPr>
        </p:nvGraphicFramePr>
        <p:xfrm>
          <a:off x="5199175" y="2435547"/>
          <a:ext cx="1627096" cy="10172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27096">
                  <a:extLst>
                    <a:ext uri="{9D8B030D-6E8A-4147-A177-3AD203B41FA5}">
                      <a16:colId xmlns:a16="http://schemas.microsoft.com/office/drawing/2014/main" val="3087636682"/>
                    </a:ext>
                  </a:extLst>
                </a:gridCol>
              </a:tblGrid>
              <a:tr h="17519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648274"/>
                  </a:ext>
                </a:extLst>
              </a:tr>
              <a:tr h="651500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Accumulates votes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631613"/>
                  </a:ext>
                </a:extLst>
              </a:tr>
            </a:tbl>
          </a:graphicData>
        </a:graphic>
      </p:graphicFrame>
      <p:graphicFrame>
        <p:nvGraphicFramePr>
          <p:cNvPr id="50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4163853"/>
              </p:ext>
            </p:extLst>
          </p:nvPr>
        </p:nvGraphicFramePr>
        <p:xfrm>
          <a:off x="9804866" y="2261074"/>
          <a:ext cx="1627096" cy="10972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27096">
                  <a:extLst>
                    <a:ext uri="{9D8B030D-6E8A-4147-A177-3AD203B41FA5}">
                      <a16:colId xmlns:a16="http://schemas.microsoft.com/office/drawing/2014/main" val="3087636682"/>
                    </a:ext>
                  </a:extLst>
                </a:gridCol>
              </a:tblGrid>
              <a:tr h="17519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648274"/>
                  </a:ext>
                </a:extLst>
              </a:tr>
              <a:tr h="651500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Transmit election returns</a:t>
                      </a:r>
                      <a:r>
                        <a:rPr lang="en-PH" sz="1400" baseline="0" dirty="0"/>
                        <a:t> to Provincial BOC</a:t>
                      </a:r>
                      <a:endParaRPr lang="en-PH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631613"/>
                  </a:ext>
                </a:extLst>
              </a:tr>
            </a:tbl>
          </a:graphicData>
        </a:graphic>
      </p:graphicFrame>
      <p:graphicFrame>
        <p:nvGraphicFramePr>
          <p:cNvPr id="51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4320395"/>
              </p:ext>
            </p:extLst>
          </p:nvPr>
        </p:nvGraphicFramePr>
        <p:xfrm>
          <a:off x="9875978" y="5713608"/>
          <a:ext cx="1589518" cy="10972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589518">
                  <a:extLst>
                    <a:ext uri="{9D8B030D-6E8A-4147-A177-3AD203B41FA5}">
                      <a16:colId xmlns:a16="http://schemas.microsoft.com/office/drawing/2014/main" val="3087636682"/>
                    </a:ext>
                  </a:extLst>
                </a:gridCol>
              </a:tblGrid>
              <a:tr h="29561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648274"/>
                  </a:ext>
                </a:extLst>
              </a:tr>
              <a:tr h="591231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Transmit election returns</a:t>
                      </a:r>
                      <a:r>
                        <a:rPr lang="en-PH" sz="1400" baseline="0" dirty="0"/>
                        <a:t> to Regional  BOC</a:t>
                      </a:r>
                      <a:endParaRPr lang="en-PH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631613"/>
                  </a:ext>
                </a:extLst>
              </a:tr>
            </a:tbl>
          </a:graphicData>
        </a:graphic>
      </p:graphicFrame>
      <p:graphicFrame>
        <p:nvGraphicFramePr>
          <p:cNvPr id="53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7421202"/>
              </p:ext>
            </p:extLst>
          </p:nvPr>
        </p:nvGraphicFramePr>
        <p:xfrm>
          <a:off x="5121402" y="5726134"/>
          <a:ext cx="1627096" cy="10972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27096">
                  <a:extLst>
                    <a:ext uri="{9D8B030D-6E8A-4147-A177-3AD203B41FA5}">
                      <a16:colId xmlns:a16="http://schemas.microsoft.com/office/drawing/2014/main" val="3087636682"/>
                    </a:ext>
                  </a:extLst>
                </a:gridCol>
              </a:tblGrid>
              <a:tr h="17519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648274"/>
                  </a:ext>
                </a:extLst>
              </a:tr>
              <a:tr h="651500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Transmit election returns</a:t>
                      </a:r>
                      <a:r>
                        <a:rPr lang="en-PH" sz="1400" baseline="0" dirty="0"/>
                        <a:t> to National BOC</a:t>
                      </a:r>
                      <a:endParaRPr lang="en-PH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631613"/>
                  </a:ext>
                </a:extLst>
              </a:tr>
            </a:tbl>
          </a:graphicData>
        </a:graphic>
      </p:graphicFrame>
      <p:graphicFrame>
        <p:nvGraphicFramePr>
          <p:cNvPr id="5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8668950"/>
              </p:ext>
            </p:extLst>
          </p:nvPr>
        </p:nvGraphicFramePr>
        <p:xfrm>
          <a:off x="-11446" y="1984591"/>
          <a:ext cx="1627096" cy="9563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27096">
                  <a:extLst>
                    <a:ext uri="{9D8B030D-6E8A-4147-A177-3AD203B41FA5}">
                      <a16:colId xmlns:a16="http://schemas.microsoft.com/office/drawing/2014/main" val="3087636682"/>
                    </a:ext>
                  </a:extLst>
                </a:gridCol>
              </a:tblGrid>
              <a:tr h="223353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648274"/>
                  </a:ext>
                </a:extLst>
              </a:tr>
              <a:tr h="651500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Cast ballots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631613"/>
                  </a:ext>
                </a:extLst>
              </a:tr>
            </a:tbl>
          </a:graphicData>
        </a:graphic>
      </p:graphicFrame>
      <p:graphicFrame>
        <p:nvGraphicFramePr>
          <p:cNvPr id="5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2388530"/>
              </p:ext>
            </p:extLst>
          </p:nvPr>
        </p:nvGraphicFramePr>
        <p:xfrm>
          <a:off x="2488524" y="1133241"/>
          <a:ext cx="1627096" cy="3048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27096">
                  <a:extLst>
                    <a:ext uri="{9D8B030D-6E8A-4147-A177-3AD203B41FA5}">
                      <a16:colId xmlns:a16="http://schemas.microsoft.com/office/drawing/2014/main" val="3087636682"/>
                    </a:ext>
                  </a:extLst>
                </a:gridCol>
              </a:tblGrid>
              <a:tr h="175195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Votes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648274"/>
                  </a:ext>
                </a:extLst>
              </a:tr>
            </a:tbl>
          </a:graphicData>
        </a:graphic>
      </p:graphicFrame>
      <p:graphicFrame>
        <p:nvGraphicFramePr>
          <p:cNvPr id="5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5115154"/>
              </p:ext>
            </p:extLst>
          </p:nvPr>
        </p:nvGraphicFramePr>
        <p:xfrm>
          <a:off x="2488524" y="3043468"/>
          <a:ext cx="1627096" cy="10172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27096">
                  <a:extLst>
                    <a:ext uri="{9D8B030D-6E8A-4147-A177-3AD203B41FA5}">
                      <a16:colId xmlns:a16="http://schemas.microsoft.com/office/drawing/2014/main" val="3087636682"/>
                    </a:ext>
                  </a:extLst>
                </a:gridCol>
              </a:tblGrid>
              <a:tr h="17519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648274"/>
                  </a:ext>
                </a:extLst>
              </a:tr>
              <a:tr h="651500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Print</a:t>
                      </a:r>
                      <a:r>
                        <a:rPr lang="en-PH" sz="1400" baseline="0" dirty="0"/>
                        <a:t> receipt</a:t>
                      </a:r>
                      <a:endParaRPr lang="en-PH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631613"/>
                  </a:ext>
                </a:extLst>
              </a:tr>
            </a:tbl>
          </a:graphicData>
        </a:graphic>
      </p:graphicFrame>
      <p:cxnSp>
        <p:nvCxnSpPr>
          <p:cNvPr id="58" name="Elbow Connector 57"/>
          <p:cNvCxnSpPr>
            <a:stCxn id="55" idx="0"/>
            <a:endCxn id="56" idx="0"/>
          </p:cNvCxnSpPr>
          <p:nvPr/>
        </p:nvCxnSpPr>
        <p:spPr>
          <a:xfrm rot="5400000" flipH="1" flipV="1">
            <a:off x="1626412" y="308931"/>
            <a:ext cx="851350" cy="2499970"/>
          </a:xfrm>
          <a:prstGeom prst="bentConnector3">
            <a:avLst>
              <a:gd name="adj1" fmla="val 12685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6" idx="2"/>
            <a:endCxn id="57" idx="0"/>
          </p:cNvCxnSpPr>
          <p:nvPr/>
        </p:nvCxnSpPr>
        <p:spPr>
          <a:xfrm>
            <a:off x="3302072" y="1438041"/>
            <a:ext cx="0" cy="160542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203710" y="3397588"/>
            <a:ext cx="1196784" cy="62123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Voter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0683" y="2965653"/>
            <a:ext cx="1001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votes</a:t>
            </a:r>
          </a:p>
        </p:txBody>
      </p:sp>
      <p:cxnSp>
        <p:nvCxnSpPr>
          <p:cNvPr id="62" name="Elbow Connector 61"/>
          <p:cNvCxnSpPr>
            <a:stCxn id="57" idx="2"/>
            <a:endCxn id="60" idx="1"/>
          </p:cNvCxnSpPr>
          <p:nvPr/>
        </p:nvCxnSpPr>
        <p:spPr>
          <a:xfrm rot="5400000" flipH="1">
            <a:off x="1576629" y="2335285"/>
            <a:ext cx="352524" cy="3098362"/>
          </a:xfrm>
          <a:prstGeom prst="bentConnector4">
            <a:avLst>
              <a:gd name="adj1" fmla="val -64847"/>
              <a:gd name="adj2" fmla="val 107378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050286" y="4314388"/>
            <a:ext cx="1001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receipt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93774" y="515794"/>
            <a:ext cx="1516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votes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282541" y="1979144"/>
            <a:ext cx="983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summary of votes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877428" y="2071982"/>
            <a:ext cx="1135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stored votes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4115620" y="1285641"/>
            <a:ext cx="1107222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080299" y="4507235"/>
            <a:ext cx="1516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digital signature</a:t>
            </a:r>
          </a:p>
        </p:txBody>
      </p:sp>
      <p:cxnSp>
        <p:nvCxnSpPr>
          <p:cNvPr id="69" name="Straight Arrow Connector 68"/>
          <p:cNvCxnSpPr>
            <a:stCxn id="70" idx="0"/>
            <a:endCxn id="71" idx="2"/>
          </p:cNvCxnSpPr>
          <p:nvPr/>
        </p:nvCxnSpPr>
        <p:spPr>
          <a:xfrm flipV="1">
            <a:off x="6012723" y="4418772"/>
            <a:ext cx="0" cy="48866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5425546" y="4907435"/>
            <a:ext cx="1174354" cy="60958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BEI</a:t>
            </a:r>
          </a:p>
        </p:txBody>
      </p:sp>
      <p:graphicFrame>
        <p:nvGraphicFramePr>
          <p:cNvPr id="71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4799151"/>
              </p:ext>
            </p:extLst>
          </p:nvPr>
        </p:nvGraphicFramePr>
        <p:xfrm>
          <a:off x="5199175" y="4113972"/>
          <a:ext cx="1627096" cy="3048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27096">
                  <a:extLst>
                    <a:ext uri="{9D8B030D-6E8A-4147-A177-3AD203B41FA5}">
                      <a16:colId xmlns:a16="http://schemas.microsoft.com/office/drawing/2014/main" val="3087636682"/>
                    </a:ext>
                  </a:extLst>
                </a:gridCol>
              </a:tblGrid>
              <a:tr h="175195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Election Returns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648274"/>
                  </a:ext>
                </a:extLst>
              </a:tr>
            </a:tbl>
          </a:graphicData>
        </a:graphic>
      </p:graphicFrame>
      <p:cxnSp>
        <p:nvCxnSpPr>
          <p:cNvPr id="72" name="Straight Arrow Connector 71"/>
          <p:cNvCxnSpPr>
            <a:stCxn id="46" idx="2"/>
            <a:endCxn id="47" idx="0"/>
          </p:cNvCxnSpPr>
          <p:nvPr/>
        </p:nvCxnSpPr>
        <p:spPr>
          <a:xfrm>
            <a:off x="6012723" y="1840831"/>
            <a:ext cx="0" cy="59471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7" idx="2"/>
            <a:endCxn id="71" idx="0"/>
          </p:cNvCxnSpPr>
          <p:nvPr/>
        </p:nvCxnSpPr>
        <p:spPr>
          <a:xfrm>
            <a:off x="6012723" y="3452807"/>
            <a:ext cx="0" cy="66116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77428" y="3548090"/>
            <a:ext cx="1202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Accumulated </a:t>
            </a:r>
          </a:p>
          <a:p>
            <a:pPr algn="ctr"/>
            <a:r>
              <a:rPr lang="en-PH" sz="1400" dirty="0"/>
              <a:t>votes</a:t>
            </a:r>
          </a:p>
        </p:txBody>
      </p:sp>
      <p:graphicFrame>
        <p:nvGraphicFramePr>
          <p:cNvPr id="7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8829249"/>
              </p:ext>
            </p:extLst>
          </p:nvPr>
        </p:nvGraphicFramePr>
        <p:xfrm>
          <a:off x="7677552" y="899724"/>
          <a:ext cx="1627096" cy="10972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27096">
                  <a:extLst>
                    <a:ext uri="{9D8B030D-6E8A-4147-A177-3AD203B41FA5}">
                      <a16:colId xmlns:a16="http://schemas.microsoft.com/office/drawing/2014/main" val="3087636682"/>
                    </a:ext>
                  </a:extLst>
                </a:gridCol>
              </a:tblGrid>
              <a:tr h="17519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648274"/>
                  </a:ext>
                </a:extLst>
              </a:tr>
              <a:tr h="651500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Transmit election returns</a:t>
                      </a:r>
                      <a:r>
                        <a:rPr lang="en-PH" sz="1400" baseline="0" dirty="0"/>
                        <a:t> to Municipal  BOC</a:t>
                      </a:r>
                      <a:endParaRPr lang="en-PH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631613"/>
                  </a:ext>
                </a:extLst>
              </a:tr>
            </a:tbl>
          </a:graphicData>
        </a:graphic>
      </p:graphicFrame>
      <p:sp>
        <p:nvSpPr>
          <p:cNvPr id="76" name="Rounded Rectangle 75"/>
          <p:cNvSpPr/>
          <p:nvPr/>
        </p:nvSpPr>
        <p:spPr>
          <a:xfrm>
            <a:off x="9963980" y="1203401"/>
            <a:ext cx="1308869" cy="59151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Municipal</a:t>
            </a:r>
          </a:p>
          <a:p>
            <a:pPr algn="ctr"/>
            <a:r>
              <a:rPr lang="en-PH" dirty="0"/>
              <a:t>BOC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10026269" y="4108402"/>
            <a:ext cx="1246580" cy="59151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err="1"/>
              <a:t>ProvincialBOC</a:t>
            </a:r>
            <a:endParaRPr lang="en-PH" dirty="0"/>
          </a:p>
        </p:txBody>
      </p:sp>
      <p:sp>
        <p:nvSpPr>
          <p:cNvPr id="78" name="Rounded Rectangle 77"/>
          <p:cNvSpPr/>
          <p:nvPr/>
        </p:nvSpPr>
        <p:spPr>
          <a:xfrm>
            <a:off x="7596924" y="6133602"/>
            <a:ext cx="1139527" cy="59151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err="1"/>
              <a:t>RegionalBOC</a:t>
            </a:r>
            <a:endParaRPr lang="en-PH" dirty="0"/>
          </a:p>
        </p:txBody>
      </p:sp>
      <p:sp>
        <p:nvSpPr>
          <p:cNvPr id="79" name="Rounded Rectangle 78"/>
          <p:cNvSpPr/>
          <p:nvPr/>
        </p:nvSpPr>
        <p:spPr>
          <a:xfrm>
            <a:off x="3068913" y="6113513"/>
            <a:ext cx="1139527" cy="54678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err="1"/>
              <a:t>NationalBOC</a:t>
            </a:r>
            <a:endParaRPr lang="en-PH" dirty="0"/>
          </a:p>
        </p:txBody>
      </p:sp>
      <p:cxnSp>
        <p:nvCxnSpPr>
          <p:cNvPr id="80" name="Elbow Connector 79"/>
          <p:cNvCxnSpPr>
            <a:stCxn id="71" idx="3"/>
            <a:endCxn id="75" idx="1"/>
          </p:cNvCxnSpPr>
          <p:nvPr/>
        </p:nvCxnSpPr>
        <p:spPr>
          <a:xfrm flipV="1">
            <a:off x="6826271" y="1448364"/>
            <a:ext cx="851281" cy="2818008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9190353" y="994741"/>
            <a:ext cx="983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/>
              <a:t> Precinct </a:t>
            </a:r>
          </a:p>
          <a:p>
            <a:pPr algn="ctr"/>
            <a:r>
              <a:rPr lang="en-PH" sz="1200" dirty="0"/>
              <a:t>ERs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9304648" y="1438041"/>
            <a:ext cx="659332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6" idx="2"/>
            <a:endCxn id="50" idx="0"/>
          </p:cNvCxnSpPr>
          <p:nvPr/>
        </p:nvCxnSpPr>
        <p:spPr>
          <a:xfrm flipH="1">
            <a:off x="10618414" y="1794912"/>
            <a:ext cx="1" cy="46616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50" idx="2"/>
          </p:cNvCxnSpPr>
          <p:nvPr/>
        </p:nvCxnSpPr>
        <p:spPr>
          <a:xfrm>
            <a:off x="10618414" y="3358354"/>
            <a:ext cx="0" cy="75004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9749620" y="3438645"/>
            <a:ext cx="98369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 </a:t>
            </a:r>
            <a:r>
              <a:rPr lang="en-PH" sz="1200" dirty="0"/>
              <a:t>Municipal ERs</a:t>
            </a:r>
            <a:endParaRPr lang="en-PH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8780834" y="5944344"/>
            <a:ext cx="98369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 </a:t>
            </a:r>
            <a:r>
              <a:rPr lang="en-PH" sz="1200" dirty="0"/>
              <a:t>Provincial ERs</a:t>
            </a:r>
            <a:endParaRPr lang="en-PH" sz="1400" dirty="0"/>
          </a:p>
        </p:txBody>
      </p:sp>
      <p:cxnSp>
        <p:nvCxnSpPr>
          <p:cNvPr id="87" name="Straight Arrow Connector 86"/>
          <p:cNvCxnSpPr>
            <a:stCxn id="77" idx="2"/>
            <a:endCxn id="51" idx="0"/>
          </p:cNvCxnSpPr>
          <p:nvPr/>
        </p:nvCxnSpPr>
        <p:spPr>
          <a:xfrm>
            <a:off x="10649559" y="4699913"/>
            <a:ext cx="21178" cy="101369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8" idx="1"/>
          </p:cNvCxnSpPr>
          <p:nvPr/>
        </p:nvCxnSpPr>
        <p:spPr>
          <a:xfrm flipH="1">
            <a:off x="6779500" y="6429358"/>
            <a:ext cx="817424" cy="742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79" idx="3"/>
          </p:cNvCxnSpPr>
          <p:nvPr/>
        </p:nvCxnSpPr>
        <p:spPr>
          <a:xfrm flipH="1">
            <a:off x="4208440" y="6386907"/>
            <a:ext cx="881960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78" idx="3"/>
          </p:cNvCxnSpPr>
          <p:nvPr/>
        </p:nvCxnSpPr>
        <p:spPr>
          <a:xfrm flipH="1">
            <a:off x="8736451" y="6429357"/>
            <a:ext cx="1105993" cy="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104174" y="5922406"/>
            <a:ext cx="98369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 </a:t>
            </a:r>
            <a:r>
              <a:rPr lang="en-PH" sz="1200" dirty="0"/>
              <a:t>Regional ERs</a:t>
            </a:r>
            <a:endParaRPr lang="en-PH" sz="1400" dirty="0"/>
          </a:p>
        </p:txBody>
      </p:sp>
    </p:spTree>
    <p:extLst>
      <p:ext uri="{BB962C8B-B14F-4D97-AF65-F5344CB8AC3E}">
        <p14:creationId xmlns:p14="http://schemas.microsoft.com/office/powerpoint/2010/main" val="184012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DFD DIAGRAM 1</a:t>
            </a:r>
          </a:p>
        </p:txBody>
      </p:sp>
    </p:spTree>
    <p:extLst>
      <p:ext uri="{BB962C8B-B14F-4D97-AF65-F5344CB8AC3E}">
        <p14:creationId xmlns:p14="http://schemas.microsoft.com/office/powerpoint/2010/main" val="661688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966" y="140347"/>
            <a:ext cx="3672053" cy="846743"/>
          </a:xfrm>
        </p:spPr>
        <p:txBody>
          <a:bodyPr>
            <a:normAutofit fontScale="90000"/>
          </a:bodyPr>
          <a:lstStyle/>
          <a:p>
            <a:r>
              <a:rPr lang="en-PH" dirty="0"/>
              <a:t>Activity Diagram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4023513"/>
              </p:ext>
            </p:extLst>
          </p:nvPr>
        </p:nvGraphicFramePr>
        <p:xfrm>
          <a:off x="4538134" y="535840"/>
          <a:ext cx="6637865" cy="63221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371893">
                  <a:extLst>
                    <a:ext uri="{9D8B030D-6E8A-4147-A177-3AD203B41FA5}">
                      <a16:colId xmlns:a16="http://schemas.microsoft.com/office/drawing/2014/main" val="596196788"/>
                    </a:ext>
                  </a:extLst>
                </a:gridCol>
                <a:gridCol w="3265972">
                  <a:extLst>
                    <a:ext uri="{9D8B030D-6E8A-4147-A177-3AD203B41FA5}">
                      <a16:colId xmlns:a16="http://schemas.microsoft.com/office/drawing/2014/main" val="3623870201"/>
                    </a:ext>
                  </a:extLst>
                </a:gridCol>
              </a:tblGrid>
              <a:tr h="689176">
                <a:tc>
                  <a:txBody>
                    <a:bodyPr/>
                    <a:lstStyle/>
                    <a:p>
                      <a:pPr algn="ctr"/>
                      <a:r>
                        <a:rPr lang="en-PH" b="0" i="0" dirty="0"/>
                        <a:t>Servers(</a:t>
                      </a:r>
                      <a:r>
                        <a:rPr lang="en-PH" b="0" i="0" dirty="0" err="1"/>
                        <a:t>CSS,Central</a:t>
                      </a:r>
                      <a:r>
                        <a:rPr lang="en-PH" b="0" i="0" baseline="0" dirty="0"/>
                        <a:t> and Transparency)</a:t>
                      </a:r>
                      <a:endParaRPr lang="en-PH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0" i="0" dirty="0"/>
                        <a:t>VCM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274137"/>
                  </a:ext>
                </a:extLst>
              </a:tr>
              <a:tr h="5632984"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969045"/>
                  </a:ext>
                </a:extLst>
              </a:tr>
            </a:tbl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5088467" y="2260600"/>
            <a:ext cx="2133600" cy="7535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dirty="0"/>
              <a:t>Sends encrypted data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8390467" y="2235199"/>
            <a:ext cx="2133600" cy="804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dirty="0"/>
              <a:t>Decrypts the data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8390467" y="3726031"/>
            <a:ext cx="2133600" cy="7042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dirty="0"/>
              <a:t>Creates key exchange</a:t>
            </a:r>
          </a:p>
        </p:txBody>
      </p:sp>
      <p:sp>
        <p:nvSpPr>
          <p:cNvPr id="5" name="Oval 4"/>
          <p:cNvSpPr/>
          <p:nvPr/>
        </p:nvSpPr>
        <p:spPr>
          <a:xfrm>
            <a:off x="5909734" y="1274957"/>
            <a:ext cx="491066" cy="469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3" name="Straight Arrow Connector 12"/>
          <p:cNvCxnSpPr>
            <a:stCxn id="5" idx="4"/>
            <a:endCxn id="4" idx="0"/>
          </p:cNvCxnSpPr>
          <p:nvPr/>
        </p:nvCxnSpPr>
        <p:spPr>
          <a:xfrm>
            <a:off x="6155267" y="1744134"/>
            <a:ext cx="0" cy="51646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3"/>
            <a:endCxn id="52" idx="1"/>
          </p:cNvCxnSpPr>
          <p:nvPr/>
        </p:nvCxnSpPr>
        <p:spPr>
          <a:xfrm flipV="1">
            <a:off x="7222067" y="2637366"/>
            <a:ext cx="1168400" cy="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6858000" y="-728133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2" idx="2"/>
            <a:endCxn id="53" idx="0"/>
          </p:cNvCxnSpPr>
          <p:nvPr/>
        </p:nvCxnSpPr>
        <p:spPr>
          <a:xfrm>
            <a:off x="9457267" y="3039533"/>
            <a:ext cx="0" cy="68649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5139267" y="5115659"/>
            <a:ext cx="2133600" cy="7042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dirty="0"/>
              <a:t>Verifies hash value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5113867" y="3829299"/>
            <a:ext cx="2133600" cy="7042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dirty="0"/>
              <a:t>Sends encrypted ERs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 flipH="1">
            <a:off x="7222067" y="4078169"/>
            <a:ext cx="1168400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6193367" y="4540535"/>
            <a:ext cx="25400" cy="57512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Donut 83"/>
          <p:cNvSpPr/>
          <p:nvPr/>
        </p:nvSpPr>
        <p:spPr>
          <a:xfrm>
            <a:off x="6019800" y="6359582"/>
            <a:ext cx="397933" cy="37917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cxnSp>
        <p:nvCxnSpPr>
          <p:cNvPr id="92" name="Straight Arrow Connector 91"/>
          <p:cNvCxnSpPr>
            <a:stCxn id="81" idx="2"/>
          </p:cNvCxnSpPr>
          <p:nvPr/>
        </p:nvCxnSpPr>
        <p:spPr>
          <a:xfrm>
            <a:off x="6206067" y="5819936"/>
            <a:ext cx="12699" cy="53964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235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Communication Diagram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524459" y="3929947"/>
            <a:ext cx="1585747" cy="80980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:Servers </a:t>
            </a:r>
          </a:p>
          <a:p>
            <a:pPr algn="ctr"/>
            <a:r>
              <a:rPr lang="en-PH" sz="1400" dirty="0"/>
              <a:t>(CCS, Central and Transparency)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297008" y="3929947"/>
            <a:ext cx="1585747" cy="80980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:VCM</a:t>
            </a:r>
          </a:p>
        </p:txBody>
      </p:sp>
      <p:cxnSp>
        <p:nvCxnSpPr>
          <p:cNvPr id="27" name="Straight Connector 26"/>
          <p:cNvCxnSpPr>
            <a:stCxn id="6" idx="3"/>
            <a:endCxn id="21" idx="1"/>
          </p:cNvCxnSpPr>
          <p:nvPr/>
        </p:nvCxnSpPr>
        <p:spPr>
          <a:xfrm>
            <a:off x="5110206" y="4334849"/>
            <a:ext cx="1186802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279255" y="4118164"/>
            <a:ext cx="825500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231776" y="3120631"/>
            <a:ext cx="31212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1:sendEncryptedData()</a:t>
            </a:r>
          </a:p>
          <a:p>
            <a:pPr algn="ctr"/>
            <a:r>
              <a:rPr lang="en-PH" sz="1400" dirty="0"/>
              <a:t>2:CreateKeyExchange()</a:t>
            </a:r>
          </a:p>
          <a:p>
            <a:pPr algn="ctr"/>
            <a:r>
              <a:rPr lang="en-PH" sz="1400" dirty="0"/>
              <a:t>3:SendEncryptedERs()</a:t>
            </a:r>
          </a:p>
          <a:p>
            <a:pPr algn="ctr"/>
            <a:endParaRPr lang="en-PH" sz="1400" dirty="0"/>
          </a:p>
        </p:txBody>
      </p:sp>
      <p:cxnSp>
        <p:nvCxnSpPr>
          <p:cNvPr id="49" name="Elbow Connector 48"/>
          <p:cNvCxnSpPr>
            <a:stCxn id="21" idx="2"/>
          </p:cNvCxnSpPr>
          <p:nvPr/>
        </p:nvCxnSpPr>
        <p:spPr>
          <a:xfrm rot="5400000" flipH="1">
            <a:off x="6573545" y="4223413"/>
            <a:ext cx="239800" cy="792874"/>
          </a:xfrm>
          <a:prstGeom prst="bentConnector4">
            <a:avLst>
              <a:gd name="adj1" fmla="val -174770"/>
              <a:gd name="adj2" fmla="val 138663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16200000" flipV="1">
            <a:off x="5134320" y="1981735"/>
            <a:ext cx="1095909" cy="2772550"/>
          </a:xfrm>
          <a:prstGeom prst="bentConnector2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295501" y="2834038"/>
            <a:ext cx="0" cy="110040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876800" y="2540000"/>
            <a:ext cx="1420208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60863" y="2112741"/>
            <a:ext cx="1663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1.1:DecryptData()</a:t>
            </a:r>
            <a:endParaRPr lang="en-PH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5943600" y="5435600"/>
            <a:ext cx="2387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/>
              <a:t>2:CreateKeyExchange()</a:t>
            </a:r>
          </a:p>
          <a:p>
            <a:endParaRPr lang="en-PH" dirty="0"/>
          </a:p>
        </p:txBody>
      </p:sp>
      <p:cxnSp>
        <p:nvCxnSpPr>
          <p:cNvPr id="44" name="Elbow Connector 43"/>
          <p:cNvCxnSpPr/>
          <p:nvPr/>
        </p:nvCxnSpPr>
        <p:spPr>
          <a:xfrm rot="5400000" flipH="1">
            <a:off x="3715439" y="4223413"/>
            <a:ext cx="239800" cy="792874"/>
          </a:xfrm>
          <a:prstGeom prst="bentConnector4">
            <a:avLst>
              <a:gd name="adj1" fmla="val -174770"/>
              <a:gd name="adj2" fmla="val 138663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166533" y="5435600"/>
            <a:ext cx="2112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/>
              <a:t>4:verifiesHashValue()</a:t>
            </a:r>
          </a:p>
        </p:txBody>
      </p:sp>
    </p:spTree>
    <p:extLst>
      <p:ext uri="{BB962C8B-B14F-4D97-AF65-F5344CB8AC3E}">
        <p14:creationId xmlns:p14="http://schemas.microsoft.com/office/powerpoint/2010/main" val="489301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Sequence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1961" y="5056301"/>
            <a:ext cx="2435221" cy="24352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517" y="3979707"/>
            <a:ext cx="1391006" cy="1391006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542" y="1700856"/>
            <a:ext cx="6596592" cy="4144013"/>
          </a:xfrm>
        </p:spPr>
      </p:pic>
    </p:spTree>
    <p:extLst>
      <p:ext uri="{BB962C8B-B14F-4D97-AF65-F5344CB8AC3E}">
        <p14:creationId xmlns:p14="http://schemas.microsoft.com/office/powerpoint/2010/main" val="1143085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State Diagram</a:t>
            </a:r>
          </a:p>
        </p:txBody>
      </p:sp>
      <p:sp>
        <p:nvSpPr>
          <p:cNvPr id="6" name="Oval 5"/>
          <p:cNvSpPr/>
          <p:nvPr/>
        </p:nvSpPr>
        <p:spPr>
          <a:xfrm>
            <a:off x="2910829" y="1503883"/>
            <a:ext cx="255495" cy="26894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7" name="Straight Arrow Connector 6"/>
          <p:cNvCxnSpPr>
            <a:stCxn id="6" idx="4"/>
            <a:endCxn id="8" idx="0"/>
          </p:cNvCxnSpPr>
          <p:nvPr/>
        </p:nvCxnSpPr>
        <p:spPr>
          <a:xfrm>
            <a:off x="3038577" y="1772824"/>
            <a:ext cx="1" cy="40490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245704" y="2177726"/>
            <a:ext cx="1585747" cy="80980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Send  encrypted data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245704" y="3420781"/>
            <a:ext cx="1585747" cy="80980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Decrypt data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650418" y="4803733"/>
            <a:ext cx="1585747" cy="80980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Create key exchange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727832" y="4803733"/>
            <a:ext cx="1585747" cy="80980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Send encrypted ERs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727832" y="3426089"/>
            <a:ext cx="1585747" cy="80980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Verify hash value</a:t>
            </a:r>
          </a:p>
        </p:txBody>
      </p:sp>
      <p:cxnSp>
        <p:nvCxnSpPr>
          <p:cNvPr id="22" name="Straight Arrow Connector 21"/>
          <p:cNvCxnSpPr>
            <a:stCxn id="8" idx="2"/>
            <a:endCxn id="10" idx="0"/>
          </p:cNvCxnSpPr>
          <p:nvPr/>
        </p:nvCxnSpPr>
        <p:spPr>
          <a:xfrm>
            <a:off x="3038578" y="2987529"/>
            <a:ext cx="0" cy="43325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0" idx="2"/>
            <a:endCxn id="12" idx="1"/>
          </p:cNvCxnSpPr>
          <p:nvPr/>
        </p:nvCxnSpPr>
        <p:spPr>
          <a:xfrm rot="16200000" flipH="1">
            <a:off x="2855473" y="4413689"/>
            <a:ext cx="978051" cy="611840"/>
          </a:xfrm>
          <a:prstGeom prst="bentConnector2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3"/>
            <a:endCxn id="13" idx="1"/>
          </p:cNvCxnSpPr>
          <p:nvPr/>
        </p:nvCxnSpPr>
        <p:spPr>
          <a:xfrm>
            <a:off x="5236165" y="5208635"/>
            <a:ext cx="1491667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3" idx="0"/>
            <a:endCxn id="14" idx="2"/>
          </p:cNvCxnSpPr>
          <p:nvPr/>
        </p:nvCxnSpPr>
        <p:spPr>
          <a:xfrm flipV="1">
            <a:off x="7520706" y="4235892"/>
            <a:ext cx="0" cy="56784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4" idx="3"/>
          </p:cNvCxnSpPr>
          <p:nvPr/>
        </p:nvCxnSpPr>
        <p:spPr>
          <a:xfrm flipV="1">
            <a:off x="8313579" y="3825683"/>
            <a:ext cx="698794" cy="530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9012373" y="3711382"/>
            <a:ext cx="217170" cy="228600"/>
          </a:xfrm>
          <a:prstGeom prst="ellipse">
            <a:avLst/>
          </a:prstGeom>
          <a:noFill/>
          <a:ln w="571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633862" y="1767497"/>
            <a:ext cx="1532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VCM public key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546331" y="3064444"/>
            <a:ext cx="1532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Private key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77158" y="4685414"/>
            <a:ext cx="1103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Generated key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487826" y="4411346"/>
            <a:ext cx="1377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Encrypted ERs</a:t>
            </a:r>
          </a:p>
        </p:txBody>
      </p:sp>
    </p:spTree>
    <p:extLst>
      <p:ext uri="{BB962C8B-B14F-4D97-AF65-F5344CB8AC3E}">
        <p14:creationId xmlns:p14="http://schemas.microsoft.com/office/powerpoint/2010/main" val="1491912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Timing Diagram</a:t>
            </a:r>
          </a:p>
        </p:txBody>
      </p:sp>
      <p:sp>
        <p:nvSpPr>
          <p:cNvPr id="6" name="Hexagon 5"/>
          <p:cNvSpPr/>
          <p:nvPr/>
        </p:nvSpPr>
        <p:spPr>
          <a:xfrm>
            <a:off x="1736358" y="2561356"/>
            <a:ext cx="1806750" cy="443753"/>
          </a:xfrm>
          <a:prstGeom prst="hexag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Encrypt data</a:t>
            </a:r>
          </a:p>
        </p:txBody>
      </p:sp>
      <p:sp>
        <p:nvSpPr>
          <p:cNvPr id="7" name="Hexagon 6"/>
          <p:cNvSpPr/>
          <p:nvPr/>
        </p:nvSpPr>
        <p:spPr>
          <a:xfrm>
            <a:off x="3522395" y="2561292"/>
            <a:ext cx="1806750" cy="443753"/>
          </a:xfrm>
          <a:prstGeom prst="hexag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Decrypt data</a:t>
            </a:r>
          </a:p>
        </p:txBody>
      </p:sp>
      <p:sp>
        <p:nvSpPr>
          <p:cNvPr id="8" name="Hexagon 7"/>
          <p:cNvSpPr/>
          <p:nvPr/>
        </p:nvSpPr>
        <p:spPr>
          <a:xfrm>
            <a:off x="5308432" y="2553335"/>
            <a:ext cx="1806750" cy="443753"/>
          </a:xfrm>
          <a:prstGeom prst="hexag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Create key exchange</a:t>
            </a:r>
          </a:p>
        </p:txBody>
      </p:sp>
      <p:sp>
        <p:nvSpPr>
          <p:cNvPr id="9" name="Hexagon 8"/>
          <p:cNvSpPr/>
          <p:nvPr/>
        </p:nvSpPr>
        <p:spPr>
          <a:xfrm>
            <a:off x="7115182" y="2569183"/>
            <a:ext cx="1806750" cy="443753"/>
          </a:xfrm>
          <a:prstGeom prst="hexag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Send encrypted ERs</a:t>
            </a:r>
          </a:p>
        </p:txBody>
      </p:sp>
      <p:sp>
        <p:nvSpPr>
          <p:cNvPr id="10" name="Hexagon 9"/>
          <p:cNvSpPr/>
          <p:nvPr/>
        </p:nvSpPr>
        <p:spPr>
          <a:xfrm>
            <a:off x="8921932" y="2577204"/>
            <a:ext cx="1806750" cy="443753"/>
          </a:xfrm>
          <a:prstGeom prst="hexag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Verify hash value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08909" y="3020957"/>
            <a:ext cx="923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|--------30s--------|-----------30s------------|----------30s----------|----------30s----------|---------30s---------|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804" y="4696690"/>
            <a:ext cx="2435221" cy="243522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312" y="4197927"/>
            <a:ext cx="1391006" cy="139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913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1199</TotalTime>
  <Words>1132</Words>
  <Application>Microsoft Office PowerPoint</Application>
  <PresentationFormat>Widescreen</PresentationFormat>
  <Paragraphs>350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Office Theme</vt:lpstr>
      <vt:lpstr>Event Table</vt:lpstr>
      <vt:lpstr>Context Diagram</vt:lpstr>
      <vt:lpstr>DFD DIAGRAM 0</vt:lpstr>
      <vt:lpstr>DFD DIAGRAM 1</vt:lpstr>
      <vt:lpstr>Activity Diagram</vt:lpstr>
      <vt:lpstr>Communication Diagram</vt:lpstr>
      <vt:lpstr>Sequence Diagram</vt:lpstr>
      <vt:lpstr>State Diagram</vt:lpstr>
      <vt:lpstr>Timing Diagram</vt:lpstr>
      <vt:lpstr>Interaction Overview Diagram</vt:lpstr>
      <vt:lpstr>Component Diagram</vt:lpstr>
      <vt:lpstr>Composite Diagram</vt:lpstr>
      <vt:lpstr>Use Case Diagram</vt:lpstr>
      <vt:lpstr>Use Case Diagram</vt:lpstr>
      <vt:lpstr>Use Case Diagram</vt:lpstr>
      <vt:lpstr>Use Case Diagram</vt:lpstr>
      <vt:lpstr>Use Case Diagram</vt:lpstr>
      <vt:lpstr>Use Case Diagram w Full Description</vt:lpstr>
      <vt:lpstr>Use Case Diagram w Full Description</vt:lpstr>
      <vt:lpstr>Use Case Diagram w Full Description</vt:lpstr>
      <vt:lpstr>Use Case Diagram w Full Description</vt:lpstr>
      <vt:lpstr>Use Case Diagram w Full Description</vt:lpstr>
      <vt:lpstr>Object Diagram</vt:lpstr>
      <vt:lpstr>Class Diagram</vt:lpstr>
      <vt:lpstr>Package Diagram</vt:lpstr>
      <vt:lpstr>Deployment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Joanna Marie Pauline Hipolito</dc:creator>
  <cp:lastModifiedBy>Monique Jovellano</cp:lastModifiedBy>
  <cp:revision>111</cp:revision>
  <dcterms:created xsi:type="dcterms:W3CDTF">2016-07-14T13:32:49Z</dcterms:created>
  <dcterms:modified xsi:type="dcterms:W3CDTF">2016-09-01T18:48:21Z</dcterms:modified>
</cp:coreProperties>
</file>