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4" r:id="rId4"/>
    <p:sldId id="274" r:id="rId5"/>
    <p:sldId id="275" r:id="rId6"/>
    <p:sldId id="261" r:id="rId7"/>
    <p:sldId id="262" r:id="rId8"/>
    <p:sldId id="263" r:id="rId9"/>
    <p:sldId id="260" r:id="rId10"/>
    <p:sldId id="265" r:id="rId11"/>
    <p:sldId id="266" r:id="rId12"/>
    <p:sldId id="267" r:id="rId13"/>
    <p:sldId id="259" r:id="rId14"/>
    <p:sldId id="271" r:id="rId15"/>
    <p:sldId id="272" r:id="rId16"/>
    <p:sldId id="273" r:id="rId17"/>
    <p:sldId id="276" r:id="rId18"/>
    <p:sldId id="270"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91" autoAdjust="0"/>
  </p:normalViewPr>
  <p:slideViewPr>
    <p:cSldViewPr snapToGrid="0">
      <p:cViewPr varScale="1">
        <p:scale>
          <a:sx n="56" d="100"/>
          <a:sy n="56" d="100"/>
        </p:scale>
        <p:origin x="129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115325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1455062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18</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19</a:t>
            </a:fld>
            <a:endParaRPr lang="en-PH"/>
          </a:p>
        </p:txBody>
      </p:sp>
    </p:spTree>
    <p:extLst>
      <p:ext uri="{BB962C8B-B14F-4D97-AF65-F5344CB8AC3E}">
        <p14:creationId xmlns:p14="http://schemas.microsoft.com/office/powerpoint/2010/main" val="425038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20</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04506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3616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60256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a:t>
            </a:r>
            <a:r>
              <a:rPr lang="en-PH"/>
              <a:t>server key </a:t>
            </a:r>
            <a:r>
              <a:rPr lang="en-PH" dirty="0"/>
              <a:t>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3189" y="3738483"/>
            <a:ext cx="525622" cy="525622"/>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0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0429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
        <p:nvSpPr>
          <p:cNvPr id="6" name="Content Placeholder 2"/>
          <p:cNvSpPr txBox="1">
            <a:spLocks/>
          </p:cNvSpPr>
          <p:nvPr/>
        </p:nvSpPr>
        <p:spPr>
          <a:xfrm>
            <a:off x="661183" y="1806989"/>
            <a:ext cx="9974604"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PH"/>
              <a:t>Prototype design:</a:t>
            </a:r>
            <a:endParaRPr lang="en-PH" dirty="0"/>
          </a:p>
        </p:txBody>
      </p:sp>
      <p:pic>
        <p:nvPicPr>
          <p:cNvPr id="7"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12" name="TextBox 11"/>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3" name="TextBox 12"/>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4" name="Connector: Elbow 13"/>
          <p:cNvCxnSpPr>
            <a:stCxn id="10" idx="3"/>
            <a:endCxn id="12"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9"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p:cNvCxnSpPr>
            <a:stCxn id="10" idx="2"/>
            <a:endCxn id="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p:cNvCxnSpPr>
            <a:stCxn id="9" idx="3"/>
            <a:endCxn id="13"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a:stCxn id="11"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24" name="Straight Arrow Connector 23"/>
          <p:cNvCxnSpPr>
            <a:stCxn id="7" idx="3"/>
            <a:endCxn id="23"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6" name="Connector: Elbow 25"/>
          <p:cNvCxnSpPr>
            <a:stCxn id="23" idx="0"/>
            <a:endCxn id="1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23" idx="2"/>
            <a:endCxn id="9"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p:cNvCxnSpPr>
            <a:stCxn id="23" idx="0"/>
            <a:endCxn id="11"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32" name="Connector: Elbow 31"/>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3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r>
              <a:rPr lang="en-PH" dirty="0"/>
              <a:t>Once the poll closes, VCM sends ERs to three official servers:</a:t>
            </a:r>
          </a:p>
          <a:p>
            <a:r>
              <a:rPr lang="en-PH" dirty="0"/>
              <a:t>However, in the 2016 Presidential Election, there was a fourth.</a:t>
            </a:r>
          </a:p>
          <a:p>
            <a:r>
              <a:rPr lang="en-PH" dirty="0"/>
              <a:t>It was unofficial and had not undergone source code review.</a:t>
            </a:r>
          </a:p>
          <a:p>
            <a:r>
              <a:rPr lang="en-PH" dirty="0"/>
              <a:t>Moreover, there had also been an issue on the ERs’ integrity.</a:t>
            </a:r>
          </a:p>
          <a:p>
            <a:r>
              <a:rPr lang="en-PH" dirty="0"/>
              <a:t>MD5 was used by the </a:t>
            </a:r>
            <a:r>
              <a:rPr lang="en-PH" dirty="0" err="1"/>
              <a:t>Smartmatic</a:t>
            </a:r>
            <a:r>
              <a:rPr lang="en-PH" dirty="0"/>
              <a:t> last election.</a:t>
            </a:r>
          </a:p>
          <a:p>
            <a:r>
              <a:rPr lang="en-PH" dirty="0"/>
              <a:t>IT experts claim that the use of MD5 alone is questionable</a:t>
            </a:r>
          </a:p>
          <a:p>
            <a:pPr marL="0" indent="0">
              <a:buNone/>
            </a:pPr>
            <a:r>
              <a:rPr lang="en-PH" dirty="0"/>
              <a:t>   when it comes to its reliability in securing the data</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1576</Words>
  <Application>Microsoft Office PowerPoint</Application>
  <PresentationFormat>Widescreen</PresentationFormat>
  <Paragraphs>126</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Hybrid Cryptography for Automated Election System</vt:lpstr>
      <vt:lpstr>Abstract</vt:lpstr>
      <vt:lpstr>Background of the Problem</vt:lpstr>
      <vt:lpstr>Current System</vt:lpstr>
      <vt:lpstr>Current System with Secret Server</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Proposed Solution to the Problem</vt:lpstr>
      <vt:lpstr>Results and Discussion</vt:lpstr>
      <vt:lpstr>Results and Discussions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28</cp:revision>
  <dcterms:created xsi:type="dcterms:W3CDTF">2016-12-09T06:32:32Z</dcterms:created>
  <dcterms:modified xsi:type="dcterms:W3CDTF">2016-12-11T08:32:41Z</dcterms:modified>
</cp:coreProperties>
</file>