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334" r:id="rId3"/>
    <p:sldId id="363" r:id="rId4"/>
    <p:sldId id="348" r:id="rId5"/>
    <p:sldId id="324" r:id="rId6"/>
    <p:sldId id="347" r:id="rId7"/>
    <p:sldId id="349" r:id="rId8"/>
    <p:sldId id="257" r:id="rId9"/>
    <p:sldId id="317" r:id="rId10"/>
    <p:sldId id="258" r:id="rId11"/>
    <p:sldId id="259" r:id="rId12"/>
    <p:sldId id="260" r:id="rId13"/>
    <p:sldId id="261" r:id="rId14"/>
    <p:sldId id="316" r:id="rId15"/>
    <p:sldId id="346" r:id="rId16"/>
    <p:sldId id="345" r:id="rId17"/>
    <p:sldId id="355" r:id="rId18"/>
    <p:sldId id="356" r:id="rId19"/>
    <p:sldId id="315" r:id="rId20"/>
    <p:sldId id="309" r:id="rId21"/>
    <p:sldId id="350" r:id="rId22"/>
    <p:sldId id="352" r:id="rId23"/>
    <p:sldId id="351" r:id="rId24"/>
    <p:sldId id="353" r:id="rId25"/>
    <p:sldId id="318" r:id="rId26"/>
    <p:sldId id="362" r:id="rId27"/>
    <p:sldId id="323" r:id="rId28"/>
    <p:sldId id="328" r:id="rId29"/>
    <p:sldId id="332" r:id="rId30"/>
    <p:sldId id="329" r:id="rId31"/>
    <p:sldId id="330" r:id="rId32"/>
    <p:sldId id="331" r:id="rId33"/>
    <p:sldId id="333" r:id="rId34"/>
    <p:sldId id="336" r:id="rId35"/>
    <p:sldId id="337" r:id="rId36"/>
    <p:sldId id="338" r:id="rId37"/>
    <p:sldId id="357" r:id="rId38"/>
    <p:sldId id="358" r:id="rId39"/>
    <p:sldId id="359" r:id="rId40"/>
    <p:sldId id="360" r:id="rId41"/>
    <p:sldId id="361" r:id="rId42"/>
    <p:sldId id="339" r:id="rId43"/>
    <p:sldId id="340" r:id="rId44"/>
    <p:sldId id="341" r:id="rId45"/>
    <p:sldId id="342" r:id="rId46"/>
    <p:sldId id="343" r:id="rId47"/>
    <p:sldId id="344" r:id="rId48"/>
    <p:sldId id="305" r:id="rId49"/>
    <p:sldId id="306" r:id="rId50"/>
    <p:sldId id="307"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a:srgbClr val="99FFCC"/>
    <a:srgbClr val="33CC3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74" autoAdjust="0"/>
    <p:restoredTop sz="94660"/>
  </p:normalViewPr>
  <p:slideViewPr>
    <p:cSldViewPr snapToGrid="0">
      <p:cViewPr varScale="1">
        <p:scale>
          <a:sx n="68" d="100"/>
          <a:sy n="68" d="100"/>
        </p:scale>
        <p:origin x="91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CEF2E9-17B4-484C-ABAA-8C715D79D306}" type="datetimeFigureOut">
              <a:rPr lang="en-PH" smtClean="0"/>
              <a:t>02/09/2016</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FFBDB5-9589-48C5-8577-C15F048505D7}" type="slidenum">
              <a:rPr lang="en-PH" smtClean="0"/>
              <a:t>‹#›</a:t>
            </a:fld>
            <a:endParaRPr lang="en-PH"/>
          </a:p>
        </p:txBody>
      </p:sp>
    </p:spTree>
    <p:extLst>
      <p:ext uri="{BB962C8B-B14F-4D97-AF65-F5344CB8AC3E}">
        <p14:creationId xmlns:p14="http://schemas.microsoft.com/office/powerpoint/2010/main" val="704618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2</a:t>
            </a:fld>
            <a:endParaRPr lang="en-PH"/>
          </a:p>
        </p:txBody>
      </p:sp>
    </p:spTree>
    <p:extLst>
      <p:ext uri="{BB962C8B-B14F-4D97-AF65-F5344CB8AC3E}">
        <p14:creationId xmlns:p14="http://schemas.microsoft.com/office/powerpoint/2010/main" val="17273729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11</a:t>
            </a:fld>
            <a:endParaRPr lang="en-PH"/>
          </a:p>
        </p:txBody>
      </p:sp>
    </p:spTree>
    <p:extLst>
      <p:ext uri="{BB962C8B-B14F-4D97-AF65-F5344CB8AC3E}">
        <p14:creationId xmlns:p14="http://schemas.microsoft.com/office/powerpoint/2010/main" val="17040616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12</a:t>
            </a:fld>
            <a:endParaRPr lang="en-PH"/>
          </a:p>
        </p:txBody>
      </p:sp>
    </p:spTree>
    <p:extLst>
      <p:ext uri="{BB962C8B-B14F-4D97-AF65-F5344CB8AC3E}">
        <p14:creationId xmlns:p14="http://schemas.microsoft.com/office/powerpoint/2010/main" val="21152646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13</a:t>
            </a:fld>
            <a:endParaRPr lang="en-PH"/>
          </a:p>
        </p:txBody>
      </p:sp>
    </p:spTree>
    <p:extLst>
      <p:ext uri="{BB962C8B-B14F-4D97-AF65-F5344CB8AC3E}">
        <p14:creationId xmlns:p14="http://schemas.microsoft.com/office/powerpoint/2010/main" val="40969153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14</a:t>
            </a:fld>
            <a:endParaRPr lang="en-PH"/>
          </a:p>
        </p:txBody>
      </p:sp>
    </p:spTree>
    <p:extLst>
      <p:ext uri="{BB962C8B-B14F-4D97-AF65-F5344CB8AC3E}">
        <p14:creationId xmlns:p14="http://schemas.microsoft.com/office/powerpoint/2010/main" val="11478132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15</a:t>
            </a:fld>
            <a:endParaRPr lang="en-PH"/>
          </a:p>
        </p:txBody>
      </p:sp>
    </p:spTree>
    <p:extLst>
      <p:ext uri="{BB962C8B-B14F-4D97-AF65-F5344CB8AC3E}">
        <p14:creationId xmlns:p14="http://schemas.microsoft.com/office/powerpoint/2010/main" val="32986687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16</a:t>
            </a:fld>
            <a:endParaRPr lang="en-PH"/>
          </a:p>
        </p:txBody>
      </p:sp>
    </p:spTree>
    <p:extLst>
      <p:ext uri="{BB962C8B-B14F-4D97-AF65-F5344CB8AC3E}">
        <p14:creationId xmlns:p14="http://schemas.microsoft.com/office/powerpoint/2010/main" val="27420797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17</a:t>
            </a:fld>
            <a:endParaRPr lang="en-PH"/>
          </a:p>
        </p:txBody>
      </p:sp>
    </p:spTree>
    <p:extLst>
      <p:ext uri="{BB962C8B-B14F-4D97-AF65-F5344CB8AC3E}">
        <p14:creationId xmlns:p14="http://schemas.microsoft.com/office/powerpoint/2010/main" val="18935696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18</a:t>
            </a:fld>
            <a:endParaRPr lang="en-PH"/>
          </a:p>
        </p:txBody>
      </p:sp>
    </p:spTree>
    <p:extLst>
      <p:ext uri="{BB962C8B-B14F-4D97-AF65-F5344CB8AC3E}">
        <p14:creationId xmlns:p14="http://schemas.microsoft.com/office/powerpoint/2010/main" val="12300720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19</a:t>
            </a:fld>
            <a:endParaRPr lang="en-PH"/>
          </a:p>
        </p:txBody>
      </p:sp>
    </p:spTree>
    <p:extLst>
      <p:ext uri="{BB962C8B-B14F-4D97-AF65-F5344CB8AC3E}">
        <p14:creationId xmlns:p14="http://schemas.microsoft.com/office/powerpoint/2010/main" val="41428227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20</a:t>
            </a:fld>
            <a:endParaRPr lang="en-PH"/>
          </a:p>
        </p:txBody>
      </p:sp>
    </p:spTree>
    <p:extLst>
      <p:ext uri="{BB962C8B-B14F-4D97-AF65-F5344CB8AC3E}">
        <p14:creationId xmlns:p14="http://schemas.microsoft.com/office/powerpoint/2010/main" val="4254574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3</a:t>
            </a:fld>
            <a:endParaRPr lang="en-PH"/>
          </a:p>
        </p:txBody>
      </p:sp>
    </p:spTree>
    <p:extLst>
      <p:ext uri="{BB962C8B-B14F-4D97-AF65-F5344CB8AC3E}">
        <p14:creationId xmlns:p14="http://schemas.microsoft.com/office/powerpoint/2010/main" val="39584014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21</a:t>
            </a:fld>
            <a:endParaRPr lang="en-PH"/>
          </a:p>
        </p:txBody>
      </p:sp>
    </p:spTree>
    <p:extLst>
      <p:ext uri="{BB962C8B-B14F-4D97-AF65-F5344CB8AC3E}">
        <p14:creationId xmlns:p14="http://schemas.microsoft.com/office/powerpoint/2010/main" val="516236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22</a:t>
            </a:fld>
            <a:endParaRPr lang="en-PH"/>
          </a:p>
        </p:txBody>
      </p:sp>
    </p:spTree>
    <p:extLst>
      <p:ext uri="{BB962C8B-B14F-4D97-AF65-F5344CB8AC3E}">
        <p14:creationId xmlns:p14="http://schemas.microsoft.com/office/powerpoint/2010/main" val="12982775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23</a:t>
            </a:fld>
            <a:endParaRPr lang="en-PH"/>
          </a:p>
        </p:txBody>
      </p:sp>
    </p:spTree>
    <p:extLst>
      <p:ext uri="{BB962C8B-B14F-4D97-AF65-F5344CB8AC3E}">
        <p14:creationId xmlns:p14="http://schemas.microsoft.com/office/powerpoint/2010/main" val="20355234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24</a:t>
            </a:fld>
            <a:endParaRPr lang="en-PH"/>
          </a:p>
        </p:txBody>
      </p:sp>
    </p:spTree>
    <p:extLst>
      <p:ext uri="{BB962C8B-B14F-4D97-AF65-F5344CB8AC3E}">
        <p14:creationId xmlns:p14="http://schemas.microsoft.com/office/powerpoint/2010/main" val="42654585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25</a:t>
            </a:fld>
            <a:endParaRPr lang="en-PH"/>
          </a:p>
        </p:txBody>
      </p:sp>
    </p:spTree>
    <p:extLst>
      <p:ext uri="{BB962C8B-B14F-4D97-AF65-F5344CB8AC3E}">
        <p14:creationId xmlns:p14="http://schemas.microsoft.com/office/powerpoint/2010/main" val="32387825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26</a:t>
            </a:fld>
            <a:endParaRPr lang="en-PH"/>
          </a:p>
        </p:txBody>
      </p:sp>
    </p:spTree>
    <p:extLst>
      <p:ext uri="{BB962C8B-B14F-4D97-AF65-F5344CB8AC3E}">
        <p14:creationId xmlns:p14="http://schemas.microsoft.com/office/powerpoint/2010/main" val="40481376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27</a:t>
            </a:fld>
            <a:endParaRPr lang="en-PH"/>
          </a:p>
        </p:txBody>
      </p:sp>
    </p:spTree>
    <p:extLst>
      <p:ext uri="{BB962C8B-B14F-4D97-AF65-F5344CB8AC3E}">
        <p14:creationId xmlns:p14="http://schemas.microsoft.com/office/powerpoint/2010/main" val="37503336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28</a:t>
            </a:fld>
            <a:endParaRPr lang="en-PH"/>
          </a:p>
        </p:txBody>
      </p:sp>
    </p:spTree>
    <p:extLst>
      <p:ext uri="{BB962C8B-B14F-4D97-AF65-F5344CB8AC3E}">
        <p14:creationId xmlns:p14="http://schemas.microsoft.com/office/powerpoint/2010/main" val="15493809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29</a:t>
            </a:fld>
            <a:endParaRPr lang="en-PH"/>
          </a:p>
        </p:txBody>
      </p:sp>
    </p:spTree>
    <p:extLst>
      <p:ext uri="{BB962C8B-B14F-4D97-AF65-F5344CB8AC3E}">
        <p14:creationId xmlns:p14="http://schemas.microsoft.com/office/powerpoint/2010/main" val="6684852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30</a:t>
            </a:fld>
            <a:endParaRPr lang="en-PH"/>
          </a:p>
        </p:txBody>
      </p:sp>
    </p:spTree>
    <p:extLst>
      <p:ext uri="{BB962C8B-B14F-4D97-AF65-F5344CB8AC3E}">
        <p14:creationId xmlns:p14="http://schemas.microsoft.com/office/powerpoint/2010/main" val="132444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4</a:t>
            </a:fld>
            <a:endParaRPr lang="en-PH"/>
          </a:p>
        </p:txBody>
      </p:sp>
    </p:spTree>
    <p:extLst>
      <p:ext uri="{BB962C8B-B14F-4D97-AF65-F5344CB8AC3E}">
        <p14:creationId xmlns:p14="http://schemas.microsoft.com/office/powerpoint/2010/main" val="2758955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31</a:t>
            </a:fld>
            <a:endParaRPr lang="en-PH"/>
          </a:p>
        </p:txBody>
      </p:sp>
    </p:spTree>
    <p:extLst>
      <p:ext uri="{BB962C8B-B14F-4D97-AF65-F5344CB8AC3E}">
        <p14:creationId xmlns:p14="http://schemas.microsoft.com/office/powerpoint/2010/main" val="36050143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32</a:t>
            </a:fld>
            <a:endParaRPr lang="en-PH"/>
          </a:p>
        </p:txBody>
      </p:sp>
    </p:spTree>
    <p:extLst>
      <p:ext uri="{BB962C8B-B14F-4D97-AF65-F5344CB8AC3E}">
        <p14:creationId xmlns:p14="http://schemas.microsoft.com/office/powerpoint/2010/main" val="42801399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33</a:t>
            </a:fld>
            <a:endParaRPr lang="en-PH"/>
          </a:p>
        </p:txBody>
      </p:sp>
    </p:spTree>
    <p:extLst>
      <p:ext uri="{BB962C8B-B14F-4D97-AF65-F5344CB8AC3E}">
        <p14:creationId xmlns:p14="http://schemas.microsoft.com/office/powerpoint/2010/main" val="1788900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34</a:t>
            </a:fld>
            <a:endParaRPr lang="en-PH"/>
          </a:p>
        </p:txBody>
      </p:sp>
    </p:spTree>
    <p:extLst>
      <p:ext uri="{BB962C8B-B14F-4D97-AF65-F5344CB8AC3E}">
        <p14:creationId xmlns:p14="http://schemas.microsoft.com/office/powerpoint/2010/main" val="6896015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35</a:t>
            </a:fld>
            <a:endParaRPr lang="en-PH"/>
          </a:p>
        </p:txBody>
      </p:sp>
    </p:spTree>
    <p:extLst>
      <p:ext uri="{BB962C8B-B14F-4D97-AF65-F5344CB8AC3E}">
        <p14:creationId xmlns:p14="http://schemas.microsoft.com/office/powerpoint/2010/main" val="41713049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36</a:t>
            </a:fld>
            <a:endParaRPr lang="en-PH"/>
          </a:p>
        </p:txBody>
      </p:sp>
    </p:spTree>
    <p:extLst>
      <p:ext uri="{BB962C8B-B14F-4D97-AF65-F5344CB8AC3E}">
        <p14:creationId xmlns:p14="http://schemas.microsoft.com/office/powerpoint/2010/main" val="8395019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37</a:t>
            </a:fld>
            <a:endParaRPr lang="en-PH"/>
          </a:p>
        </p:txBody>
      </p:sp>
    </p:spTree>
    <p:extLst>
      <p:ext uri="{BB962C8B-B14F-4D97-AF65-F5344CB8AC3E}">
        <p14:creationId xmlns:p14="http://schemas.microsoft.com/office/powerpoint/2010/main" val="42573841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38</a:t>
            </a:fld>
            <a:endParaRPr lang="en-PH"/>
          </a:p>
        </p:txBody>
      </p:sp>
    </p:spTree>
    <p:extLst>
      <p:ext uri="{BB962C8B-B14F-4D97-AF65-F5344CB8AC3E}">
        <p14:creationId xmlns:p14="http://schemas.microsoft.com/office/powerpoint/2010/main" val="12867115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39</a:t>
            </a:fld>
            <a:endParaRPr lang="en-PH"/>
          </a:p>
        </p:txBody>
      </p:sp>
    </p:spTree>
    <p:extLst>
      <p:ext uri="{BB962C8B-B14F-4D97-AF65-F5344CB8AC3E}">
        <p14:creationId xmlns:p14="http://schemas.microsoft.com/office/powerpoint/2010/main" val="17912361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40</a:t>
            </a:fld>
            <a:endParaRPr lang="en-PH"/>
          </a:p>
        </p:txBody>
      </p:sp>
    </p:spTree>
    <p:extLst>
      <p:ext uri="{BB962C8B-B14F-4D97-AF65-F5344CB8AC3E}">
        <p14:creationId xmlns:p14="http://schemas.microsoft.com/office/powerpoint/2010/main" val="3280762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5</a:t>
            </a:fld>
            <a:endParaRPr lang="en-PH"/>
          </a:p>
        </p:txBody>
      </p:sp>
    </p:spTree>
    <p:extLst>
      <p:ext uri="{BB962C8B-B14F-4D97-AF65-F5344CB8AC3E}">
        <p14:creationId xmlns:p14="http://schemas.microsoft.com/office/powerpoint/2010/main" val="29596797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41</a:t>
            </a:fld>
            <a:endParaRPr lang="en-PH"/>
          </a:p>
        </p:txBody>
      </p:sp>
    </p:spTree>
    <p:extLst>
      <p:ext uri="{BB962C8B-B14F-4D97-AF65-F5344CB8AC3E}">
        <p14:creationId xmlns:p14="http://schemas.microsoft.com/office/powerpoint/2010/main" val="10718945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42</a:t>
            </a:fld>
            <a:endParaRPr lang="en-PH"/>
          </a:p>
        </p:txBody>
      </p:sp>
    </p:spTree>
    <p:extLst>
      <p:ext uri="{BB962C8B-B14F-4D97-AF65-F5344CB8AC3E}">
        <p14:creationId xmlns:p14="http://schemas.microsoft.com/office/powerpoint/2010/main" val="19879210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43</a:t>
            </a:fld>
            <a:endParaRPr lang="en-PH"/>
          </a:p>
        </p:txBody>
      </p:sp>
    </p:spTree>
    <p:extLst>
      <p:ext uri="{BB962C8B-B14F-4D97-AF65-F5344CB8AC3E}">
        <p14:creationId xmlns:p14="http://schemas.microsoft.com/office/powerpoint/2010/main" val="246666822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44</a:t>
            </a:fld>
            <a:endParaRPr lang="en-PH"/>
          </a:p>
        </p:txBody>
      </p:sp>
    </p:spTree>
    <p:extLst>
      <p:ext uri="{BB962C8B-B14F-4D97-AF65-F5344CB8AC3E}">
        <p14:creationId xmlns:p14="http://schemas.microsoft.com/office/powerpoint/2010/main" val="353896279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45</a:t>
            </a:fld>
            <a:endParaRPr lang="en-PH"/>
          </a:p>
        </p:txBody>
      </p:sp>
    </p:spTree>
    <p:extLst>
      <p:ext uri="{BB962C8B-B14F-4D97-AF65-F5344CB8AC3E}">
        <p14:creationId xmlns:p14="http://schemas.microsoft.com/office/powerpoint/2010/main" val="347774370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46</a:t>
            </a:fld>
            <a:endParaRPr lang="en-PH"/>
          </a:p>
        </p:txBody>
      </p:sp>
    </p:spTree>
    <p:extLst>
      <p:ext uri="{BB962C8B-B14F-4D97-AF65-F5344CB8AC3E}">
        <p14:creationId xmlns:p14="http://schemas.microsoft.com/office/powerpoint/2010/main" val="24355840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47</a:t>
            </a:fld>
            <a:endParaRPr lang="en-PH"/>
          </a:p>
        </p:txBody>
      </p:sp>
    </p:spTree>
    <p:extLst>
      <p:ext uri="{BB962C8B-B14F-4D97-AF65-F5344CB8AC3E}">
        <p14:creationId xmlns:p14="http://schemas.microsoft.com/office/powerpoint/2010/main" val="41027374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6</a:t>
            </a:fld>
            <a:endParaRPr lang="en-PH"/>
          </a:p>
        </p:txBody>
      </p:sp>
    </p:spTree>
    <p:extLst>
      <p:ext uri="{BB962C8B-B14F-4D97-AF65-F5344CB8AC3E}">
        <p14:creationId xmlns:p14="http://schemas.microsoft.com/office/powerpoint/2010/main" val="3834291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7</a:t>
            </a:fld>
            <a:endParaRPr lang="en-PH"/>
          </a:p>
        </p:txBody>
      </p:sp>
    </p:spTree>
    <p:extLst>
      <p:ext uri="{BB962C8B-B14F-4D97-AF65-F5344CB8AC3E}">
        <p14:creationId xmlns:p14="http://schemas.microsoft.com/office/powerpoint/2010/main" val="4100388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8</a:t>
            </a:fld>
            <a:endParaRPr lang="en-PH"/>
          </a:p>
        </p:txBody>
      </p:sp>
    </p:spTree>
    <p:extLst>
      <p:ext uri="{BB962C8B-B14F-4D97-AF65-F5344CB8AC3E}">
        <p14:creationId xmlns:p14="http://schemas.microsoft.com/office/powerpoint/2010/main" val="1343645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9</a:t>
            </a:fld>
            <a:endParaRPr lang="en-PH"/>
          </a:p>
        </p:txBody>
      </p:sp>
    </p:spTree>
    <p:extLst>
      <p:ext uri="{BB962C8B-B14F-4D97-AF65-F5344CB8AC3E}">
        <p14:creationId xmlns:p14="http://schemas.microsoft.com/office/powerpoint/2010/main" val="20484708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10</a:t>
            </a:fld>
            <a:endParaRPr lang="en-PH"/>
          </a:p>
        </p:txBody>
      </p:sp>
    </p:spTree>
    <p:extLst>
      <p:ext uri="{BB962C8B-B14F-4D97-AF65-F5344CB8AC3E}">
        <p14:creationId xmlns:p14="http://schemas.microsoft.com/office/powerpoint/2010/main" val="4143472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p:cNvSpPr>
            <a:spLocks noGrp="1"/>
          </p:cNvSpPr>
          <p:nvPr>
            <p:ph type="dt" sz="half" idx="10"/>
          </p:nvPr>
        </p:nvSpPr>
        <p:spPr/>
        <p:txBody>
          <a:bodyPr/>
          <a:lstStyle/>
          <a:p>
            <a:fld id="{F07C20CE-7E6E-46AA-9B32-76D88BCAE5C9}" type="datetimeFigureOut">
              <a:rPr lang="en-PH" smtClean="0"/>
              <a:t>02/09/2016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1485775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F07C20CE-7E6E-46AA-9B32-76D88BCAE5C9}" type="datetimeFigureOut">
              <a:rPr lang="en-PH" smtClean="0"/>
              <a:t>02/09/2016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196711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F07C20CE-7E6E-46AA-9B32-76D88BCAE5C9}" type="datetimeFigureOut">
              <a:rPr lang="en-PH" smtClean="0"/>
              <a:t>02/09/2016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3410813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F07C20CE-7E6E-46AA-9B32-76D88BCAE5C9}" type="datetimeFigureOut">
              <a:rPr lang="en-PH" smtClean="0"/>
              <a:t>02/09/2016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3706875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7C20CE-7E6E-46AA-9B32-76D88BCAE5C9}" type="datetimeFigureOut">
              <a:rPr lang="en-PH" smtClean="0"/>
              <a:t>02/09/2016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2597709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p:cNvSpPr>
            <a:spLocks noGrp="1"/>
          </p:cNvSpPr>
          <p:nvPr>
            <p:ph type="dt" sz="half" idx="10"/>
          </p:nvPr>
        </p:nvSpPr>
        <p:spPr/>
        <p:txBody>
          <a:bodyPr/>
          <a:lstStyle/>
          <a:p>
            <a:fld id="{F07C20CE-7E6E-46AA-9B32-76D88BCAE5C9}" type="datetimeFigureOut">
              <a:rPr lang="en-PH" smtClean="0"/>
              <a:t>02/09/2016</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1233152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p:cNvSpPr>
            <a:spLocks noGrp="1"/>
          </p:cNvSpPr>
          <p:nvPr>
            <p:ph type="dt" sz="half" idx="10"/>
          </p:nvPr>
        </p:nvSpPr>
        <p:spPr/>
        <p:txBody>
          <a:bodyPr/>
          <a:lstStyle/>
          <a:p>
            <a:fld id="{F07C20CE-7E6E-46AA-9B32-76D88BCAE5C9}" type="datetimeFigureOut">
              <a:rPr lang="en-PH" smtClean="0"/>
              <a:t>02/09/2016</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1395922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Date Placeholder 2"/>
          <p:cNvSpPr>
            <a:spLocks noGrp="1"/>
          </p:cNvSpPr>
          <p:nvPr>
            <p:ph type="dt" sz="half" idx="10"/>
          </p:nvPr>
        </p:nvSpPr>
        <p:spPr/>
        <p:txBody>
          <a:bodyPr/>
          <a:lstStyle/>
          <a:p>
            <a:fld id="{F07C20CE-7E6E-46AA-9B32-76D88BCAE5C9}" type="datetimeFigureOut">
              <a:rPr lang="en-PH" smtClean="0"/>
              <a:t>02/09/2016</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254489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7C20CE-7E6E-46AA-9B32-76D88BCAE5C9}" type="datetimeFigureOut">
              <a:rPr lang="en-PH" smtClean="0"/>
              <a:t>02/09/2016</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3309195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07C20CE-7E6E-46AA-9B32-76D88BCAE5C9}" type="datetimeFigureOut">
              <a:rPr lang="en-PH" smtClean="0"/>
              <a:t>02/09/2016</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3349749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07C20CE-7E6E-46AA-9B32-76D88BCAE5C9}" type="datetimeFigureOut">
              <a:rPr lang="en-PH" smtClean="0"/>
              <a:t>02/09/2016</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425745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7C20CE-7E6E-46AA-9B32-76D88BCAE5C9}" type="datetimeFigureOut">
              <a:rPr lang="en-PH" smtClean="0"/>
              <a:t>02/09/2016</a:t>
            </a:fld>
            <a:endParaRPr lang="en-P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9A8C97-750A-4A38-A435-8ABAAE6508AD}" type="slidenum">
              <a:rPr lang="en-PH" smtClean="0"/>
              <a:t>‹#›</a:t>
            </a:fld>
            <a:endParaRPr lang="en-PH"/>
          </a:p>
        </p:txBody>
      </p:sp>
    </p:spTree>
    <p:extLst>
      <p:ext uri="{BB962C8B-B14F-4D97-AF65-F5344CB8AC3E}">
        <p14:creationId xmlns:p14="http://schemas.microsoft.com/office/powerpoint/2010/main" val="31149847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1.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1.pn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8.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_rels/slide50.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hyperlink" Target="http://technet.microsoft.com/en-us/security/advisory/2862973"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92182"/>
            <a:ext cx="9144000" cy="2387600"/>
          </a:xfrm>
        </p:spPr>
        <p:txBody>
          <a:bodyPr>
            <a:normAutofit/>
          </a:bodyPr>
          <a:lstStyle/>
          <a:p>
            <a:r>
              <a:rPr lang="en-PH" dirty="0"/>
              <a:t>Hybrid Cryptography </a:t>
            </a:r>
            <a:r>
              <a:rPr lang="en-PH"/>
              <a:t>for Automated </a:t>
            </a:r>
            <a:r>
              <a:rPr lang="en-PH" dirty="0"/>
              <a:t>Election System</a:t>
            </a:r>
          </a:p>
        </p:txBody>
      </p:sp>
      <p:sp>
        <p:nvSpPr>
          <p:cNvPr id="3" name="Subtitle 2"/>
          <p:cNvSpPr>
            <a:spLocks noGrp="1"/>
          </p:cNvSpPr>
          <p:nvPr>
            <p:ph type="subTitle" idx="1"/>
          </p:nvPr>
        </p:nvSpPr>
        <p:spPr>
          <a:xfrm>
            <a:off x="1524000" y="3771857"/>
            <a:ext cx="9144000" cy="1655762"/>
          </a:xfrm>
        </p:spPr>
        <p:txBody>
          <a:bodyPr/>
          <a:lstStyle/>
          <a:p>
            <a:r>
              <a:rPr lang="en-PH" dirty="0"/>
              <a:t>Hipolito | </a:t>
            </a:r>
            <a:r>
              <a:rPr lang="en-PH" dirty="0" err="1"/>
              <a:t>Jovellano</a:t>
            </a:r>
            <a:r>
              <a:rPr lang="en-PH" dirty="0"/>
              <a:t> | </a:t>
            </a:r>
            <a:r>
              <a:rPr lang="en-PH" dirty="0" err="1"/>
              <a:t>Pachico</a:t>
            </a:r>
            <a:endParaRPr lang="en-PH"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002" y="-390951"/>
            <a:ext cx="3017682" cy="301768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8999" y="4218139"/>
            <a:ext cx="3017682" cy="3017682"/>
          </a:xfrm>
          <a:prstGeom prst="rect">
            <a:avLst/>
          </a:prstGeom>
        </p:spPr>
      </p:pic>
    </p:spTree>
    <p:extLst>
      <p:ext uri="{BB962C8B-B14F-4D97-AF65-F5344CB8AC3E}">
        <p14:creationId xmlns:p14="http://schemas.microsoft.com/office/powerpoint/2010/main" val="1676756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Statement of the Problem</a:t>
            </a:r>
          </a:p>
        </p:txBody>
      </p:sp>
      <p:sp>
        <p:nvSpPr>
          <p:cNvPr id="3" name="Content Placeholder 2"/>
          <p:cNvSpPr>
            <a:spLocks noGrp="1"/>
          </p:cNvSpPr>
          <p:nvPr>
            <p:ph idx="1"/>
          </p:nvPr>
        </p:nvSpPr>
        <p:spPr/>
        <p:txBody>
          <a:bodyPr>
            <a:normAutofit/>
          </a:bodyPr>
          <a:lstStyle/>
          <a:p>
            <a:pPr marL="457200" lvl="1" indent="0" algn="ctr">
              <a:buNone/>
            </a:pPr>
            <a:endParaRPr lang="en-PH" sz="3200" dirty="0"/>
          </a:p>
          <a:p>
            <a:pPr marL="457200" lvl="1" indent="0" algn="ctr">
              <a:buNone/>
            </a:pPr>
            <a:r>
              <a:rPr lang="en-PH" sz="3200" dirty="0"/>
              <a:t>How can the Philippine automated election system eliminate the possibility of secret servers to secure the transmission of election returns on the server-level?</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Tree>
    <p:extLst>
      <p:ext uri="{BB962C8B-B14F-4D97-AF65-F5344CB8AC3E}">
        <p14:creationId xmlns:p14="http://schemas.microsoft.com/office/powerpoint/2010/main" val="1509484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Objectives</a:t>
            </a:r>
          </a:p>
        </p:txBody>
      </p:sp>
      <p:sp>
        <p:nvSpPr>
          <p:cNvPr id="3" name="Content Placeholder 2"/>
          <p:cNvSpPr>
            <a:spLocks noGrp="1"/>
          </p:cNvSpPr>
          <p:nvPr>
            <p:ph idx="1"/>
          </p:nvPr>
        </p:nvSpPr>
        <p:spPr>
          <a:xfrm>
            <a:off x="838200" y="1825625"/>
            <a:ext cx="8623300" cy="4351338"/>
          </a:xfrm>
        </p:spPr>
        <p:txBody>
          <a:bodyPr/>
          <a:lstStyle/>
          <a:p>
            <a:r>
              <a:rPr lang="en-PH" dirty="0"/>
              <a:t>General Objectives</a:t>
            </a:r>
          </a:p>
          <a:p>
            <a:pPr lvl="1"/>
            <a:r>
              <a:rPr lang="en-PH" dirty="0"/>
              <a:t>To know the vital issues currently present in the transmission of the votes</a:t>
            </a:r>
          </a:p>
          <a:p>
            <a:pPr lvl="1"/>
            <a:r>
              <a:rPr lang="en-PH" dirty="0"/>
              <a:t>To propose a system that would prevent electoral fraud in the transmission of votes in the automated election system</a:t>
            </a:r>
          </a:p>
          <a:p>
            <a:r>
              <a:rPr lang="en-PH" dirty="0"/>
              <a:t>Specific Objectives</a:t>
            </a:r>
          </a:p>
          <a:p>
            <a:pPr lvl="1"/>
            <a:r>
              <a:rPr lang="en-PH" dirty="0"/>
              <a:t>To provide a technical solution that allows the verification of  the servers’ authenticity through the use of a public key infrastructure as a security mechanism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Tree>
    <p:extLst>
      <p:ext uri="{BB962C8B-B14F-4D97-AF65-F5344CB8AC3E}">
        <p14:creationId xmlns:p14="http://schemas.microsoft.com/office/powerpoint/2010/main" val="62891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Significance of the Study</a:t>
            </a:r>
          </a:p>
        </p:txBody>
      </p:sp>
      <p:sp>
        <p:nvSpPr>
          <p:cNvPr id="3" name="Content Placeholder 2"/>
          <p:cNvSpPr>
            <a:spLocks noGrp="1"/>
          </p:cNvSpPr>
          <p:nvPr>
            <p:ph idx="1"/>
          </p:nvPr>
        </p:nvSpPr>
        <p:spPr>
          <a:xfrm>
            <a:off x="838200" y="1825625"/>
            <a:ext cx="9044112" cy="4351338"/>
          </a:xfrm>
        </p:spPr>
        <p:txBody>
          <a:bodyPr/>
          <a:lstStyle/>
          <a:p>
            <a:r>
              <a:rPr lang="en-US" sz="2400" dirty="0"/>
              <a:t>To the Filipino Citizens</a:t>
            </a:r>
          </a:p>
          <a:p>
            <a:pPr lvl="1"/>
            <a:r>
              <a:rPr lang="en-US" dirty="0"/>
              <a:t>This study will benefit the Filipino citizens for ensuring the security of the casted votes. Also, it would prevent malicious individuals from manipulating the votes. 	</a:t>
            </a:r>
          </a:p>
          <a:p>
            <a:r>
              <a:rPr lang="en-US" sz="2400" dirty="0"/>
              <a:t>To the COMELEC</a:t>
            </a:r>
          </a:p>
          <a:p>
            <a:pPr lvl="1"/>
            <a:r>
              <a:rPr lang="en-US" dirty="0"/>
              <a:t>This research would significantly contribute to the goal of the COMELEC to conduct a fair and transparent election. </a:t>
            </a:r>
          </a:p>
          <a:p>
            <a:r>
              <a:rPr lang="en-US" sz="2400" dirty="0"/>
              <a:t>To the Future Researchers</a:t>
            </a:r>
          </a:p>
          <a:p>
            <a:pPr lvl="1"/>
            <a:r>
              <a:rPr lang="en-US" dirty="0"/>
              <a:t>The system that would be created will serve as a guide and inspiration for other developers who would also want to pursue the prospect of automated election system.</a:t>
            </a:r>
          </a:p>
          <a:p>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Tree>
    <p:extLst>
      <p:ext uri="{BB962C8B-B14F-4D97-AF65-F5344CB8AC3E}">
        <p14:creationId xmlns:p14="http://schemas.microsoft.com/office/powerpoint/2010/main" val="760615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Scope and Limitations</a:t>
            </a:r>
          </a:p>
        </p:txBody>
      </p:sp>
      <p:sp>
        <p:nvSpPr>
          <p:cNvPr id="3" name="Content Placeholder 2"/>
          <p:cNvSpPr>
            <a:spLocks noGrp="1"/>
          </p:cNvSpPr>
          <p:nvPr>
            <p:ph idx="1"/>
          </p:nvPr>
        </p:nvSpPr>
        <p:spPr>
          <a:xfrm>
            <a:off x="1097281" y="1812373"/>
            <a:ext cx="9330524" cy="4351338"/>
          </a:xfrm>
        </p:spPr>
        <p:txBody>
          <a:bodyPr/>
          <a:lstStyle/>
          <a:p>
            <a:pPr marL="0" indent="0" algn="ctr">
              <a:buNone/>
            </a:pPr>
            <a:endParaRPr lang="en-PH" dirty="0"/>
          </a:p>
          <a:p>
            <a:pPr marL="0" indent="0" algn="ctr">
              <a:buNone/>
            </a:pPr>
            <a:r>
              <a:rPr lang="en-PH" dirty="0"/>
              <a:t>The scope of the study would only include the issues and possible solutions for the security of the transmission of election returns on the server-level of the automated election system in the Philippines. Further study on the other parts of the automated election system will no longer be covered.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Tree>
    <p:extLst>
      <p:ext uri="{BB962C8B-B14F-4D97-AF65-F5344CB8AC3E}">
        <p14:creationId xmlns:p14="http://schemas.microsoft.com/office/powerpoint/2010/main" val="4098786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Related Literature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838200" y="1825625"/>
            <a:ext cx="8862391" cy="4351338"/>
          </a:xfrm>
        </p:spPr>
        <p:txBody>
          <a:bodyPr>
            <a:normAutofit fontScale="92500" lnSpcReduction="10000"/>
          </a:bodyPr>
          <a:lstStyle/>
          <a:p>
            <a:pPr marL="0" indent="0">
              <a:buNone/>
            </a:pPr>
            <a:r>
              <a:rPr lang="en-PH" dirty="0"/>
              <a:t>Automated Election System</a:t>
            </a:r>
          </a:p>
          <a:p>
            <a:r>
              <a:rPr lang="en-PH" dirty="0"/>
              <a:t> On election day, as the polls close, the BEI immediately administers the transmission of the votes or election returns via the VCMs to the servers and canvassing centers.</a:t>
            </a:r>
          </a:p>
          <a:p>
            <a:r>
              <a:rPr lang="en-PH" dirty="0"/>
              <a:t>The primary channel used is through the public telecommunications networks and if that fails transmission will then be run through the satellite.</a:t>
            </a:r>
          </a:p>
          <a:p>
            <a:r>
              <a:rPr lang="en-PH" dirty="0"/>
              <a:t>During the 2016 elections, congress will have their own server wherein the members of the senate and house of representatives can monitor the canvassing of the votes and to officially proclaim the winner for the national level.</a:t>
            </a:r>
          </a:p>
          <a:p>
            <a:endParaRPr lang="en-PH" dirty="0">
              <a:solidFill>
                <a:srgbClr val="FF0000"/>
              </a:solidFill>
            </a:endParaRPr>
          </a:p>
        </p:txBody>
      </p:sp>
    </p:spTree>
    <p:extLst>
      <p:ext uri="{BB962C8B-B14F-4D97-AF65-F5344CB8AC3E}">
        <p14:creationId xmlns:p14="http://schemas.microsoft.com/office/powerpoint/2010/main" val="284703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Related Literature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838200" y="1825625"/>
            <a:ext cx="8862391" cy="4351338"/>
          </a:xfrm>
        </p:spPr>
        <p:txBody>
          <a:bodyPr/>
          <a:lstStyle/>
          <a:p>
            <a:pPr marL="0" indent="0">
              <a:buNone/>
            </a:pPr>
            <a:r>
              <a:rPr lang="en-PH" dirty="0"/>
              <a:t>Vote Transmission</a:t>
            </a:r>
          </a:p>
          <a:p>
            <a:r>
              <a:rPr lang="en-PH" dirty="0"/>
              <a:t>Officially, there are three servers namely, the transparency server, the central server, and the canvassing center servers.</a:t>
            </a:r>
          </a:p>
          <a:p>
            <a:r>
              <a:rPr lang="en-PH" dirty="0"/>
              <a:t>These servers are independent to each other making it harder to hack.</a:t>
            </a:r>
          </a:p>
          <a:p>
            <a:r>
              <a:rPr lang="en-PH" dirty="0"/>
              <a:t>In order to rigged the election results, all three servers would have to be breached to make those results valid. </a:t>
            </a:r>
          </a:p>
        </p:txBody>
      </p:sp>
    </p:spTree>
    <p:extLst>
      <p:ext uri="{BB962C8B-B14F-4D97-AF65-F5344CB8AC3E}">
        <p14:creationId xmlns:p14="http://schemas.microsoft.com/office/powerpoint/2010/main" val="3388903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Related Literature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838200" y="1825625"/>
            <a:ext cx="8862391" cy="4351338"/>
          </a:xfrm>
        </p:spPr>
        <p:txBody>
          <a:bodyPr>
            <a:normAutofit/>
          </a:bodyPr>
          <a:lstStyle/>
          <a:p>
            <a:pPr marL="0" indent="0">
              <a:buNone/>
            </a:pPr>
            <a:r>
              <a:rPr lang="en-PH" dirty="0"/>
              <a:t>Issues in the System</a:t>
            </a:r>
          </a:p>
          <a:p>
            <a:r>
              <a:rPr lang="en-PH" dirty="0"/>
              <a:t> During the 2016 elections, Bong </a:t>
            </a:r>
            <a:r>
              <a:rPr lang="en-PH" dirty="0" err="1"/>
              <a:t>Bong</a:t>
            </a:r>
            <a:r>
              <a:rPr lang="en-PH" dirty="0"/>
              <a:t> Marcos’ camp believes that there exists a “Fourth Server” or also known as the “Queue Server”.</a:t>
            </a:r>
          </a:p>
          <a:p>
            <a:r>
              <a:rPr lang="en-PH" dirty="0"/>
              <a:t>Instead of letting the ERs be directly transmitted to the three official servers, namely the CCS, Central Server, and the Transparency server, the results were first being processed and consolidated in the “Queue Server”.</a:t>
            </a:r>
          </a:p>
        </p:txBody>
      </p:sp>
    </p:spTree>
    <p:extLst>
      <p:ext uri="{BB962C8B-B14F-4D97-AF65-F5344CB8AC3E}">
        <p14:creationId xmlns:p14="http://schemas.microsoft.com/office/powerpoint/2010/main" val="2383319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Related Literature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838200" y="1825625"/>
            <a:ext cx="8862391" cy="4351338"/>
          </a:xfrm>
        </p:spPr>
        <p:txBody>
          <a:bodyPr>
            <a:normAutofit lnSpcReduction="10000"/>
          </a:bodyPr>
          <a:lstStyle/>
          <a:p>
            <a:pPr marL="0" indent="0">
              <a:buNone/>
            </a:pPr>
            <a:r>
              <a:rPr lang="en-PH" dirty="0"/>
              <a:t>Hash Code</a:t>
            </a:r>
          </a:p>
          <a:p>
            <a:r>
              <a:rPr lang="en-PH" dirty="0"/>
              <a:t>The Source code is a sequence of programming code typed by a computer programmer and is readable to humans. It is then converted into a machine readable form known as a compiled or executable program and is dependent to the source code. </a:t>
            </a:r>
          </a:p>
          <a:p>
            <a:r>
              <a:rPr lang="en-PH" dirty="0"/>
              <a:t>Each source code is handles by the MD5 command that generates hash codes which serves as the digital fingerprint.  The generated hash code is the assurance that whatever was been tested would be the same for the machines used for the elections. </a:t>
            </a:r>
          </a:p>
        </p:txBody>
      </p:sp>
    </p:spTree>
    <p:extLst>
      <p:ext uri="{BB962C8B-B14F-4D97-AF65-F5344CB8AC3E}">
        <p14:creationId xmlns:p14="http://schemas.microsoft.com/office/powerpoint/2010/main" val="139133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Related Literature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838200" y="1825625"/>
            <a:ext cx="8862391" cy="4351338"/>
          </a:xfrm>
        </p:spPr>
        <p:txBody>
          <a:bodyPr>
            <a:normAutofit/>
          </a:bodyPr>
          <a:lstStyle/>
          <a:p>
            <a:pPr marL="0" indent="0">
              <a:buNone/>
            </a:pPr>
            <a:r>
              <a:rPr lang="en-PH" dirty="0"/>
              <a:t>PKI</a:t>
            </a:r>
          </a:p>
          <a:p>
            <a:r>
              <a:rPr lang="en-PH" dirty="0"/>
              <a:t>The PKI is known for its complexity in managing certificates and keys which needs to be taken into account. </a:t>
            </a:r>
          </a:p>
          <a:p>
            <a:r>
              <a:rPr lang="en-PH" dirty="0"/>
              <a:t>Implementing and managing a PKI is consequently a task not to be taken lightly, and one which will require both commitment and an appropriate level of expertise. </a:t>
            </a:r>
          </a:p>
        </p:txBody>
      </p:sp>
    </p:spTree>
    <p:extLst>
      <p:ext uri="{BB962C8B-B14F-4D97-AF65-F5344CB8AC3E}">
        <p14:creationId xmlns:p14="http://schemas.microsoft.com/office/powerpoint/2010/main" val="4051847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Related Study</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p:txBody>
          <a:bodyPr/>
          <a:lstStyle/>
          <a:p>
            <a:endParaRPr lang="en-PH" dirty="0"/>
          </a:p>
          <a:p>
            <a:endParaRPr lang="en-PH" dirty="0"/>
          </a:p>
        </p:txBody>
      </p:sp>
      <p:sp>
        <p:nvSpPr>
          <p:cNvPr id="8" name="Rectangle 7"/>
          <p:cNvSpPr/>
          <p:nvPr/>
        </p:nvSpPr>
        <p:spPr>
          <a:xfrm>
            <a:off x="353291" y="1720840"/>
            <a:ext cx="9990513" cy="3539430"/>
          </a:xfrm>
          <a:prstGeom prst="rect">
            <a:avLst/>
          </a:prstGeom>
        </p:spPr>
        <p:txBody>
          <a:bodyPr wrap="square">
            <a:spAutoFit/>
          </a:bodyPr>
          <a:lstStyle/>
          <a:p>
            <a:pPr marL="914400" lvl="1" indent="-457200">
              <a:buFont typeface="Arial" panose="020B0604020202020204" pitchFamily="34" charset="0"/>
              <a:buChar char="•"/>
            </a:pPr>
            <a:r>
              <a:rPr lang="en-PH" sz="2800" dirty="0"/>
              <a:t>Experimental Design of Worldwide Internet Voting System using PK</a:t>
            </a:r>
          </a:p>
          <a:p>
            <a:pPr marL="1371600" lvl="2" indent="-457200">
              <a:buFont typeface="Arial" panose="020B0604020202020204" pitchFamily="34" charset="0"/>
              <a:buChar char="•"/>
            </a:pPr>
            <a:r>
              <a:rPr lang="en-PH" sz="2800" dirty="0"/>
              <a:t>Voter’s privacy was guaranteed by using blind signature.</a:t>
            </a:r>
          </a:p>
          <a:p>
            <a:pPr marL="1371600" lvl="2" indent="-457200">
              <a:buFont typeface="Arial" panose="020B0604020202020204" pitchFamily="34" charset="0"/>
              <a:buChar char="•"/>
            </a:pPr>
            <a:r>
              <a:rPr lang="en-PH" sz="2800" dirty="0"/>
              <a:t>PKI allowed worldwide key distribution and “one certificate-one vote” policy.</a:t>
            </a:r>
          </a:p>
          <a:p>
            <a:pPr marL="1371600" lvl="2" indent="-457200">
              <a:buFont typeface="Arial" panose="020B0604020202020204" pitchFamily="34" charset="0"/>
              <a:buChar char="•"/>
            </a:pPr>
            <a:r>
              <a:rPr lang="en-PH" sz="2800" dirty="0"/>
              <a:t>Anyone can participate as long as certificate was given Certificate Authority (CA).</a:t>
            </a:r>
          </a:p>
          <a:p>
            <a:pPr marL="1371600" lvl="2" indent="-457200">
              <a:buFont typeface="Arial" panose="020B0604020202020204" pitchFamily="34" charset="0"/>
              <a:buChar char="•"/>
            </a:pPr>
            <a:endParaRPr lang="en-PH" sz="2800" dirty="0"/>
          </a:p>
        </p:txBody>
      </p:sp>
    </p:spTree>
    <p:extLst>
      <p:ext uri="{BB962C8B-B14F-4D97-AF65-F5344CB8AC3E}">
        <p14:creationId xmlns:p14="http://schemas.microsoft.com/office/powerpoint/2010/main" val="979530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Abstract</a:t>
            </a:r>
          </a:p>
        </p:txBody>
      </p:sp>
      <p:sp>
        <p:nvSpPr>
          <p:cNvPr id="3" name="Content Placeholder 2"/>
          <p:cNvSpPr>
            <a:spLocks noGrp="1"/>
          </p:cNvSpPr>
          <p:nvPr>
            <p:ph idx="1"/>
          </p:nvPr>
        </p:nvSpPr>
        <p:spPr>
          <a:xfrm>
            <a:off x="661183" y="1806989"/>
            <a:ext cx="9974604" cy="4679467"/>
          </a:xfrm>
        </p:spPr>
        <p:txBody>
          <a:bodyPr>
            <a:normAutofit/>
          </a:bodyPr>
          <a:lstStyle/>
          <a:p>
            <a:pPr marL="0" indent="0" algn="just">
              <a:buNone/>
            </a:pPr>
            <a:r>
              <a:rPr lang="en-PH" dirty="0"/>
              <a:t>	The Philippines has been adopting the Automated Election System after years of adhering and relying on the Manual Voting System. It has been proven that the process became more efficient and generates results in a lesser time frame. However, complications are still evident in present time. For instance, the possibility of electoral fraud still continues to persist through the existence of secret servers in the last presidential election. This study aims to propose a technical solution that would eliminate the possibility of secret servers by implementing a public key infrastructure as security measures for the transmission of votes on the server-level.</a:t>
            </a:r>
          </a:p>
          <a:p>
            <a:pPr marL="0" indent="0" algn="just">
              <a:buNone/>
            </a:pPr>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26257238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Theoretical Background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838200" y="1825625"/>
            <a:ext cx="8782878" cy="4351338"/>
          </a:xfrm>
        </p:spPr>
        <p:txBody>
          <a:bodyPr/>
          <a:lstStyle/>
          <a:p>
            <a:r>
              <a:rPr lang="en-PH" dirty="0"/>
              <a:t>A Public Key Infrastructure is a combination of software and procedures providing a means for managing keys and certificates and using them efficiently.</a:t>
            </a:r>
          </a:p>
          <a:p>
            <a:r>
              <a:rPr lang="en-PH" dirty="0"/>
              <a:t>Key and certificate management is the set of operations requires to create and maintain keys and certificates.</a:t>
            </a:r>
          </a:p>
          <a:p>
            <a:r>
              <a:rPr lang="en-PH" dirty="0"/>
              <a:t>One of the major points being addressed in a managed PKI is the creation of keys and certificates.</a:t>
            </a:r>
          </a:p>
          <a:p>
            <a:r>
              <a:rPr lang="en-PH" dirty="0"/>
              <a:t>A PKI must offer software support for key pair generation as well as certificate requests.</a:t>
            </a:r>
          </a:p>
        </p:txBody>
      </p:sp>
    </p:spTree>
    <p:extLst>
      <p:ext uri="{BB962C8B-B14F-4D97-AF65-F5344CB8AC3E}">
        <p14:creationId xmlns:p14="http://schemas.microsoft.com/office/powerpoint/2010/main" val="15198862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Theoretical Background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838200" y="1825625"/>
            <a:ext cx="8782878" cy="4351338"/>
          </a:xfrm>
        </p:spPr>
        <p:txBody>
          <a:bodyPr>
            <a:normAutofit fontScale="92500" lnSpcReduction="20000"/>
          </a:bodyPr>
          <a:lstStyle/>
          <a:p>
            <a:r>
              <a:rPr lang="en-PH" dirty="0"/>
              <a:t>In asymmetric algorithm, two keys are used which is known as the public and private keys.</a:t>
            </a:r>
          </a:p>
          <a:p>
            <a:r>
              <a:rPr lang="en-PH" dirty="0"/>
              <a:t> One key is provided to cipher the data and the other key is provided to decipher the data. </a:t>
            </a:r>
          </a:p>
          <a:p>
            <a:r>
              <a:rPr lang="en-PH" dirty="0"/>
              <a:t>The key that is used to cipher data is publicly known but the other key that is used to decipher is a secret which means that the receiver holds the secret key and using this secret key the receiver can crack the encrypted texts sent by the others. </a:t>
            </a:r>
          </a:p>
          <a:p>
            <a:r>
              <a:rPr lang="en-PH" dirty="0"/>
              <a:t>So, a protected information cannot be accessed as long as there is no key.  </a:t>
            </a:r>
          </a:p>
          <a:p>
            <a:r>
              <a:rPr lang="en-PH" dirty="0"/>
              <a:t>To ensure the authentication, these keys must be verified and current. </a:t>
            </a:r>
          </a:p>
        </p:txBody>
      </p:sp>
    </p:spTree>
    <p:extLst>
      <p:ext uri="{BB962C8B-B14F-4D97-AF65-F5344CB8AC3E}">
        <p14:creationId xmlns:p14="http://schemas.microsoft.com/office/powerpoint/2010/main" val="22141079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Theoretical Background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838200" y="1825625"/>
            <a:ext cx="8782878" cy="4351338"/>
          </a:xfrm>
        </p:spPr>
        <p:txBody>
          <a:bodyPr>
            <a:normAutofit fontScale="92500"/>
          </a:bodyPr>
          <a:lstStyle/>
          <a:p>
            <a:r>
              <a:rPr lang="en-PH" dirty="0"/>
              <a:t>This algorithm uses hard math problems for the keys mainly by factoring two large numbers since computers are capable of multiplying large numbers but cannot easily factor the product therefore, it will take time to break the key. </a:t>
            </a:r>
          </a:p>
          <a:p>
            <a:r>
              <a:rPr lang="en-PH" dirty="0"/>
              <a:t>Furthermore, its main concerns are the confidentiality, integrity, authentication and non-repudiation of information. </a:t>
            </a:r>
          </a:p>
          <a:p>
            <a:r>
              <a:rPr lang="en-PH" dirty="0"/>
              <a:t>The advantage of using this algorithm is that if one of the keys has been compromised then the other one is not affected and the guessing of the key algorithm is monitored. </a:t>
            </a:r>
          </a:p>
          <a:p>
            <a:r>
              <a:rPr lang="en-PH" dirty="0"/>
              <a:t>With this, it will be easier to distinguish an intruder. </a:t>
            </a:r>
          </a:p>
        </p:txBody>
      </p:sp>
    </p:spTree>
    <p:extLst>
      <p:ext uri="{BB962C8B-B14F-4D97-AF65-F5344CB8AC3E}">
        <p14:creationId xmlns:p14="http://schemas.microsoft.com/office/powerpoint/2010/main" val="19930248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Theoretical Background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838200" y="1825625"/>
            <a:ext cx="8782878" cy="4351338"/>
          </a:xfrm>
        </p:spPr>
        <p:txBody>
          <a:bodyPr>
            <a:normAutofit fontScale="92500" lnSpcReduction="10000"/>
          </a:bodyPr>
          <a:lstStyle/>
          <a:p>
            <a:r>
              <a:rPr lang="en-PH" dirty="0"/>
              <a:t>The commonly used protocol is the </a:t>
            </a:r>
            <a:r>
              <a:rPr lang="en-PH" dirty="0" err="1"/>
              <a:t>Diffie</a:t>
            </a:r>
            <a:r>
              <a:rPr lang="en-PH" dirty="0"/>
              <a:t>-Hellman that is under the asymmetric algorithm. </a:t>
            </a:r>
          </a:p>
          <a:p>
            <a:r>
              <a:rPr lang="en-PH" dirty="0"/>
              <a:t>In this encryption protocol, two people who have not contacted each other before can communicate by sharing a secret key to use for encryption. </a:t>
            </a:r>
          </a:p>
          <a:p>
            <a:r>
              <a:rPr lang="en-PH" dirty="0"/>
              <a:t>This protocol is a one-way function which means that it is easy to encrypt but difficult to decrypt because in order to match the same key there is a mathematical formula that must be followed.</a:t>
            </a:r>
          </a:p>
          <a:p>
            <a:r>
              <a:rPr lang="en-PH" dirty="0"/>
              <a:t> Moreover, </a:t>
            </a:r>
            <a:r>
              <a:rPr lang="en-PH" dirty="0" err="1"/>
              <a:t>Diffie</a:t>
            </a:r>
            <a:r>
              <a:rPr lang="en-PH" dirty="0"/>
              <a:t>-Hellman is known to be used for avoiding attackers from interrupting the transportation of information between two persons.</a:t>
            </a:r>
          </a:p>
        </p:txBody>
      </p:sp>
    </p:spTree>
    <p:extLst>
      <p:ext uri="{BB962C8B-B14F-4D97-AF65-F5344CB8AC3E}">
        <p14:creationId xmlns:p14="http://schemas.microsoft.com/office/powerpoint/2010/main" val="14428423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Theoretical Background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838200" y="1825625"/>
            <a:ext cx="8782878" cy="4351338"/>
          </a:xfrm>
        </p:spPr>
        <p:txBody>
          <a:bodyPr>
            <a:normAutofit fontScale="85000" lnSpcReduction="20000"/>
          </a:bodyPr>
          <a:lstStyle/>
          <a:p>
            <a:r>
              <a:rPr lang="en-PH" dirty="0"/>
              <a:t>In implementing </a:t>
            </a:r>
            <a:r>
              <a:rPr lang="en-PH" dirty="0" err="1"/>
              <a:t>Diffie</a:t>
            </a:r>
            <a:r>
              <a:rPr lang="en-PH" dirty="0"/>
              <a:t>-Hellman, two end-users must mutually agree on positive whole numbers of two variables, such that one variable is a large prime number and the other variable is the generator of that prime number.</a:t>
            </a:r>
          </a:p>
          <a:p>
            <a:r>
              <a:rPr lang="en-PH" dirty="0"/>
              <a:t>Both end-users must choose a secret number then the user will compute for the public number.</a:t>
            </a:r>
          </a:p>
          <a:p>
            <a:r>
              <a:rPr lang="en-PH" dirty="0"/>
              <a:t>After computing for the public numbers, exchange of public numbers will take place.</a:t>
            </a:r>
          </a:p>
          <a:p>
            <a:r>
              <a:rPr lang="en-PH" dirty="0"/>
              <a:t>To finish, the computation of traded public numbers will result to their shared key without worrying about the other users obtaining this information. </a:t>
            </a:r>
          </a:p>
          <a:p>
            <a:r>
              <a:rPr lang="en-PH" dirty="0"/>
              <a:t>In conclusion, </a:t>
            </a:r>
            <a:r>
              <a:rPr lang="en-PH" dirty="0" err="1"/>
              <a:t>Diffie</a:t>
            </a:r>
            <a:r>
              <a:rPr lang="en-PH" dirty="0"/>
              <a:t>-Hellman is an effective protocol because of the way it protects a temporary key for communication session.</a:t>
            </a:r>
          </a:p>
        </p:txBody>
      </p:sp>
    </p:spTree>
    <p:extLst>
      <p:ext uri="{BB962C8B-B14F-4D97-AF65-F5344CB8AC3E}">
        <p14:creationId xmlns:p14="http://schemas.microsoft.com/office/powerpoint/2010/main" val="30640261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Theoretical Background</a:t>
            </a:r>
          </a:p>
        </p:txBody>
      </p:sp>
      <p:sp>
        <p:nvSpPr>
          <p:cNvPr id="3" name="Content Placeholder 2"/>
          <p:cNvSpPr>
            <a:spLocks noGrp="1"/>
          </p:cNvSpPr>
          <p:nvPr>
            <p:ph idx="1"/>
          </p:nvPr>
        </p:nvSpPr>
        <p:spPr>
          <a:xfrm>
            <a:off x="838200" y="1835125"/>
            <a:ext cx="9896061" cy="4679467"/>
          </a:xfrm>
        </p:spPr>
        <p:txBody>
          <a:bodyPr>
            <a:normAutofit/>
          </a:bodyPr>
          <a:lstStyle/>
          <a:p>
            <a:r>
              <a:rPr lang="en-PH" b="1" dirty="0"/>
              <a:t>What is a hash code?</a:t>
            </a:r>
          </a:p>
          <a:p>
            <a:r>
              <a:rPr lang="en-PH" dirty="0"/>
              <a:t>A hash code is a value – a combination of letters and numbers – generated by a function for an electronic document, data file, or program.</a:t>
            </a:r>
          </a:p>
          <a:p>
            <a:r>
              <a:rPr lang="en-PH" dirty="0"/>
              <a:t>It serves as a digital fingerprint, meaning it is unique for every file, and is “a security measure used to ensure that the integrity of an electronic document, data file, or a program has not been compromised,” the National Citizens' Movement for Free Elections (NAMFREL) explained in a news release on Thursday (May 12).</a:t>
            </a:r>
          </a:p>
          <a:p>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5970512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Current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924103" y="1957171"/>
            <a:ext cx="8842749" cy="4980276"/>
          </a:xfrm>
        </p:spPr>
        <p:txBody>
          <a:bodyPr>
            <a:normAutofit/>
          </a:bodyPr>
          <a:lstStyle/>
          <a:p>
            <a:r>
              <a:rPr lang="en-PH" dirty="0"/>
              <a:t>MD5 may have vulnerabilities but the purpose of the hash function in the data’s integrity should still be considered when designing a system.</a:t>
            </a:r>
          </a:p>
          <a:p>
            <a:endParaRPr lang="en-PH" dirty="0"/>
          </a:p>
          <a:p>
            <a:r>
              <a:rPr lang="en-PH" dirty="0"/>
              <a:t>With that, it can be enhanced by implementing a hybrid public key infrastructure that can not only authenticate the data but also verify where it came from.</a:t>
            </a:r>
          </a:p>
        </p:txBody>
      </p:sp>
    </p:spTree>
    <p:extLst>
      <p:ext uri="{BB962C8B-B14F-4D97-AF65-F5344CB8AC3E}">
        <p14:creationId xmlns:p14="http://schemas.microsoft.com/office/powerpoint/2010/main" val="20035082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Solution to the problem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924103" y="1957171"/>
            <a:ext cx="8842749" cy="4980276"/>
          </a:xfrm>
        </p:spPr>
        <p:txBody>
          <a:bodyPr>
            <a:normAutofit fontScale="85000" lnSpcReduction="20000"/>
          </a:bodyPr>
          <a:lstStyle/>
          <a:p>
            <a:r>
              <a:rPr lang="en-PH" dirty="0"/>
              <a:t>A hybrid public key infrastructure has to be implemented to not only authenticate the data being transmitted but to also allow the verification of the server’s authenticity. </a:t>
            </a:r>
          </a:p>
          <a:p>
            <a:r>
              <a:rPr lang="en-PH" dirty="0"/>
              <a:t>In the proposed system, the three said official servers will have to send an encrypted data to the VCM first with the use of the public key of the said VCM. </a:t>
            </a:r>
          </a:p>
          <a:p>
            <a:r>
              <a:rPr lang="en-PH" dirty="0"/>
              <a:t>The VCM then will have to decrypt the data using its own private key to verify that the data was indeed from an authentic server in the system. </a:t>
            </a:r>
          </a:p>
          <a:p>
            <a:r>
              <a:rPr lang="en-PH" dirty="0"/>
              <a:t>Once the identification of the servers is verified, the VCM and the server can now create key exchange using the </a:t>
            </a:r>
            <a:r>
              <a:rPr lang="en-PH" dirty="0" err="1"/>
              <a:t>Diffie</a:t>
            </a:r>
            <a:r>
              <a:rPr lang="en-PH" dirty="0"/>
              <a:t>-Hellman algorithm that will yield its own generated key.</a:t>
            </a:r>
          </a:p>
          <a:p>
            <a:r>
              <a:rPr lang="en-PH" dirty="0"/>
              <a:t> Once a key is generated, this will be used to encrypt the election returns and send to the servers. </a:t>
            </a:r>
          </a:p>
          <a:p>
            <a:r>
              <a:rPr lang="en-PH" dirty="0"/>
              <a:t>The servers will have to verify the hash value of the election returns to check the integrity of the data as well as its origin.</a:t>
            </a:r>
          </a:p>
          <a:p>
            <a:pPr marL="0" indent="0">
              <a:buNone/>
            </a:pPr>
            <a:endParaRPr lang="en-PH" dirty="0"/>
          </a:p>
        </p:txBody>
      </p:sp>
    </p:spTree>
    <p:extLst>
      <p:ext uri="{BB962C8B-B14F-4D97-AF65-F5344CB8AC3E}">
        <p14:creationId xmlns:p14="http://schemas.microsoft.com/office/powerpoint/2010/main" val="33509540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System</a:t>
            </a:r>
          </a:p>
        </p:txBody>
      </p:sp>
      <p:sp>
        <p:nvSpPr>
          <p:cNvPr id="26" name="TextBox 25"/>
          <p:cNvSpPr txBox="1"/>
          <p:nvPr/>
        </p:nvSpPr>
        <p:spPr>
          <a:xfrm>
            <a:off x="4687962" y="5294236"/>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4556165" y="1942509"/>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6413203" y="1693645"/>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4556165" y="2246366"/>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6413203" y="2246362"/>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3281" y="2587876"/>
            <a:ext cx="948637" cy="948637"/>
          </a:xfrm>
          <a:prstGeom prst="rect">
            <a:avLst/>
          </a:prstGeom>
        </p:spPr>
      </p:pic>
      <p:pic>
        <p:nvPicPr>
          <p:cNvPr id="39" name="Picture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8108" y="2587875"/>
            <a:ext cx="948637" cy="948637"/>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0319" y="2587876"/>
            <a:ext cx="948637" cy="948637"/>
          </a:xfrm>
          <a:prstGeom prst="rect">
            <a:avLst/>
          </a:prstGeom>
        </p:spPr>
      </p:pic>
      <p:sp>
        <p:nvSpPr>
          <p:cNvPr id="37" name="TextBox 36"/>
          <p:cNvSpPr txBox="1"/>
          <p:nvPr/>
        </p:nvSpPr>
        <p:spPr>
          <a:xfrm>
            <a:off x="9199982" y="2364235"/>
            <a:ext cx="1503997" cy="461665"/>
          </a:xfrm>
          <a:prstGeom prst="rect">
            <a:avLst/>
          </a:prstGeom>
          <a:noFill/>
        </p:spPr>
        <p:txBody>
          <a:bodyPr wrap="square" rtlCol="0">
            <a:spAutoFit/>
          </a:bodyPr>
          <a:lstStyle/>
          <a:p>
            <a:pPr algn="ctr"/>
            <a:r>
              <a:rPr lang="en-PH" sz="1200" dirty="0"/>
              <a:t>Encrypted data using VCM’s public key </a:t>
            </a:r>
          </a:p>
        </p:txBody>
      </p:sp>
      <p:sp>
        <p:nvSpPr>
          <p:cNvPr id="27" name="TextBox 26"/>
          <p:cNvSpPr txBox="1"/>
          <p:nvPr/>
        </p:nvSpPr>
        <p:spPr>
          <a:xfrm>
            <a:off x="2670992" y="1848126"/>
            <a:ext cx="1842868" cy="584775"/>
          </a:xfrm>
          <a:prstGeom prst="rect">
            <a:avLst/>
          </a:prstGeom>
          <a:noFill/>
        </p:spPr>
        <p:txBody>
          <a:bodyPr wrap="square" rtlCol="0">
            <a:spAutoFit/>
          </a:bodyPr>
          <a:lstStyle/>
          <a:p>
            <a:pPr algn="ctr"/>
            <a:r>
              <a:rPr lang="en-PH" sz="1600" dirty="0"/>
              <a:t>Consolidation and Canvassing Server</a:t>
            </a:r>
          </a:p>
        </p:txBody>
      </p:sp>
      <p:cxnSp>
        <p:nvCxnSpPr>
          <p:cNvPr id="9" name="Connector: Elbow 8"/>
          <p:cNvCxnSpPr/>
          <p:nvPr/>
        </p:nvCxnSpPr>
        <p:spPr>
          <a:xfrm>
            <a:off x="3225780" y="3536511"/>
            <a:ext cx="1733650" cy="1499723"/>
          </a:xfrm>
          <a:prstGeom prst="bentConnector3">
            <a:avLst>
              <a:gd name="adj1" fmla="val -31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5226264" y="3536511"/>
            <a:ext cx="1" cy="873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p:cNvCxnSpPr/>
          <p:nvPr/>
        </p:nvCxnSpPr>
        <p:spPr>
          <a:xfrm rot="10800000" flipV="1">
            <a:off x="6030291" y="3536512"/>
            <a:ext cx="1667746" cy="1499724"/>
          </a:xfrm>
          <a:prstGeom prst="bentConnector3">
            <a:avLst>
              <a:gd name="adj1" fmla="val -61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8887496" y="2468458"/>
            <a:ext cx="253218" cy="2532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cxnSp>
        <p:nvCxnSpPr>
          <p:cNvPr id="60" name="Connector: Elbow 59"/>
          <p:cNvCxnSpPr/>
          <p:nvPr/>
        </p:nvCxnSpPr>
        <p:spPr>
          <a:xfrm rot="10800000">
            <a:off x="3418452" y="3536511"/>
            <a:ext cx="1807813" cy="1344978"/>
          </a:xfrm>
          <a:prstGeom prst="bentConnector3">
            <a:avLst>
              <a:gd name="adj1" fmla="val 9980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5" name="Connector: Elbow 64"/>
          <p:cNvCxnSpPr/>
          <p:nvPr/>
        </p:nvCxnSpPr>
        <p:spPr>
          <a:xfrm flipV="1">
            <a:off x="5702032" y="3536510"/>
            <a:ext cx="1788680" cy="1344978"/>
          </a:xfrm>
          <a:prstGeom prst="bentConnector3">
            <a:avLst>
              <a:gd name="adj1" fmla="val 100335"/>
            </a:avLst>
          </a:prstGeom>
          <a:ln>
            <a:tailEnd type="triangle"/>
          </a:ln>
        </p:spPr>
        <p:style>
          <a:lnRef idx="1">
            <a:schemeClr val="accent2"/>
          </a:lnRef>
          <a:fillRef idx="0">
            <a:schemeClr val="accent2"/>
          </a:fillRef>
          <a:effectRef idx="0">
            <a:schemeClr val="accent2"/>
          </a:effectRef>
          <a:fontRef idx="minor">
            <a:schemeClr val="tx1"/>
          </a:fontRef>
        </p:style>
      </p:cxnSp>
      <p:pic>
        <p:nvPicPr>
          <p:cNvPr id="6" name="Content Placeholder 5"/>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860600" y="4214331"/>
            <a:ext cx="1262135" cy="1262135"/>
          </a:xfrm>
        </p:spPr>
      </p:pic>
      <p:cxnSp>
        <p:nvCxnSpPr>
          <p:cNvPr id="68" name="Straight Arrow Connector 67"/>
          <p:cNvCxnSpPr/>
          <p:nvPr/>
        </p:nvCxnSpPr>
        <p:spPr>
          <a:xfrm flipV="1">
            <a:off x="5407044" y="3520109"/>
            <a:ext cx="216" cy="89017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73" name="TextBox 72"/>
          <p:cNvSpPr txBox="1"/>
          <p:nvPr/>
        </p:nvSpPr>
        <p:spPr>
          <a:xfrm>
            <a:off x="9199982" y="2866454"/>
            <a:ext cx="1503997" cy="461665"/>
          </a:xfrm>
          <a:prstGeom prst="rect">
            <a:avLst/>
          </a:prstGeom>
          <a:noFill/>
        </p:spPr>
        <p:txBody>
          <a:bodyPr wrap="square" rtlCol="0">
            <a:spAutoFit/>
          </a:bodyPr>
          <a:lstStyle/>
          <a:p>
            <a:pPr algn="ctr"/>
            <a:r>
              <a:rPr lang="en-PH" sz="1200" dirty="0"/>
              <a:t>Decrypted data using VCM’s private key </a:t>
            </a:r>
          </a:p>
        </p:txBody>
      </p:sp>
      <p:sp>
        <p:nvSpPr>
          <p:cNvPr id="74" name="Oval 73"/>
          <p:cNvSpPr/>
          <p:nvPr/>
        </p:nvSpPr>
        <p:spPr>
          <a:xfrm>
            <a:off x="8887496" y="2970677"/>
            <a:ext cx="253218" cy="25321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PH"/>
          </a:p>
        </p:txBody>
      </p:sp>
      <p:cxnSp>
        <p:nvCxnSpPr>
          <p:cNvPr id="76" name="Straight Arrow Connector 75"/>
          <p:cNvCxnSpPr/>
          <p:nvPr/>
        </p:nvCxnSpPr>
        <p:spPr>
          <a:xfrm flipH="1">
            <a:off x="5589021" y="3536510"/>
            <a:ext cx="467" cy="873774"/>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79" name="Connector: Elbow 78"/>
          <p:cNvCxnSpPr/>
          <p:nvPr/>
        </p:nvCxnSpPr>
        <p:spPr>
          <a:xfrm>
            <a:off x="3636149" y="3536510"/>
            <a:ext cx="1337547" cy="1160180"/>
          </a:xfrm>
          <a:prstGeom prst="bentConnector3">
            <a:avLst>
              <a:gd name="adj1" fmla="val 568"/>
            </a:avLst>
          </a:prstGeom>
          <a:ln>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84" name="Connector: Elbow 83"/>
          <p:cNvCxnSpPr/>
          <p:nvPr/>
        </p:nvCxnSpPr>
        <p:spPr>
          <a:xfrm rot="10800000" flipV="1">
            <a:off x="6002154" y="3541105"/>
            <a:ext cx="1230978" cy="1140080"/>
          </a:xfrm>
          <a:prstGeom prst="bentConnector3">
            <a:avLst>
              <a:gd name="adj1" fmla="val -284"/>
            </a:avLst>
          </a:prstGeom>
          <a:ln>
            <a:headEnd type="triangle"/>
            <a:tailEnd type="triangle"/>
          </a:ln>
        </p:spPr>
        <p:style>
          <a:lnRef idx="1">
            <a:schemeClr val="accent6"/>
          </a:lnRef>
          <a:fillRef idx="0">
            <a:schemeClr val="accent6"/>
          </a:fillRef>
          <a:effectRef idx="0">
            <a:schemeClr val="accent6"/>
          </a:effectRef>
          <a:fontRef idx="minor">
            <a:schemeClr val="tx1"/>
          </a:fontRef>
        </p:style>
      </p:cxnSp>
      <p:sp>
        <p:nvSpPr>
          <p:cNvPr id="93" name="TextBox 92"/>
          <p:cNvSpPr txBox="1"/>
          <p:nvPr/>
        </p:nvSpPr>
        <p:spPr>
          <a:xfrm>
            <a:off x="9199982" y="3366556"/>
            <a:ext cx="1503997" cy="646331"/>
          </a:xfrm>
          <a:prstGeom prst="rect">
            <a:avLst/>
          </a:prstGeom>
          <a:noFill/>
        </p:spPr>
        <p:txBody>
          <a:bodyPr wrap="square" rtlCol="0">
            <a:spAutoFit/>
          </a:bodyPr>
          <a:lstStyle/>
          <a:p>
            <a:pPr algn="ctr"/>
            <a:r>
              <a:rPr lang="en-PH" sz="1200" dirty="0"/>
              <a:t>Key exchange using the Diffie-Hellman algorithm</a:t>
            </a:r>
          </a:p>
        </p:txBody>
      </p:sp>
      <p:sp>
        <p:nvSpPr>
          <p:cNvPr id="94" name="Oval 93"/>
          <p:cNvSpPr/>
          <p:nvPr/>
        </p:nvSpPr>
        <p:spPr>
          <a:xfrm>
            <a:off x="8887496" y="3470779"/>
            <a:ext cx="253218" cy="25321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PH"/>
          </a:p>
        </p:txBody>
      </p:sp>
      <p:cxnSp>
        <p:nvCxnSpPr>
          <p:cNvPr id="99" name="Connector: Elbow 98"/>
          <p:cNvCxnSpPr/>
          <p:nvPr/>
        </p:nvCxnSpPr>
        <p:spPr>
          <a:xfrm rot="10800000">
            <a:off x="3889752" y="3536509"/>
            <a:ext cx="1212106" cy="964972"/>
          </a:xfrm>
          <a:prstGeom prst="bentConnector3">
            <a:avLst>
              <a:gd name="adj1" fmla="val 99906"/>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02" name="Connector: Elbow 101"/>
          <p:cNvCxnSpPr/>
          <p:nvPr/>
        </p:nvCxnSpPr>
        <p:spPr>
          <a:xfrm flipV="1">
            <a:off x="5925231" y="3542292"/>
            <a:ext cx="1121721" cy="959189"/>
          </a:xfrm>
          <a:prstGeom prst="bentConnector3">
            <a:avLst>
              <a:gd name="adj1" fmla="val 100165"/>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11" name="Straight Arrow Connector 110"/>
          <p:cNvCxnSpPr/>
          <p:nvPr/>
        </p:nvCxnSpPr>
        <p:spPr>
          <a:xfrm flipV="1">
            <a:off x="5781444" y="3516998"/>
            <a:ext cx="216" cy="890175"/>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12" name="TextBox 111"/>
          <p:cNvSpPr txBox="1"/>
          <p:nvPr/>
        </p:nvSpPr>
        <p:spPr>
          <a:xfrm>
            <a:off x="9199982" y="4044887"/>
            <a:ext cx="1503997" cy="646331"/>
          </a:xfrm>
          <a:prstGeom prst="rect">
            <a:avLst/>
          </a:prstGeom>
          <a:noFill/>
        </p:spPr>
        <p:txBody>
          <a:bodyPr wrap="square" rtlCol="0">
            <a:spAutoFit/>
          </a:bodyPr>
          <a:lstStyle/>
          <a:p>
            <a:pPr algn="ctr"/>
            <a:r>
              <a:rPr lang="en-PH" sz="1200" dirty="0"/>
              <a:t>Encrypted election returns using the generated key</a:t>
            </a:r>
          </a:p>
        </p:txBody>
      </p:sp>
      <p:sp>
        <p:nvSpPr>
          <p:cNvPr id="113" name="Oval 112"/>
          <p:cNvSpPr/>
          <p:nvPr/>
        </p:nvSpPr>
        <p:spPr>
          <a:xfrm>
            <a:off x="8887496" y="4149110"/>
            <a:ext cx="253218" cy="25321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5737913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26" name="TextBox 25"/>
          <p:cNvSpPr txBox="1"/>
          <p:nvPr/>
        </p:nvSpPr>
        <p:spPr>
          <a:xfrm>
            <a:off x="4687962" y="5294236"/>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4556165" y="1942509"/>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6413203" y="1693645"/>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4556165" y="2246366"/>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6413203" y="2246362"/>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3281" y="2587876"/>
            <a:ext cx="948637" cy="948637"/>
          </a:xfrm>
          <a:prstGeom prst="rect">
            <a:avLst/>
          </a:prstGeom>
        </p:spPr>
      </p:pic>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4846532" y="4214331"/>
            <a:ext cx="1262135" cy="1262135"/>
          </a:xfr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8108" y="2587875"/>
            <a:ext cx="948637" cy="948637"/>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0319" y="2587876"/>
            <a:ext cx="948637" cy="948637"/>
          </a:xfrm>
          <a:prstGeom prst="rect">
            <a:avLst/>
          </a:prstGeom>
        </p:spPr>
      </p:pic>
      <p:sp>
        <p:nvSpPr>
          <p:cNvPr id="37" name="TextBox 36"/>
          <p:cNvSpPr txBox="1"/>
          <p:nvPr/>
        </p:nvSpPr>
        <p:spPr>
          <a:xfrm>
            <a:off x="1969895" y="3948621"/>
            <a:ext cx="1503997" cy="461665"/>
          </a:xfrm>
          <a:prstGeom prst="rect">
            <a:avLst/>
          </a:prstGeom>
          <a:noFill/>
        </p:spPr>
        <p:txBody>
          <a:bodyPr wrap="square" rtlCol="0">
            <a:spAutoFit/>
          </a:bodyPr>
          <a:lstStyle/>
          <a:p>
            <a:pPr algn="ctr"/>
            <a:r>
              <a:rPr lang="en-PH" sz="1200" dirty="0"/>
              <a:t>Encrypted data using VCM’s public key </a:t>
            </a:r>
          </a:p>
        </p:txBody>
      </p:sp>
      <p:sp>
        <p:nvSpPr>
          <p:cNvPr id="27" name="TextBox 26"/>
          <p:cNvSpPr txBox="1"/>
          <p:nvPr/>
        </p:nvSpPr>
        <p:spPr>
          <a:xfrm>
            <a:off x="2670992" y="1848126"/>
            <a:ext cx="1842868" cy="584775"/>
          </a:xfrm>
          <a:prstGeom prst="rect">
            <a:avLst/>
          </a:prstGeom>
          <a:noFill/>
        </p:spPr>
        <p:txBody>
          <a:bodyPr wrap="square" rtlCol="0">
            <a:spAutoFit/>
          </a:bodyPr>
          <a:lstStyle/>
          <a:p>
            <a:pPr algn="ctr"/>
            <a:r>
              <a:rPr lang="en-PH" sz="1600" dirty="0"/>
              <a:t>Consolidation and Canvassing Server</a:t>
            </a:r>
          </a:p>
        </p:txBody>
      </p:sp>
      <p:cxnSp>
        <p:nvCxnSpPr>
          <p:cNvPr id="9" name="Connector: Elbow 8"/>
          <p:cNvCxnSpPr>
            <a:stCxn id="39" idx="2"/>
            <a:endCxn id="6" idx="1"/>
          </p:cNvCxnSpPr>
          <p:nvPr/>
        </p:nvCxnSpPr>
        <p:spPr>
          <a:xfrm rot="16200000" flipH="1">
            <a:off x="3565036" y="3563902"/>
            <a:ext cx="1308887" cy="125410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8" idx="2"/>
          </p:cNvCxnSpPr>
          <p:nvPr/>
        </p:nvCxnSpPr>
        <p:spPr>
          <a:xfrm>
            <a:off x="5477600" y="3536513"/>
            <a:ext cx="0" cy="873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p:cNvCxnSpPr>
            <a:stCxn id="12" idx="2"/>
            <a:endCxn id="6" idx="3"/>
          </p:cNvCxnSpPr>
          <p:nvPr/>
        </p:nvCxnSpPr>
        <p:spPr>
          <a:xfrm rot="5400000">
            <a:off x="6067210" y="3577971"/>
            <a:ext cx="1308886" cy="122597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1270640" y="1774753"/>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3200" dirty="0"/>
              <a:t>1</a:t>
            </a:r>
          </a:p>
        </p:txBody>
      </p:sp>
      <p:sp>
        <p:nvSpPr>
          <p:cNvPr id="34" name="TextBox 33"/>
          <p:cNvSpPr txBox="1"/>
          <p:nvPr/>
        </p:nvSpPr>
        <p:spPr>
          <a:xfrm>
            <a:off x="5477599" y="3748033"/>
            <a:ext cx="1503997" cy="461665"/>
          </a:xfrm>
          <a:prstGeom prst="rect">
            <a:avLst/>
          </a:prstGeom>
          <a:noFill/>
        </p:spPr>
        <p:txBody>
          <a:bodyPr wrap="square" rtlCol="0">
            <a:spAutoFit/>
          </a:bodyPr>
          <a:lstStyle/>
          <a:p>
            <a:pPr algn="ctr"/>
            <a:r>
              <a:rPr lang="en-PH" sz="1200" dirty="0"/>
              <a:t>Encrypted data using VCM’s public key </a:t>
            </a:r>
          </a:p>
        </p:txBody>
      </p:sp>
      <p:sp>
        <p:nvSpPr>
          <p:cNvPr id="35" name="TextBox 34"/>
          <p:cNvSpPr txBox="1"/>
          <p:nvPr/>
        </p:nvSpPr>
        <p:spPr>
          <a:xfrm>
            <a:off x="7491731" y="3948620"/>
            <a:ext cx="1503997" cy="461665"/>
          </a:xfrm>
          <a:prstGeom prst="rect">
            <a:avLst/>
          </a:prstGeom>
          <a:noFill/>
        </p:spPr>
        <p:txBody>
          <a:bodyPr wrap="square" rtlCol="0">
            <a:spAutoFit/>
          </a:bodyPr>
          <a:lstStyle/>
          <a:p>
            <a:pPr algn="ctr"/>
            <a:r>
              <a:rPr lang="en-PH" sz="1200" dirty="0"/>
              <a:t>Encrypted data using VCM’s public key </a:t>
            </a:r>
          </a:p>
        </p:txBody>
      </p:sp>
    </p:spTree>
    <p:extLst>
      <p:ext uri="{BB962C8B-B14F-4D97-AF65-F5344CB8AC3E}">
        <p14:creationId xmlns:p14="http://schemas.microsoft.com/office/powerpoint/2010/main" val="3102187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Background of the Problem</a:t>
            </a:r>
          </a:p>
        </p:txBody>
      </p:sp>
      <p:sp>
        <p:nvSpPr>
          <p:cNvPr id="3" name="Content Placeholder 2"/>
          <p:cNvSpPr>
            <a:spLocks noGrp="1"/>
          </p:cNvSpPr>
          <p:nvPr>
            <p:ph idx="1"/>
          </p:nvPr>
        </p:nvSpPr>
        <p:spPr>
          <a:xfrm>
            <a:off x="838200" y="1806989"/>
            <a:ext cx="9896061" cy="4679467"/>
          </a:xfrm>
        </p:spPr>
        <p:txBody>
          <a:bodyPr>
            <a:normAutofit/>
          </a:bodyPr>
          <a:lstStyle/>
          <a:p>
            <a:r>
              <a:rPr lang="en-PH" dirty="0"/>
              <a:t>Republic Act No. 9369 – “Amended Elections Automated Law”</a:t>
            </a:r>
          </a:p>
          <a:p>
            <a:r>
              <a:rPr lang="en-PH" dirty="0"/>
              <a:t>The law states that Commission on Election (COMELEC) must use an Automated Election System (AES) that encourages “transparency, credibility, fairness, and accuracy.”</a:t>
            </a:r>
          </a:p>
          <a:p>
            <a:r>
              <a:rPr lang="en-PH" dirty="0"/>
              <a:t>Implemented first in 2010 during the national presidential elections, and was again used in 2013 and 2016 elections.</a:t>
            </a:r>
          </a:p>
          <a:p>
            <a:r>
              <a:rPr lang="en-PH" dirty="0"/>
              <a:t>Several issues regarding the security and reliability of the AES continue to arise for the past few years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17391573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26" name="TextBox 25"/>
          <p:cNvSpPr txBox="1"/>
          <p:nvPr/>
        </p:nvSpPr>
        <p:spPr>
          <a:xfrm>
            <a:off x="4687962" y="5294236"/>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4556165" y="1942509"/>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6413203" y="1693645"/>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4556165" y="2246366"/>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6413203" y="2246362"/>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3281" y="2587876"/>
            <a:ext cx="948637" cy="948637"/>
          </a:xfrm>
          <a:prstGeom prst="rect">
            <a:avLst/>
          </a:prstGeom>
        </p:spPr>
      </p:pic>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4846532" y="4214331"/>
            <a:ext cx="1262135" cy="1262135"/>
          </a:xfr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8108" y="2587875"/>
            <a:ext cx="948637" cy="948637"/>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0319" y="2587876"/>
            <a:ext cx="948637" cy="948637"/>
          </a:xfrm>
          <a:prstGeom prst="rect">
            <a:avLst/>
          </a:prstGeom>
        </p:spPr>
      </p:pic>
      <p:sp>
        <p:nvSpPr>
          <p:cNvPr id="37" name="TextBox 36"/>
          <p:cNvSpPr txBox="1"/>
          <p:nvPr/>
        </p:nvSpPr>
        <p:spPr>
          <a:xfrm>
            <a:off x="1969895" y="3948621"/>
            <a:ext cx="1503997" cy="461665"/>
          </a:xfrm>
          <a:prstGeom prst="rect">
            <a:avLst/>
          </a:prstGeom>
          <a:noFill/>
        </p:spPr>
        <p:txBody>
          <a:bodyPr wrap="square" rtlCol="0">
            <a:spAutoFit/>
          </a:bodyPr>
          <a:lstStyle/>
          <a:p>
            <a:pPr algn="ctr"/>
            <a:r>
              <a:rPr lang="en-PH" sz="1200" dirty="0"/>
              <a:t>Decrypted data using VCM’s private key </a:t>
            </a:r>
          </a:p>
        </p:txBody>
      </p:sp>
      <p:sp>
        <p:nvSpPr>
          <p:cNvPr id="27" name="TextBox 26"/>
          <p:cNvSpPr txBox="1"/>
          <p:nvPr/>
        </p:nvSpPr>
        <p:spPr>
          <a:xfrm>
            <a:off x="2670992" y="1848126"/>
            <a:ext cx="1842868" cy="584775"/>
          </a:xfrm>
          <a:prstGeom prst="rect">
            <a:avLst/>
          </a:prstGeom>
          <a:noFill/>
        </p:spPr>
        <p:txBody>
          <a:bodyPr wrap="square" rtlCol="0">
            <a:spAutoFit/>
          </a:bodyPr>
          <a:lstStyle/>
          <a:p>
            <a:pPr algn="ctr"/>
            <a:r>
              <a:rPr lang="en-PH" sz="1600" dirty="0"/>
              <a:t>Consolidation and Canvassing Server</a:t>
            </a:r>
          </a:p>
        </p:txBody>
      </p:sp>
      <p:cxnSp>
        <p:nvCxnSpPr>
          <p:cNvPr id="9" name="Connector: Elbow 8"/>
          <p:cNvCxnSpPr>
            <a:stCxn id="6" idx="1"/>
            <a:endCxn id="39" idx="2"/>
          </p:cNvCxnSpPr>
          <p:nvPr/>
        </p:nvCxnSpPr>
        <p:spPr>
          <a:xfrm rot="10800000">
            <a:off x="3592428" y="3536513"/>
            <a:ext cx="1254105" cy="13088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8" idx="2"/>
          </p:cNvCxnSpPr>
          <p:nvPr/>
        </p:nvCxnSpPr>
        <p:spPr>
          <a:xfrm flipV="1">
            <a:off x="5477600" y="3536513"/>
            <a:ext cx="0" cy="873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p:cNvCxnSpPr>
            <a:stCxn id="6" idx="3"/>
            <a:endCxn id="12" idx="2"/>
          </p:cNvCxnSpPr>
          <p:nvPr/>
        </p:nvCxnSpPr>
        <p:spPr>
          <a:xfrm flipV="1">
            <a:off x="6108667" y="3536513"/>
            <a:ext cx="1225971" cy="13088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1270640" y="1774753"/>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3200" dirty="0"/>
              <a:t>2</a:t>
            </a:r>
          </a:p>
        </p:txBody>
      </p:sp>
      <p:sp>
        <p:nvSpPr>
          <p:cNvPr id="34" name="TextBox 33"/>
          <p:cNvSpPr txBox="1"/>
          <p:nvPr/>
        </p:nvSpPr>
        <p:spPr>
          <a:xfrm>
            <a:off x="5477599" y="3748033"/>
            <a:ext cx="1503997" cy="461665"/>
          </a:xfrm>
          <a:prstGeom prst="rect">
            <a:avLst/>
          </a:prstGeom>
          <a:noFill/>
        </p:spPr>
        <p:txBody>
          <a:bodyPr wrap="square" rtlCol="0">
            <a:spAutoFit/>
          </a:bodyPr>
          <a:lstStyle/>
          <a:p>
            <a:pPr algn="ctr"/>
            <a:r>
              <a:rPr lang="en-PH" sz="1200" dirty="0"/>
              <a:t>Decrypted data using VCM’s private key </a:t>
            </a:r>
          </a:p>
        </p:txBody>
      </p:sp>
      <p:sp>
        <p:nvSpPr>
          <p:cNvPr id="35" name="TextBox 34"/>
          <p:cNvSpPr txBox="1"/>
          <p:nvPr/>
        </p:nvSpPr>
        <p:spPr>
          <a:xfrm>
            <a:off x="7491731" y="3948620"/>
            <a:ext cx="1503997" cy="461665"/>
          </a:xfrm>
          <a:prstGeom prst="rect">
            <a:avLst/>
          </a:prstGeom>
          <a:noFill/>
        </p:spPr>
        <p:txBody>
          <a:bodyPr wrap="square" rtlCol="0">
            <a:spAutoFit/>
          </a:bodyPr>
          <a:lstStyle/>
          <a:p>
            <a:pPr algn="ctr"/>
            <a:r>
              <a:rPr lang="en-PH" sz="1200" dirty="0"/>
              <a:t>Decrypted data using VCM’s private key </a:t>
            </a:r>
          </a:p>
        </p:txBody>
      </p:sp>
    </p:spTree>
    <p:extLst>
      <p:ext uri="{BB962C8B-B14F-4D97-AF65-F5344CB8AC3E}">
        <p14:creationId xmlns:p14="http://schemas.microsoft.com/office/powerpoint/2010/main" val="10213399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26" name="TextBox 25"/>
          <p:cNvSpPr txBox="1"/>
          <p:nvPr/>
        </p:nvSpPr>
        <p:spPr>
          <a:xfrm>
            <a:off x="4687962" y="5294236"/>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4556165" y="1942509"/>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6413203" y="1693645"/>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4556165" y="2246366"/>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6413203" y="2246362"/>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3281" y="2587876"/>
            <a:ext cx="948637" cy="948637"/>
          </a:xfrm>
          <a:prstGeom prst="rect">
            <a:avLst/>
          </a:prstGeom>
        </p:spPr>
      </p:pic>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4846532" y="4214331"/>
            <a:ext cx="1262135" cy="1262135"/>
          </a:xfr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8108" y="2587875"/>
            <a:ext cx="948637" cy="948637"/>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0319" y="2587876"/>
            <a:ext cx="948637" cy="948637"/>
          </a:xfrm>
          <a:prstGeom prst="rect">
            <a:avLst/>
          </a:prstGeom>
        </p:spPr>
      </p:pic>
      <p:sp>
        <p:nvSpPr>
          <p:cNvPr id="37" name="TextBox 36"/>
          <p:cNvSpPr txBox="1"/>
          <p:nvPr/>
        </p:nvSpPr>
        <p:spPr>
          <a:xfrm>
            <a:off x="1969895" y="3948621"/>
            <a:ext cx="1503997" cy="646331"/>
          </a:xfrm>
          <a:prstGeom prst="rect">
            <a:avLst/>
          </a:prstGeom>
          <a:noFill/>
        </p:spPr>
        <p:txBody>
          <a:bodyPr wrap="square" rtlCol="0">
            <a:spAutoFit/>
          </a:bodyPr>
          <a:lstStyle/>
          <a:p>
            <a:pPr algn="ctr"/>
            <a:r>
              <a:rPr lang="en-PH" sz="1200" dirty="0"/>
              <a:t>Key exchange using </a:t>
            </a:r>
            <a:r>
              <a:rPr lang="en-PH" sz="1200" dirty="0" err="1"/>
              <a:t>Diffie</a:t>
            </a:r>
            <a:r>
              <a:rPr lang="en-PH" sz="1200" dirty="0"/>
              <a:t>-Hellman algorithm</a:t>
            </a:r>
          </a:p>
        </p:txBody>
      </p:sp>
      <p:sp>
        <p:nvSpPr>
          <p:cNvPr id="27" name="TextBox 26"/>
          <p:cNvSpPr txBox="1"/>
          <p:nvPr/>
        </p:nvSpPr>
        <p:spPr>
          <a:xfrm>
            <a:off x="2670992" y="1848126"/>
            <a:ext cx="1842868" cy="584775"/>
          </a:xfrm>
          <a:prstGeom prst="rect">
            <a:avLst/>
          </a:prstGeom>
          <a:noFill/>
        </p:spPr>
        <p:txBody>
          <a:bodyPr wrap="square" rtlCol="0">
            <a:spAutoFit/>
          </a:bodyPr>
          <a:lstStyle/>
          <a:p>
            <a:pPr algn="ctr"/>
            <a:r>
              <a:rPr lang="en-PH" sz="1600" dirty="0"/>
              <a:t>Consolidation and Canvassing Server</a:t>
            </a:r>
          </a:p>
        </p:txBody>
      </p:sp>
      <p:sp>
        <p:nvSpPr>
          <p:cNvPr id="20" name="Oval 19"/>
          <p:cNvSpPr/>
          <p:nvPr/>
        </p:nvSpPr>
        <p:spPr>
          <a:xfrm>
            <a:off x="1270640" y="1774753"/>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3200" dirty="0"/>
              <a:t>3</a:t>
            </a:r>
          </a:p>
        </p:txBody>
      </p:sp>
      <p:cxnSp>
        <p:nvCxnSpPr>
          <p:cNvPr id="7" name="Connector: Elbow 6"/>
          <p:cNvCxnSpPr>
            <a:stCxn id="39" idx="2"/>
            <a:endCxn id="6" idx="1"/>
          </p:cNvCxnSpPr>
          <p:nvPr/>
        </p:nvCxnSpPr>
        <p:spPr>
          <a:xfrm rot="16200000" flipH="1">
            <a:off x="3565036" y="3563902"/>
            <a:ext cx="1308887" cy="1254105"/>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2"/>
          </p:cNvCxnSpPr>
          <p:nvPr/>
        </p:nvCxnSpPr>
        <p:spPr>
          <a:xfrm>
            <a:off x="5477600" y="3536513"/>
            <a:ext cx="0" cy="8737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p:cNvCxnSpPr>
            <a:stCxn id="12" idx="2"/>
            <a:endCxn id="6" idx="3"/>
          </p:cNvCxnSpPr>
          <p:nvPr/>
        </p:nvCxnSpPr>
        <p:spPr>
          <a:xfrm rot="5400000">
            <a:off x="6067210" y="3577971"/>
            <a:ext cx="1308886" cy="1225971"/>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477598" y="3665207"/>
            <a:ext cx="1503997" cy="646331"/>
          </a:xfrm>
          <a:prstGeom prst="rect">
            <a:avLst/>
          </a:prstGeom>
          <a:noFill/>
        </p:spPr>
        <p:txBody>
          <a:bodyPr wrap="square" rtlCol="0">
            <a:spAutoFit/>
          </a:bodyPr>
          <a:lstStyle/>
          <a:p>
            <a:pPr algn="ctr"/>
            <a:r>
              <a:rPr lang="en-PH" sz="1200" dirty="0"/>
              <a:t>Key exchange using </a:t>
            </a:r>
            <a:r>
              <a:rPr lang="en-PH" sz="1200" dirty="0" err="1"/>
              <a:t>Diffie</a:t>
            </a:r>
            <a:r>
              <a:rPr lang="en-PH" sz="1200" dirty="0"/>
              <a:t>-Hellman algorithm</a:t>
            </a:r>
          </a:p>
        </p:txBody>
      </p:sp>
      <p:sp>
        <p:nvSpPr>
          <p:cNvPr id="38" name="TextBox 37"/>
          <p:cNvSpPr txBox="1"/>
          <p:nvPr/>
        </p:nvSpPr>
        <p:spPr>
          <a:xfrm>
            <a:off x="7455914" y="3948620"/>
            <a:ext cx="1503997" cy="646331"/>
          </a:xfrm>
          <a:prstGeom prst="rect">
            <a:avLst/>
          </a:prstGeom>
          <a:noFill/>
        </p:spPr>
        <p:txBody>
          <a:bodyPr wrap="square" rtlCol="0">
            <a:spAutoFit/>
          </a:bodyPr>
          <a:lstStyle/>
          <a:p>
            <a:pPr algn="ctr"/>
            <a:r>
              <a:rPr lang="en-PH" sz="1200" dirty="0"/>
              <a:t>Key exchange using </a:t>
            </a:r>
            <a:r>
              <a:rPr lang="en-PH" sz="1200" dirty="0" err="1"/>
              <a:t>Diffie</a:t>
            </a:r>
            <a:r>
              <a:rPr lang="en-PH" sz="1200" dirty="0"/>
              <a:t>-Hellman algorithm</a:t>
            </a:r>
          </a:p>
        </p:txBody>
      </p:sp>
    </p:spTree>
    <p:extLst>
      <p:ext uri="{BB962C8B-B14F-4D97-AF65-F5344CB8AC3E}">
        <p14:creationId xmlns:p14="http://schemas.microsoft.com/office/powerpoint/2010/main" val="29823561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26" name="TextBox 25"/>
          <p:cNvSpPr txBox="1"/>
          <p:nvPr/>
        </p:nvSpPr>
        <p:spPr>
          <a:xfrm>
            <a:off x="4687962" y="5294236"/>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4556165" y="1942509"/>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6413203" y="1693645"/>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4556165" y="2246366"/>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6413203" y="2246362"/>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3281" y="2587876"/>
            <a:ext cx="948637" cy="948637"/>
          </a:xfrm>
          <a:prstGeom prst="rect">
            <a:avLst/>
          </a:prstGeom>
        </p:spPr>
      </p:pic>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4846532" y="4214331"/>
            <a:ext cx="1262135" cy="1262135"/>
          </a:xfr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8108" y="2587875"/>
            <a:ext cx="948637" cy="948637"/>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0319" y="2587876"/>
            <a:ext cx="948637" cy="948637"/>
          </a:xfrm>
          <a:prstGeom prst="rect">
            <a:avLst/>
          </a:prstGeom>
        </p:spPr>
      </p:pic>
      <p:sp>
        <p:nvSpPr>
          <p:cNvPr id="37" name="TextBox 36"/>
          <p:cNvSpPr txBox="1"/>
          <p:nvPr/>
        </p:nvSpPr>
        <p:spPr>
          <a:xfrm>
            <a:off x="1969895" y="3948621"/>
            <a:ext cx="1503997" cy="646331"/>
          </a:xfrm>
          <a:prstGeom prst="rect">
            <a:avLst/>
          </a:prstGeom>
          <a:noFill/>
        </p:spPr>
        <p:txBody>
          <a:bodyPr wrap="square" rtlCol="0">
            <a:spAutoFit/>
          </a:bodyPr>
          <a:lstStyle/>
          <a:p>
            <a:pPr algn="ctr"/>
            <a:r>
              <a:rPr lang="en-PH" sz="1200" dirty="0"/>
              <a:t>Encrypted election returns using the generated key</a:t>
            </a:r>
          </a:p>
        </p:txBody>
      </p:sp>
      <p:sp>
        <p:nvSpPr>
          <p:cNvPr id="27" name="TextBox 26"/>
          <p:cNvSpPr txBox="1"/>
          <p:nvPr/>
        </p:nvSpPr>
        <p:spPr>
          <a:xfrm>
            <a:off x="2670992" y="1848126"/>
            <a:ext cx="1842868" cy="584775"/>
          </a:xfrm>
          <a:prstGeom prst="rect">
            <a:avLst/>
          </a:prstGeom>
          <a:noFill/>
        </p:spPr>
        <p:txBody>
          <a:bodyPr wrap="square" rtlCol="0">
            <a:spAutoFit/>
          </a:bodyPr>
          <a:lstStyle/>
          <a:p>
            <a:pPr algn="ctr"/>
            <a:r>
              <a:rPr lang="en-PH" sz="1600" dirty="0"/>
              <a:t>Consolidation and Canvassing Server</a:t>
            </a:r>
          </a:p>
        </p:txBody>
      </p:sp>
      <p:cxnSp>
        <p:nvCxnSpPr>
          <p:cNvPr id="9" name="Connector: Elbow 8"/>
          <p:cNvCxnSpPr>
            <a:stCxn id="6" idx="1"/>
            <a:endCxn id="39" idx="2"/>
          </p:cNvCxnSpPr>
          <p:nvPr/>
        </p:nvCxnSpPr>
        <p:spPr>
          <a:xfrm rot="10800000">
            <a:off x="3592428" y="3536513"/>
            <a:ext cx="1254105" cy="13088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8" idx="2"/>
          </p:cNvCxnSpPr>
          <p:nvPr/>
        </p:nvCxnSpPr>
        <p:spPr>
          <a:xfrm flipV="1">
            <a:off x="5477600" y="3536513"/>
            <a:ext cx="0" cy="873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p:cNvCxnSpPr>
            <a:stCxn id="6" idx="3"/>
            <a:endCxn id="12" idx="2"/>
          </p:cNvCxnSpPr>
          <p:nvPr/>
        </p:nvCxnSpPr>
        <p:spPr>
          <a:xfrm flipV="1">
            <a:off x="6108667" y="3536513"/>
            <a:ext cx="1225971" cy="13088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1270640" y="1774753"/>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3200" dirty="0"/>
              <a:t>4</a:t>
            </a:r>
          </a:p>
        </p:txBody>
      </p:sp>
      <p:sp>
        <p:nvSpPr>
          <p:cNvPr id="22" name="TextBox 21"/>
          <p:cNvSpPr txBox="1"/>
          <p:nvPr/>
        </p:nvSpPr>
        <p:spPr>
          <a:xfrm>
            <a:off x="5435215" y="3650233"/>
            <a:ext cx="1503997" cy="646331"/>
          </a:xfrm>
          <a:prstGeom prst="rect">
            <a:avLst/>
          </a:prstGeom>
          <a:noFill/>
        </p:spPr>
        <p:txBody>
          <a:bodyPr wrap="square" rtlCol="0">
            <a:spAutoFit/>
          </a:bodyPr>
          <a:lstStyle/>
          <a:p>
            <a:pPr algn="ctr"/>
            <a:r>
              <a:rPr lang="en-PH" sz="1200" dirty="0"/>
              <a:t>Encrypted election returns using the generated key</a:t>
            </a:r>
          </a:p>
        </p:txBody>
      </p:sp>
      <p:sp>
        <p:nvSpPr>
          <p:cNvPr id="23" name="TextBox 22"/>
          <p:cNvSpPr txBox="1"/>
          <p:nvPr/>
        </p:nvSpPr>
        <p:spPr>
          <a:xfrm>
            <a:off x="7449347" y="3948620"/>
            <a:ext cx="1503997" cy="646331"/>
          </a:xfrm>
          <a:prstGeom prst="rect">
            <a:avLst/>
          </a:prstGeom>
          <a:noFill/>
        </p:spPr>
        <p:txBody>
          <a:bodyPr wrap="square" rtlCol="0">
            <a:spAutoFit/>
          </a:bodyPr>
          <a:lstStyle/>
          <a:p>
            <a:pPr algn="ctr"/>
            <a:r>
              <a:rPr lang="en-PH" sz="1200" dirty="0"/>
              <a:t>Encrypted election returns using the generated key</a:t>
            </a:r>
          </a:p>
        </p:txBody>
      </p:sp>
    </p:spTree>
    <p:extLst>
      <p:ext uri="{BB962C8B-B14F-4D97-AF65-F5344CB8AC3E}">
        <p14:creationId xmlns:p14="http://schemas.microsoft.com/office/powerpoint/2010/main" val="5440092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26" name="TextBox 25"/>
          <p:cNvSpPr txBox="1"/>
          <p:nvPr/>
        </p:nvSpPr>
        <p:spPr>
          <a:xfrm>
            <a:off x="4687962" y="5294236"/>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4556165" y="1942509"/>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6413203" y="1693645"/>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4556165" y="2246366"/>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6413203" y="2246362"/>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3281" y="2587876"/>
            <a:ext cx="948637" cy="948637"/>
          </a:xfrm>
          <a:prstGeom prst="rect">
            <a:avLst/>
          </a:prstGeom>
        </p:spPr>
      </p:pic>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4846532" y="4214331"/>
            <a:ext cx="1262135" cy="1262135"/>
          </a:xfr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8108" y="2587875"/>
            <a:ext cx="948637" cy="948637"/>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0319" y="2587876"/>
            <a:ext cx="948637" cy="948637"/>
          </a:xfrm>
          <a:prstGeom prst="rect">
            <a:avLst/>
          </a:prstGeom>
        </p:spPr>
      </p:pic>
      <p:sp>
        <p:nvSpPr>
          <p:cNvPr id="37" name="TextBox 36"/>
          <p:cNvSpPr txBox="1"/>
          <p:nvPr/>
        </p:nvSpPr>
        <p:spPr>
          <a:xfrm>
            <a:off x="1969895" y="3948621"/>
            <a:ext cx="1503997" cy="461665"/>
          </a:xfrm>
          <a:prstGeom prst="rect">
            <a:avLst/>
          </a:prstGeom>
          <a:noFill/>
        </p:spPr>
        <p:txBody>
          <a:bodyPr wrap="square" rtlCol="0">
            <a:spAutoFit/>
          </a:bodyPr>
          <a:lstStyle/>
          <a:p>
            <a:pPr algn="ctr"/>
            <a:r>
              <a:rPr lang="en-PH" sz="1200" dirty="0"/>
              <a:t>Hash value verification</a:t>
            </a:r>
          </a:p>
        </p:txBody>
      </p:sp>
      <p:sp>
        <p:nvSpPr>
          <p:cNvPr id="27" name="TextBox 26"/>
          <p:cNvSpPr txBox="1"/>
          <p:nvPr/>
        </p:nvSpPr>
        <p:spPr>
          <a:xfrm>
            <a:off x="2670992" y="1848126"/>
            <a:ext cx="1842868" cy="584775"/>
          </a:xfrm>
          <a:prstGeom prst="rect">
            <a:avLst/>
          </a:prstGeom>
          <a:noFill/>
        </p:spPr>
        <p:txBody>
          <a:bodyPr wrap="square" rtlCol="0">
            <a:spAutoFit/>
          </a:bodyPr>
          <a:lstStyle/>
          <a:p>
            <a:pPr algn="ctr"/>
            <a:r>
              <a:rPr lang="en-PH" sz="1600" dirty="0"/>
              <a:t>Consolidation and Canvassing Server</a:t>
            </a:r>
          </a:p>
        </p:txBody>
      </p:sp>
      <p:cxnSp>
        <p:nvCxnSpPr>
          <p:cNvPr id="9" name="Connector: Elbow 8"/>
          <p:cNvCxnSpPr>
            <a:stCxn id="39" idx="2"/>
            <a:endCxn id="6" idx="1"/>
          </p:cNvCxnSpPr>
          <p:nvPr/>
        </p:nvCxnSpPr>
        <p:spPr>
          <a:xfrm rot="16200000" flipH="1">
            <a:off x="3565036" y="3563902"/>
            <a:ext cx="1308887" cy="125410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8" idx="2"/>
          </p:cNvCxnSpPr>
          <p:nvPr/>
        </p:nvCxnSpPr>
        <p:spPr>
          <a:xfrm>
            <a:off x="5477600" y="3536513"/>
            <a:ext cx="0" cy="873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p:cNvCxnSpPr>
            <a:stCxn id="12" idx="2"/>
            <a:endCxn id="6" idx="3"/>
          </p:cNvCxnSpPr>
          <p:nvPr/>
        </p:nvCxnSpPr>
        <p:spPr>
          <a:xfrm rot="5400000">
            <a:off x="6067210" y="3577971"/>
            <a:ext cx="1308886" cy="122597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1270640" y="1774753"/>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3200" dirty="0"/>
              <a:t>5</a:t>
            </a:r>
          </a:p>
        </p:txBody>
      </p:sp>
      <p:sp>
        <p:nvSpPr>
          <p:cNvPr id="22" name="TextBox 21"/>
          <p:cNvSpPr txBox="1"/>
          <p:nvPr/>
        </p:nvSpPr>
        <p:spPr>
          <a:xfrm>
            <a:off x="5320851" y="3736262"/>
            <a:ext cx="1503997" cy="461665"/>
          </a:xfrm>
          <a:prstGeom prst="rect">
            <a:avLst/>
          </a:prstGeom>
          <a:noFill/>
        </p:spPr>
        <p:txBody>
          <a:bodyPr wrap="square" rtlCol="0">
            <a:spAutoFit/>
          </a:bodyPr>
          <a:lstStyle/>
          <a:p>
            <a:pPr algn="ctr"/>
            <a:r>
              <a:rPr lang="en-PH" sz="1200" dirty="0"/>
              <a:t>Hash value verification</a:t>
            </a:r>
          </a:p>
        </p:txBody>
      </p:sp>
      <p:sp>
        <p:nvSpPr>
          <p:cNvPr id="23" name="TextBox 22"/>
          <p:cNvSpPr txBox="1"/>
          <p:nvPr/>
        </p:nvSpPr>
        <p:spPr>
          <a:xfrm>
            <a:off x="7370802" y="3967094"/>
            <a:ext cx="1503997" cy="461665"/>
          </a:xfrm>
          <a:prstGeom prst="rect">
            <a:avLst/>
          </a:prstGeom>
          <a:noFill/>
        </p:spPr>
        <p:txBody>
          <a:bodyPr wrap="square" rtlCol="0">
            <a:spAutoFit/>
          </a:bodyPr>
          <a:lstStyle/>
          <a:p>
            <a:pPr algn="ctr"/>
            <a:r>
              <a:rPr lang="en-PH" sz="1200" dirty="0"/>
              <a:t>Hash value verification</a:t>
            </a:r>
          </a:p>
        </p:txBody>
      </p:sp>
    </p:spTree>
    <p:extLst>
      <p:ext uri="{BB962C8B-B14F-4D97-AF65-F5344CB8AC3E}">
        <p14:creationId xmlns:p14="http://schemas.microsoft.com/office/powerpoint/2010/main" val="38189535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Event Table</a:t>
            </a:r>
          </a:p>
        </p:txBody>
      </p:sp>
      <p:graphicFrame>
        <p:nvGraphicFramePr>
          <p:cNvPr id="6" name="Content Placeholder 5"/>
          <p:cNvGraphicFramePr>
            <a:graphicFrameLocks noGrp="1"/>
          </p:cNvGraphicFramePr>
          <p:nvPr>
            <p:ph idx="1"/>
            <p:extLst/>
          </p:nvPr>
        </p:nvGraphicFramePr>
        <p:xfrm>
          <a:off x="980664" y="1414743"/>
          <a:ext cx="8998222" cy="5076761"/>
        </p:xfrm>
        <a:graphic>
          <a:graphicData uri="http://schemas.openxmlformats.org/drawingml/2006/table">
            <a:tbl>
              <a:tblPr firstRow="1" firstCol="1" bandRow="1">
                <a:tableStyleId>{9DCAF9ED-07DC-4A11-8D7F-57B35C25682E}</a:tableStyleId>
              </a:tblPr>
              <a:tblGrid>
                <a:gridCol w="1876689">
                  <a:extLst>
                    <a:ext uri="{9D8B030D-6E8A-4147-A177-3AD203B41FA5}">
                      <a16:colId xmlns:a16="http://schemas.microsoft.com/office/drawing/2014/main" val="3879394027"/>
                    </a:ext>
                  </a:extLst>
                </a:gridCol>
                <a:gridCol w="1123170">
                  <a:extLst>
                    <a:ext uri="{9D8B030D-6E8A-4147-A177-3AD203B41FA5}">
                      <a16:colId xmlns:a16="http://schemas.microsoft.com/office/drawing/2014/main" val="928243485"/>
                    </a:ext>
                  </a:extLst>
                </a:gridCol>
                <a:gridCol w="1499591">
                  <a:extLst>
                    <a:ext uri="{9D8B030D-6E8A-4147-A177-3AD203B41FA5}">
                      <a16:colId xmlns:a16="http://schemas.microsoft.com/office/drawing/2014/main" val="2028073001"/>
                    </a:ext>
                  </a:extLst>
                </a:gridCol>
                <a:gridCol w="1544273">
                  <a:extLst>
                    <a:ext uri="{9D8B030D-6E8A-4147-A177-3AD203B41FA5}">
                      <a16:colId xmlns:a16="http://schemas.microsoft.com/office/drawing/2014/main" val="196038456"/>
                    </a:ext>
                  </a:extLst>
                </a:gridCol>
                <a:gridCol w="1454908">
                  <a:extLst>
                    <a:ext uri="{9D8B030D-6E8A-4147-A177-3AD203B41FA5}">
                      <a16:colId xmlns:a16="http://schemas.microsoft.com/office/drawing/2014/main" val="4020037094"/>
                    </a:ext>
                  </a:extLst>
                </a:gridCol>
                <a:gridCol w="1499591">
                  <a:extLst>
                    <a:ext uri="{9D8B030D-6E8A-4147-A177-3AD203B41FA5}">
                      <a16:colId xmlns:a16="http://schemas.microsoft.com/office/drawing/2014/main" val="971940492"/>
                    </a:ext>
                  </a:extLst>
                </a:gridCol>
              </a:tblGrid>
              <a:tr h="479199">
                <a:tc>
                  <a:txBody>
                    <a:bodyPr/>
                    <a:lstStyle/>
                    <a:p>
                      <a:pPr marL="0" marR="0" algn="ctr">
                        <a:lnSpc>
                          <a:spcPct val="115000"/>
                        </a:lnSpc>
                        <a:spcBef>
                          <a:spcPts val="0"/>
                        </a:spcBef>
                        <a:spcAft>
                          <a:spcPts val="0"/>
                        </a:spcAft>
                      </a:pPr>
                      <a:r>
                        <a:rPr lang="en-PH" sz="1200" dirty="0">
                          <a:effectLst/>
                        </a:rPr>
                        <a:t>Event</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a:effectLst/>
                        </a:rPr>
                        <a:t>Trigger</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a:effectLst/>
                        </a:rPr>
                        <a:t>Source</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a:effectLst/>
                        </a:rPr>
                        <a:t>Use Case</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a:effectLst/>
                        </a:rPr>
                        <a:t>Response</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a:effectLst/>
                        </a:rPr>
                        <a:t>Destination</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extLst>
                  <a:ext uri="{0D108BD9-81ED-4DB2-BD59-A6C34878D82A}">
                    <a16:rowId xmlns:a16="http://schemas.microsoft.com/office/drawing/2014/main" val="1615150884"/>
                  </a:ext>
                </a:extLst>
              </a:tr>
              <a:tr h="1180562">
                <a:tc>
                  <a:txBody>
                    <a:bodyPr/>
                    <a:lstStyle/>
                    <a:p>
                      <a:pPr marL="0" marR="0" algn="ctr">
                        <a:lnSpc>
                          <a:spcPct val="115000"/>
                        </a:lnSpc>
                        <a:spcBef>
                          <a:spcPts val="0"/>
                        </a:spcBef>
                        <a:spcAft>
                          <a:spcPts val="0"/>
                        </a:spcAft>
                      </a:pPr>
                      <a:r>
                        <a:rPr lang="en-PH" sz="1200" dirty="0">
                          <a:effectLst/>
                          <a:latin typeface="+mn-lt"/>
                          <a:ea typeface="+mn-ea"/>
                          <a:cs typeface="+mn-cs"/>
                        </a:rPr>
                        <a:t>CCS,</a:t>
                      </a:r>
                      <a:r>
                        <a:rPr lang="en-PH" sz="1200" baseline="0" dirty="0">
                          <a:effectLst/>
                          <a:latin typeface="+mn-lt"/>
                          <a:ea typeface="+mn-ea"/>
                          <a:cs typeface="+mn-cs"/>
                        </a:rPr>
                        <a:t> Central Server, and Transparency Server sends encrypted data to VCM using the VCM’s public key</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End of voting period</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latin typeface="+mn-lt"/>
                          <a:ea typeface="+mn-ea"/>
                          <a:cs typeface="+mn-cs"/>
                        </a:rPr>
                        <a:t>CCS,</a:t>
                      </a:r>
                      <a:r>
                        <a:rPr lang="en-PH" sz="1200" baseline="0" dirty="0">
                          <a:effectLst/>
                          <a:latin typeface="+mn-lt"/>
                          <a:ea typeface="+mn-ea"/>
                          <a:cs typeface="+mn-cs"/>
                        </a:rPr>
                        <a:t> Central Server, and Transparency Server </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Sends</a:t>
                      </a:r>
                      <a:r>
                        <a:rPr lang="en-PH" sz="1200" baseline="0" dirty="0">
                          <a:effectLst/>
                        </a:rPr>
                        <a:t> encrypted data</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Sent</a:t>
                      </a:r>
                      <a:r>
                        <a:rPr lang="en-PH" sz="1200" baseline="0" dirty="0">
                          <a:effectLst/>
                        </a:rPr>
                        <a:t> encrypted data</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VCM</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extLst>
                  <a:ext uri="{0D108BD9-81ED-4DB2-BD59-A6C34878D82A}">
                    <a16:rowId xmlns:a16="http://schemas.microsoft.com/office/drawing/2014/main" val="3435550610"/>
                  </a:ext>
                </a:extLst>
              </a:tr>
              <a:tr h="702366">
                <a:tc>
                  <a:txBody>
                    <a:bodyPr/>
                    <a:lstStyle/>
                    <a:p>
                      <a:pPr marL="0" marR="0" algn="ctr">
                        <a:lnSpc>
                          <a:spcPct val="115000"/>
                        </a:lnSpc>
                        <a:spcBef>
                          <a:spcPts val="0"/>
                        </a:spcBef>
                        <a:spcAft>
                          <a:spcPts val="0"/>
                        </a:spcAft>
                      </a:pPr>
                      <a:r>
                        <a:rPr lang="en-PH" sz="1200" dirty="0">
                          <a:effectLst/>
                        </a:rPr>
                        <a:t>VCM decrypts</a:t>
                      </a:r>
                      <a:r>
                        <a:rPr lang="en-PH" sz="1200" baseline="0" dirty="0">
                          <a:effectLst/>
                        </a:rPr>
                        <a:t> the data using its private keys</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Received</a:t>
                      </a:r>
                      <a:r>
                        <a:rPr lang="en-PH" sz="1200" baseline="0" dirty="0">
                          <a:effectLst/>
                        </a:rPr>
                        <a:t> encrypted data</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Private Key</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Decrypts the data</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Decrypted the data</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PH" sz="1200" dirty="0">
                          <a:effectLst/>
                          <a:latin typeface="+mn-lt"/>
                          <a:ea typeface="+mn-ea"/>
                          <a:cs typeface="+mn-cs"/>
                        </a:rPr>
                        <a:t>CCS,</a:t>
                      </a:r>
                      <a:r>
                        <a:rPr lang="en-PH" sz="1200" baseline="0" dirty="0">
                          <a:effectLst/>
                          <a:latin typeface="+mn-lt"/>
                          <a:ea typeface="+mn-ea"/>
                          <a:cs typeface="+mn-cs"/>
                        </a:rPr>
                        <a:t> Central Server, and Transparency Server </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15000"/>
                        </a:lnSpc>
                        <a:spcBef>
                          <a:spcPts val="0"/>
                        </a:spcBef>
                        <a:spcAft>
                          <a:spcPts val="0"/>
                        </a:spcAft>
                      </a:pP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extLst>
                  <a:ext uri="{0D108BD9-81ED-4DB2-BD59-A6C34878D82A}">
                    <a16:rowId xmlns:a16="http://schemas.microsoft.com/office/drawing/2014/main" val="83763036"/>
                  </a:ext>
                </a:extLst>
              </a:tr>
              <a:tr h="861482">
                <a:tc>
                  <a:txBody>
                    <a:bodyPr/>
                    <a:lstStyle/>
                    <a:p>
                      <a:pPr marL="0" marR="0" algn="ctr">
                        <a:lnSpc>
                          <a:spcPct val="115000"/>
                        </a:lnSpc>
                        <a:spcBef>
                          <a:spcPts val="0"/>
                        </a:spcBef>
                        <a:spcAft>
                          <a:spcPts val="0"/>
                        </a:spcAft>
                      </a:pPr>
                      <a:r>
                        <a:rPr lang="en-PH" sz="1200" dirty="0">
                          <a:effectLst/>
                          <a:latin typeface="+mn-lt"/>
                          <a:ea typeface="+mn-ea"/>
                          <a:cs typeface="+mn-cs"/>
                        </a:rPr>
                        <a:t>VCM</a:t>
                      </a:r>
                      <a:r>
                        <a:rPr lang="en-PH" sz="1200" baseline="0" dirty="0">
                          <a:effectLst/>
                          <a:latin typeface="+mn-lt"/>
                          <a:ea typeface="+mn-ea"/>
                          <a:cs typeface="+mn-cs"/>
                        </a:rPr>
                        <a:t> &amp; 3 Servers create key exchange using the </a:t>
                      </a:r>
                    </a:p>
                    <a:p>
                      <a:pPr marL="0" marR="0" algn="ctr">
                        <a:lnSpc>
                          <a:spcPct val="115000"/>
                        </a:lnSpc>
                        <a:spcBef>
                          <a:spcPts val="0"/>
                        </a:spcBef>
                        <a:spcAft>
                          <a:spcPts val="0"/>
                        </a:spcAft>
                      </a:pPr>
                      <a:r>
                        <a:rPr lang="en-PH" sz="1200" baseline="0" dirty="0" err="1">
                          <a:effectLst/>
                          <a:latin typeface="+mn-lt"/>
                          <a:ea typeface="+mn-ea"/>
                          <a:cs typeface="+mn-cs"/>
                        </a:rPr>
                        <a:t>Diffie</a:t>
                      </a:r>
                      <a:r>
                        <a:rPr lang="en-PH" sz="1200" baseline="0" dirty="0">
                          <a:effectLst/>
                          <a:latin typeface="+mn-lt"/>
                          <a:ea typeface="+mn-ea"/>
                          <a:cs typeface="+mn-cs"/>
                        </a:rPr>
                        <a:t>-Hellman algorithm</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Successfully decrypted</a:t>
                      </a:r>
                      <a:r>
                        <a:rPr lang="en-PH" sz="1200" baseline="0" dirty="0">
                          <a:effectLst/>
                        </a:rPr>
                        <a:t> data</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VCM &amp; 3 Servers</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Creates</a:t>
                      </a:r>
                      <a:r>
                        <a:rPr lang="en-PH" sz="1200" baseline="0" dirty="0">
                          <a:effectLst/>
                        </a:rPr>
                        <a:t> key exchange</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Generated Key</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VCM</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extLst>
                  <a:ext uri="{0D108BD9-81ED-4DB2-BD59-A6C34878D82A}">
                    <a16:rowId xmlns:a16="http://schemas.microsoft.com/office/drawing/2014/main" val="2419685281"/>
                  </a:ext>
                </a:extLst>
              </a:tr>
              <a:tr h="693439">
                <a:tc>
                  <a:txBody>
                    <a:bodyPr/>
                    <a:lstStyle/>
                    <a:p>
                      <a:pPr marL="0" marR="0" algn="ctr">
                        <a:lnSpc>
                          <a:spcPct val="115000"/>
                        </a:lnSpc>
                        <a:spcBef>
                          <a:spcPts val="0"/>
                        </a:spcBef>
                        <a:spcAft>
                          <a:spcPts val="0"/>
                        </a:spcAft>
                      </a:pPr>
                      <a:r>
                        <a:rPr lang="en-PH" sz="1200" dirty="0">
                          <a:effectLst/>
                        </a:rPr>
                        <a:t>VCM sends encrypted</a:t>
                      </a:r>
                      <a:r>
                        <a:rPr lang="en-PH" sz="1200" baseline="0" dirty="0">
                          <a:effectLst/>
                        </a:rPr>
                        <a:t> election returns using the generated key</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Generated key</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Key exchange</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Sends encrypted</a:t>
                      </a:r>
                      <a:r>
                        <a:rPr lang="en-PH" sz="1200" baseline="0" dirty="0">
                          <a:effectLst/>
                        </a:rPr>
                        <a:t> ERs</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Sent encrypted ERs</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PH" sz="1200" dirty="0">
                          <a:effectLst/>
                          <a:latin typeface="+mn-lt"/>
                          <a:ea typeface="+mn-ea"/>
                          <a:cs typeface="+mn-cs"/>
                        </a:rPr>
                        <a:t>CCS,</a:t>
                      </a:r>
                      <a:r>
                        <a:rPr lang="en-PH" sz="1200" baseline="0" dirty="0">
                          <a:effectLst/>
                          <a:latin typeface="+mn-lt"/>
                          <a:ea typeface="+mn-ea"/>
                          <a:cs typeface="+mn-cs"/>
                        </a:rPr>
                        <a:t> Central Server, and Transparency Server </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15000"/>
                        </a:lnSpc>
                        <a:spcBef>
                          <a:spcPts val="0"/>
                        </a:spcBef>
                        <a:spcAft>
                          <a:spcPts val="0"/>
                        </a:spcAft>
                      </a:pP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extLst>
                  <a:ext uri="{0D108BD9-81ED-4DB2-BD59-A6C34878D82A}">
                    <a16:rowId xmlns:a16="http://schemas.microsoft.com/office/drawing/2014/main" val="771850208"/>
                  </a:ext>
                </a:extLst>
              </a:tr>
              <a:tr h="873022">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PH" sz="1200" dirty="0">
                          <a:effectLst/>
                          <a:latin typeface="+mn-lt"/>
                          <a:ea typeface="+mn-ea"/>
                          <a:cs typeface="+mn-cs"/>
                        </a:rPr>
                        <a:t>CCS,</a:t>
                      </a:r>
                      <a:r>
                        <a:rPr lang="en-PH" sz="1200" baseline="0" dirty="0">
                          <a:effectLst/>
                          <a:latin typeface="+mn-lt"/>
                          <a:ea typeface="+mn-ea"/>
                          <a:cs typeface="+mn-cs"/>
                        </a:rPr>
                        <a:t> Central Server, and Transparency Server </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15000"/>
                        </a:lnSpc>
                        <a:spcBef>
                          <a:spcPts val="0"/>
                        </a:spcBef>
                        <a:spcAft>
                          <a:spcPts val="0"/>
                        </a:spcAft>
                      </a:pPr>
                      <a:r>
                        <a:rPr lang="en-PH" sz="1200" dirty="0">
                          <a:effectLst/>
                        </a:rPr>
                        <a:t> verify</a:t>
                      </a:r>
                      <a:r>
                        <a:rPr lang="en-PH" sz="1200" baseline="0" dirty="0">
                          <a:effectLst/>
                        </a:rPr>
                        <a:t> hash value of the received election returns</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Received</a:t>
                      </a:r>
                      <a:r>
                        <a:rPr lang="en-PH" sz="1200" baseline="0" dirty="0">
                          <a:effectLst/>
                        </a:rPr>
                        <a:t> encrypted election returns</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VCM</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Verifies hash value</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algn="ctr">
                        <a:lnSpc>
                          <a:spcPct val="115000"/>
                        </a:lnSpc>
                        <a:spcBef>
                          <a:spcPts val="0"/>
                        </a:spcBef>
                        <a:spcAft>
                          <a:spcPts val="0"/>
                        </a:spcAft>
                      </a:pPr>
                      <a:r>
                        <a:rPr lang="en-PH" sz="1200" dirty="0">
                          <a:effectLst/>
                        </a:rPr>
                        <a:t>Verified hash value</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PH" sz="1200" dirty="0">
                          <a:effectLst/>
                          <a:latin typeface="+mn-lt"/>
                          <a:ea typeface="+mn-ea"/>
                          <a:cs typeface="+mn-cs"/>
                        </a:rPr>
                        <a:t>CCS,</a:t>
                      </a:r>
                      <a:r>
                        <a:rPr lang="en-PH" sz="1200" baseline="0" dirty="0">
                          <a:effectLst/>
                          <a:latin typeface="+mn-lt"/>
                          <a:ea typeface="+mn-ea"/>
                          <a:cs typeface="+mn-cs"/>
                        </a:rPr>
                        <a:t> Central Server, and Transparency Server </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848" marR="53848" marT="0" marB="0" anchor="ctr"/>
                </a:tc>
                <a:extLst>
                  <a:ext uri="{0D108BD9-81ED-4DB2-BD59-A6C34878D82A}">
                    <a16:rowId xmlns:a16="http://schemas.microsoft.com/office/drawing/2014/main" val="4049186922"/>
                  </a:ext>
                </a:extLst>
              </a:tr>
            </a:tbl>
          </a:graphicData>
        </a:graphic>
      </p:graphicFrame>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452155" y="3575075"/>
            <a:ext cx="1391006" cy="1391006"/>
          </a:xfrm>
          <a:prstGeom prst="rect">
            <a:avLst/>
          </a:prstGeom>
        </p:spPr>
      </p:pic>
    </p:spTree>
    <p:extLst>
      <p:ext uri="{BB962C8B-B14F-4D97-AF65-F5344CB8AC3E}">
        <p14:creationId xmlns:p14="http://schemas.microsoft.com/office/powerpoint/2010/main" val="31977431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Context Diagram</a:t>
            </a:r>
          </a:p>
        </p:txBody>
      </p:sp>
      <p:graphicFrame>
        <p:nvGraphicFramePr>
          <p:cNvPr id="6" name="Content Placeholder 5"/>
          <p:cNvGraphicFramePr>
            <a:graphicFrameLocks noGrp="1"/>
          </p:cNvGraphicFramePr>
          <p:nvPr>
            <p:ph idx="1"/>
            <p:extLst/>
          </p:nvPr>
        </p:nvGraphicFramePr>
        <p:xfrm>
          <a:off x="5097408" y="3067888"/>
          <a:ext cx="2402541" cy="1142083"/>
        </p:xfrm>
        <a:graphic>
          <a:graphicData uri="http://schemas.openxmlformats.org/drawingml/2006/table">
            <a:tbl>
              <a:tblPr firstRow="1" bandRow="1">
                <a:tableStyleId>{8799B23B-EC83-4686-B30A-512413B5E67A}</a:tableStyleId>
              </a:tblPr>
              <a:tblGrid>
                <a:gridCol w="2402541">
                  <a:extLst>
                    <a:ext uri="{9D8B030D-6E8A-4147-A177-3AD203B41FA5}">
                      <a16:colId xmlns:a16="http://schemas.microsoft.com/office/drawing/2014/main" val="3087636682"/>
                    </a:ext>
                  </a:extLst>
                </a:gridCol>
              </a:tblGrid>
              <a:tr h="348882">
                <a:tc>
                  <a:txBody>
                    <a:bodyPr/>
                    <a:lstStyle/>
                    <a:p>
                      <a:pPr algn="ctr"/>
                      <a:endParaRPr lang="en-PH" dirty="0"/>
                    </a:p>
                  </a:txBody>
                  <a:tcPr/>
                </a:tc>
                <a:extLst>
                  <a:ext uri="{0D108BD9-81ED-4DB2-BD59-A6C34878D82A}">
                    <a16:rowId xmlns:a16="http://schemas.microsoft.com/office/drawing/2014/main" val="3864648274"/>
                  </a:ext>
                </a:extLst>
              </a:tr>
              <a:tr h="776323">
                <a:tc>
                  <a:txBody>
                    <a:bodyPr/>
                    <a:lstStyle/>
                    <a:p>
                      <a:pPr algn="ctr"/>
                      <a:r>
                        <a:rPr lang="en-PH" dirty="0"/>
                        <a:t>Automated </a:t>
                      </a:r>
                    </a:p>
                    <a:p>
                      <a:pPr algn="ctr"/>
                      <a:r>
                        <a:rPr lang="en-PH" dirty="0"/>
                        <a:t>Election System</a:t>
                      </a:r>
                    </a:p>
                  </a:txBody>
                  <a:tcPr anchor="ctr"/>
                </a:tc>
                <a:extLst>
                  <a:ext uri="{0D108BD9-81ED-4DB2-BD59-A6C34878D82A}">
                    <a16:rowId xmlns:a16="http://schemas.microsoft.com/office/drawing/2014/main" val="1877631613"/>
                  </a:ext>
                </a:extLst>
              </a:tr>
            </a:tbl>
          </a:graphicData>
        </a:graphic>
      </p:graphicFrame>
      <p:sp>
        <p:nvSpPr>
          <p:cNvPr id="10" name="Rounded Rectangle 9"/>
          <p:cNvSpPr/>
          <p:nvPr/>
        </p:nvSpPr>
        <p:spPr>
          <a:xfrm>
            <a:off x="2192841" y="3181729"/>
            <a:ext cx="1761565" cy="914400"/>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VCM</a:t>
            </a:r>
          </a:p>
        </p:txBody>
      </p:sp>
      <p:sp>
        <p:nvSpPr>
          <p:cNvPr id="11" name="Rounded Rectangle 10"/>
          <p:cNvSpPr/>
          <p:nvPr/>
        </p:nvSpPr>
        <p:spPr>
          <a:xfrm>
            <a:off x="5417895" y="913710"/>
            <a:ext cx="1761565" cy="914400"/>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Transparency Server</a:t>
            </a:r>
          </a:p>
        </p:txBody>
      </p:sp>
      <p:sp>
        <p:nvSpPr>
          <p:cNvPr id="12" name="Rounded Rectangle 11"/>
          <p:cNvSpPr/>
          <p:nvPr/>
        </p:nvSpPr>
        <p:spPr>
          <a:xfrm>
            <a:off x="8642951" y="3181729"/>
            <a:ext cx="1761565" cy="914400"/>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Central Server</a:t>
            </a:r>
          </a:p>
        </p:txBody>
      </p:sp>
      <p:cxnSp>
        <p:nvCxnSpPr>
          <p:cNvPr id="14" name="Straight Arrow Connector 13"/>
          <p:cNvCxnSpPr/>
          <p:nvPr/>
        </p:nvCxnSpPr>
        <p:spPr>
          <a:xfrm>
            <a:off x="3954406" y="3504459"/>
            <a:ext cx="1143002"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7499949" y="3786408"/>
            <a:ext cx="1143002"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1" idx="2"/>
            <a:endCxn id="6" idx="0"/>
          </p:cNvCxnSpPr>
          <p:nvPr/>
        </p:nvCxnSpPr>
        <p:spPr>
          <a:xfrm>
            <a:off x="6298678" y="1828110"/>
            <a:ext cx="0" cy="1239778"/>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3954406" y="3737542"/>
            <a:ext cx="1143002"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7499949" y="3522443"/>
            <a:ext cx="1143002"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308207" y="2336835"/>
            <a:ext cx="1001801" cy="523220"/>
          </a:xfrm>
          <a:prstGeom prst="rect">
            <a:avLst/>
          </a:prstGeom>
          <a:noFill/>
        </p:spPr>
        <p:txBody>
          <a:bodyPr wrap="square" rtlCol="0">
            <a:spAutoFit/>
          </a:bodyPr>
          <a:lstStyle/>
          <a:p>
            <a:pPr algn="ctr"/>
            <a:r>
              <a:rPr lang="en-PH" sz="1400" dirty="0"/>
              <a:t>Encrypted data</a:t>
            </a:r>
          </a:p>
        </p:txBody>
      </p:sp>
      <p:sp>
        <p:nvSpPr>
          <p:cNvPr id="20" name="Rounded Rectangle 19"/>
          <p:cNvSpPr/>
          <p:nvPr/>
        </p:nvSpPr>
        <p:spPr>
          <a:xfrm>
            <a:off x="5417895" y="5090061"/>
            <a:ext cx="1761565" cy="914400"/>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CCS</a:t>
            </a:r>
          </a:p>
        </p:txBody>
      </p:sp>
      <p:cxnSp>
        <p:nvCxnSpPr>
          <p:cNvPr id="4" name="Straight Arrow Connector 3"/>
          <p:cNvCxnSpPr>
            <a:stCxn id="20" idx="0"/>
            <a:endCxn id="6" idx="2"/>
          </p:cNvCxnSpPr>
          <p:nvPr/>
        </p:nvCxnSpPr>
        <p:spPr>
          <a:xfrm flipV="1">
            <a:off x="6298678" y="4209971"/>
            <a:ext cx="0" cy="88009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6520807" y="4209971"/>
            <a:ext cx="0" cy="88009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6520807" y="1828110"/>
            <a:ext cx="0" cy="1239779"/>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568748" y="2282665"/>
            <a:ext cx="1001801" cy="523220"/>
          </a:xfrm>
          <a:prstGeom prst="rect">
            <a:avLst/>
          </a:prstGeom>
          <a:noFill/>
        </p:spPr>
        <p:txBody>
          <a:bodyPr wrap="square" rtlCol="0">
            <a:spAutoFit/>
          </a:bodyPr>
          <a:lstStyle/>
          <a:p>
            <a:pPr algn="ctr"/>
            <a:r>
              <a:rPr lang="en-PH" sz="1400" dirty="0"/>
              <a:t>Encrypted data</a:t>
            </a:r>
          </a:p>
        </p:txBody>
      </p:sp>
      <p:sp>
        <p:nvSpPr>
          <p:cNvPr id="30" name="TextBox 29"/>
          <p:cNvSpPr txBox="1"/>
          <p:nvPr/>
        </p:nvSpPr>
        <p:spPr>
          <a:xfrm>
            <a:off x="4036212" y="3727148"/>
            <a:ext cx="1001801" cy="523220"/>
          </a:xfrm>
          <a:prstGeom prst="rect">
            <a:avLst/>
          </a:prstGeom>
          <a:noFill/>
        </p:spPr>
        <p:txBody>
          <a:bodyPr wrap="square" rtlCol="0">
            <a:spAutoFit/>
          </a:bodyPr>
          <a:lstStyle/>
          <a:p>
            <a:pPr algn="ctr"/>
            <a:r>
              <a:rPr lang="en-PH" sz="1400" dirty="0"/>
              <a:t>Encrypted data</a:t>
            </a:r>
          </a:p>
        </p:txBody>
      </p:sp>
      <p:sp>
        <p:nvSpPr>
          <p:cNvPr id="31" name="TextBox 30"/>
          <p:cNvSpPr txBox="1"/>
          <p:nvPr/>
        </p:nvSpPr>
        <p:spPr>
          <a:xfrm>
            <a:off x="4036212" y="2930519"/>
            <a:ext cx="1001801" cy="523220"/>
          </a:xfrm>
          <a:prstGeom prst="rect">
            <a:avLst/>
          </a:prstGeom>
          <a:noFill/>
        </p:spPr>
        <p:txBody>
          <a:bodyPr wrap="square" rtlCol="0">
            <a:spAutoFit/>
          </a:bodyPr>
          <a:lstStyle/>
          <a:p>
            <a:pPr algn="ctr"/>
            <a:r>
              <a:rPr lang="en-PH" sz="1400" dirty="0"/>
              <a:t>Encrypted data</a:t>
            </a:r>
          </a:p>
        </p:txBody>
      </p:sp>
      <p:sp>
        <p:nvSpPr>
          <p:cNvPr id="32" name="TextBox 31"/>
          <p:cNvSpPr txBox="1"/>
          <p:nvPr/>
        </p:nvSpPr>
        <p:spPr>
          <a:xfrm>
            <a:off x="7559344" y="3067888"/>
            <a:ext cx="1001801" cy="523220"/>
          </a:xfrm>
          <a:prstGeom prst="rect">
            <a:avLst/>
          </a:prstGeom>
          <a:noFill/>
        </p:spPr>
        <p:txBody>
          <a:bodyPr wrap="square" rtlCol="0">
            <a:spAutoFit/>
          </a:bodyPr>
          <a:lstStyle/>
          <a:p>
            <a:pPr algn="ctr"/>
            <a:r>
              <a:rPr lang="en-PH" sz="1400" dirty="0"/>
              <a:t>Encrypted data</a:t>
            </a:r>
          </a:p>
        </p:txBody>
      </p:sp>
      <p:sp>
        <p:nvSpPr>
          <p:cNvPr id="33" name="TextBox 32"/>
          <p:cNvSpPr txBox="1"/>
          <p:nvPr/>
        </p:nvSpPr>
        <p:spPr>
          <a:xfrm>
            <a:off x="7621421" y="3784053"/>
            <a:ext cx="1001801" cy="523220"/>
          </a:xfrm>
          <a:prstGeom prst="rect">
            <a:avLst/>
          </a:prstGeom>
          <a:noFill/>
        </p:spPr>
        <p:txBody>
          <a:bodyPr wrap="square" rtlCol="0">
            <a:spAutoFit/>
          </a:bodyPr>
          <a:lstStyle/>
          <a:p>
            <a:pPr algn="ctr"/>
            <a:r>
              <a:rPr lang="en-PH" sz="1400" dirty="0"/>
              <a:t>Encrypted data</a:t>
            </a:r>
          </a:p>
        </p:txBody>
      </p:sp>
      <p:sp>
        <p:nvSpPr>
          <p:cNvPr id="34" name="TextBox 33"/>
          <p:cNvSpPr txBox="1"/>
          <p:nvPr/>
        </p:nvSpPr>
        <p:spPr>
          <a:xfrm>
            <a:off x="6605679" y="4388406"/>
            <a:ext cx="1001801" cy="523220"/>
          </a:xfrm>
          <a:prstGeom prst="rect">
            <a:avLst/>
          </a:prstGeom>
          <a:noFill/>
        </p:spPr>
        <p:txBody>
          <a:bodyPr wrap="square" rtlCol="0">
            <a:spAutoFit/>
          </a:bodyPr>
          <a:lstStyle/>
          <a:p>
            <a:pPr algn="ctr"/>
            <a:r>
              <a:rPr lang="en-PH" sz="1400" dirty="0"/>
              <a:t>Encrypted data</a:t>
            </a:r>
          </a:p>
        </p:txBody>
      </p:sp>
      <p:sp>
        <p:nvSpPr>
          <p:cNvPr id="35" name="TextBox 34"/>
          <p:cNvSpPr txBox="1"/>
          <p:nvPr/>
        </p:nvSpPr>
        <p:spPr>
          <a:xfrm>
            <a:off x="5347433" y="4417804"/>
            <a:ext cx="1001801" cy="523220"/>
          </a:xfrm>
          <a:prstGeom prst="rect">
            <a:avLst/>
          </a:prstGeom>
          <a:noFill/>
        </p:spPr>
        <p:txBody>
          <a:bodyPr wrap="square" rtlCol="0">
            <a:spAutoFit/>
          </a:bodyPr>
          <a:lstStyle/>
          <a:p>
            <a:pPr algn="ctr"/>
            <a:r>
              <a:rPr lang="en-PH" sz="1400" dirty="0"/>
              <a:t>Encrypted data</a:t>
            </a:r>
          </a:p>
        </p:txBody>
      </p:sp>
    </p:spTree>
    <p:extLst>
      <p:ext uri="{BB962C8B-B14F-4D97-AF65-F5344CB8AC3E}">
        <p14:creationId xmlns:p14="http://schemas.microsoft.com/office/powerpoint/2010/main" val="5537116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966" y="140347"/>
            <a:ext cx="3672053" cy="846743"/>
          </a:xfrm>
        </p:spPr>
        <p:txBody>
          <a:bodyPr>
            <a:normAutofit fontScale="90000"/>
          </a:bodyPr>
          <a:lstStyle/>
          <a:p>
            <a:r>
              <a:rPr lang="en-PH" dirty="0"/>
              <a:t>Activity Diagram</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883817737"/>
              </p:ext>
            </p:extLst>
          </p:nvPr>
        </p:nvGraphicFramePr>
        <p:xfrm>
          <a:off x="4538134" y="254485"/>
          <a:ext cx="6637865" cy="6322160"/>
        </p:xfrm>
        <a:graphic>
          <a:graphicData uri="http://schemas.openxmlformats.org/drawingml/2006/table">
            <a:tbl>
              <a:tblPr firstRow="1" bandRow="1">
                <a:tableStyleId>{8799B23B-EC83-4686-B30A-512413B5E67A}</a:tableStyleId>
              </a:tblPr>
              <a:tblGrid>
                <a:gridCol w="3371893">
                  <a:extLst>
                    <a:ext uri="{9D8B030D-6E8A-4147-A177-3AD203B41FA5}">
                      <a16:colId xmlns:a16="http://schemas.microsoft.com/office/drawing/2014/main" val="596196788"/>
                    </a:ext>
                  </a:extLst>
                </a:gridCol>
                <a:gridCol w="3265972">
                  <a:extLst>
                    <a:ext uri="{9D8B030D-6E8A-4147-A177-3AD203B41FA5}">
                      <a16:colId xmlns:a16="http://schemas.microsoft.com/office/drawing/2014/main" val="3623870201"/>
                    </a:ext>
                  </a:extLst>
                </a:gridCol>
              </a:tblGrid>
              <a:tr h="689176">
                <a:tc>
                  <a:txBody>
                    <a:bodyPr/>
                    <a:lstStyle/>
                    <a:p>
                      <a:pPr algn="ctr"/>
                      <a:r>
                        <a:rPr lang="en-PH" b="0" i="0" dirty="0"/>
                        <a:t>Servers(</a:t>
                      </a:r>
                      <a:r>
                        <a:rPr lang="en-PH" b="0" i="0" dirty="0" err="1"/>
                        <a:t>CSS,Central</a:t>
                      </a:r>
                      <a:r>
                        <a:rPr lang="en-PH" b="0" i="0" baseline="0" dirty="0"/>
                        <a:t> and Transparency)</a:t>
                      </a:r>
                      <a:endParaRPr lang="en-PH" b="0" i="0" dirty="0"/>
                    </a:p>
                  </a:txBody>
                  <a:tcPr/>
                </a:tc>
                <a:tc>
                  <a:txBody>
                    <a:bodyPr/>
                    <a:lstStyle/>
                    <a:p>
                      <a:pPr algn="ctr"/>
                      <a:r>
                        <a:rPr lang="en-PH" b="0" i="0" dirty="0"/>
                        <a:t>VCM</a:t>
                      </a:r>
                    </a:p>
                  </a:txBody>
                  <a:tcPr/>
                </a:tc>
                <a:extLst>
                  <a:ext uri="{0D108BD9-81ED-4DB2-BD59-A6C34878D82A}">
                    <a16:rowId xmlns:a16="http://schemas.microsoft.com/office/drawing/2014/main" val="4007274137"/>
                  </a:ext>
                </a:extLst>
              </a:tr>
              <a:tr h="5632984">
                <a:tc>
                  <a:txBody>
                    <a:bodyPr/>
                    <a:lstStyle/>
                    <a:p>
                      <a:pPr algn="ctr"/>
                      <a:endParaRPr lang="en-PH" dirty="0"/>
                    </a:p>
                  </a:txBody>
                  <a:tcPr/>
                </a:tc>
                <a:tc>
                  <a:txBody>
                    <a:bodyPr/>
                    <a:lstStyle/>
                    <a:p>
                      <a:pPr algn="ctr"/>
                      <a:endParaRPr lang="en-PH" dirty="0"/>
                    </a:p>
                  </a:txBody>
                  <a:tcPr/>
                </a:tc>
                <a:extLst>
                  <a:ext uri="{0D108BD9-81ED-4DB2-BD59-A6C34878D82A}">
                    <a16:rowId xmlns:a16="http://schemas.microsoft.com/office/drawing/2014/main" val="3590969045"/>
                  </a:ext>
                </a:extLst>
              </a:tr>
            </a:tbl>
          </a:graphicData>
        </a:graphic>
      </p:graphicFrame>
      <p:sp>
        <p:nvSpPr>
          <p:cNvPr id="4" name="Rounded Rectangle 3"/>
          <p:cNvSpPr/>
          <p:nvPr/>
        </p:nvSpPr>
        <p:spPr>
          <a:xfrm>
            <a:off x="5088467" y="1979245"/>
            <a:ext cx="2133600" cy="7535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600" dirty="0"/>
              <a:t>Sends encrypted data</a:t>
            </a:r>
          </a:p>
        </p:txBody>
      </p:sp>
      <p:sp>
        <p:nvSpPr>
          <p:cNvPr id="52" name="Rounded Rectangle 51"/>
          <p:cNvSpPr/>
          <p:nvPr/>
        </p:nvSpPr>
        <p:spPr>
          <a:xfrm>
            <a:off x="8390467" y="1953844"/>
            <a:ext cx="2133600" cy="8043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600" dirty="0"/>
              <a:t>Decrypts the data</a:t>
            </a:r>
          </a:p>
        </p:txBody>
      </p:sp>
      <p:sp>
        <p:nvSpPr>
          <p:cNvPr id="53" name="Rounded Rectangle 52"/>
          <p:cNvSpPr/>
          <p:nvPr/>
        </p:nvSpPr>
        <p:spPr>
          <a:xfrm>
            <a:off x="8390467" y="3444676"/>
            <a:ext cx="2133600" cy="7042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600" dirty="0"/>
              <a:t>Creates key exchange</a:t>
            </a:r>
          </a:p>
        </p:txBody>
      </p:sp>
      <p:sp>
        <p:nvSpPr>
          <p:cNvPr id="5" name="Oval 4"/>
          <p:cNvSpPr/>
          <p:nvPr/>
        </p:nvSpPr>
        <p:spPr>
          <a:xfrm>
            <a:off x="5909734" y="993602"/>
            <a:ext cx="491066" cy="4691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cxnSp>
        <p:nvCxnSpPr>
          <p:cNvPr id="13" name="Straight Arrow Connector 12"/>
          <p:cNvCxnSpPr>
            <a:stCxn id="5" idx="4"/>
            <a:endCxn id="4" idx="0"/>
          </p:cNvCxnSpPr>
          <p:nvPr/>
        </p:nvCxnSpPr>
        <p:spPr>
          <a:xfrm>
            <a:off x="6155267" y="1462779"/>
            <a:ext cx="0" cy="516466"/>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4" idx="3"/>
            <a:endCxn id="52" idx="1"/>
          </p:cNvCxnSpPr>
          <p:nvPr/>
        </p:nvCxnSpPr>
        <p:spPr>
          <a:xfrm flipV="1">
            <a:off x="7222067" y="2356011"/>
            <a:ext cx="1168400" cy="1"/>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6858000" y="-728133"/>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52" idx="2"/>
            <a:endCxn id="53" idx="0"/>
          </p:cNvCxnSpPr>
          <p:nvPr/>
        </p:nvCxnSpPr>
        <p:spPr>
          <a:xfrm>
            <a:off x="9457267" y="2758178"/>
            <a:ext cx="0" cy="686498"/>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81" name="Rounded Rectangle 80"/>
          <p:cNvSpPr/>
          <p:nvPr/>
        </p:nvSpPr>
        <p:spPr>
          <a:xfrm>
            <a:off x="5139267" y="4834304"/>
            <a:ext cx="2133600" cy="7042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600" dirty="0"/>
              <a:t>Verifies hash value</a:t>
            </a:r>
          </a:p>
        </p:txBody>
      </p:sp>
      <p:sp>
        <p:nvSpPr>
          <p:cNvPr id="82" name="Rounded Rectangle 81"/>
          <p:cNvSpPr/>
          <p:nvPr/>
        </p:nvSpPr>
        <p:spPr>
          <a:xfrm>
            <a:off x="5113867" y="3547944"/>
            <a:ext cx="2133600" cy="7042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600" dirty="0"/>
              <a:t>Sends encrypted ERs</a:t>
            </a:r>
          </a:p>
        </p:txBody>
      </p:sp>
      <p:cxnSp>
        <p:nvCxnSpPr>
          <p:cNvPr id="72" name="Straight Arrow Connector 71"/>
          <p:cNvCxnSpPr/>
          <p:nvPr/>
        </p:nvCxnSpPr>
        <p:spPr>
          <a:xfrm flipH="1">
            <a:off x="7222067" y="3796814"/>
            <a:ext cx="1168400"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6193367" y="4259180"/>
            <a:ext cx="25400" cy="575124"/>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84" name="Donut 83"/>
          <p:cNvSpPr/>
          <p:nvPr/>
        </p:nvSpPr>
        <p:spPr>
          <a:xfrm>
            <a:off x="6019800" y="6078227"/>
            <a:ext cx="397933" cy="379170"/>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cxnSp>
        <p:nvCxnSpPr>
          <p:cNvPr id="92" name="Straight Arrow Connector 91"/>
          <p:cNvCxnSpPr>
            <a:stCxn id="81" idx="2"/>
          </p:cNvCxnSpPr>
          <p:nvPr/>
        </p:nvCxnSpPr>
        <p:spPr>
          <a:xfrm>
            <a:off x="6206067" y="5538581"/>
            <a:ext cx="12699" cy="539646"/>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02508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Use Case Diagram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961" y="5056301"/>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89517" y="3979707"/>
            <a:ext cx="1391006" cy="1391006"/>
          </a:xfrm>
          <a:prstGeom prst="rect">
            <a:avLst/>
          </a:prstGeom>
        </p:spPr>
      </p:pic>
      <p:sp>
        <p:nvSpPr>
          <p:cNvPr id="3" name="Round Single Corner Rectangle 2"/>
          <p:cNvSpPr/>
          <p:nvPr/>
        </p:nvSpPr>
        <p:spPr>
          <a:xfrm>
            <a:off x="1750422" y="2767282"/>
            <a:ext cx="2076995" cy="1201783"/>
          </a:xfrm>
          <a:prstGeom prst="round1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CCS, Central, Transparency Server</a:t>
            </a:r>
          </a:p>
        </p:txBody>
      </p:sp>
      <p:sp>
        <p:nvSpPr>
          <p:cNvPr id="6" name="Rounded Rectangle 5"/>
          <p:cNvSpPr/>
          <p:nvPr/>
        </p:nvSpPr>
        <p:spPr>
          <a:xfrm>
            <a:off x="9013371" y="2767281"/>
            <a:ext cx="1894114" cy="1201783"/>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VCM</a:t>
            </a:r>
          </a:p>
        </p:txBody>
      </p:sp>
      <p:sp>
        <p:nvSpPr>
          <p:cNvPr id="12" name="Oval 11"/>
          <p:cNvSpPr/>
          <p:nvPr/>
        </p:nvSpPr>
        <p:spPr>
          <a:xfrm>
            <a:off x="5270862" y="2887078"/>
            <a:ext cx="2194560" cy="962187"/>
          </a:xfrm>
          <a:prstGeom prst="ellipse">
            <a:avLst/>
          </a:prstGeom>
          <a:solidFill>
            <a:schemeClr val="accent4">
              <a:lumMod val="60000"/>
              <a:lumOff val="40000"/>
            </a:schemeClr>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Send encrypted data</a:t>
            </a:r>
          </a:p>
        </p:txBody>
      </p:sp>
      <p:cxnSp>
        <p:nvCxnSpPr>
          <p:cNvPr id="14" name="Straight Arrow Connector 13"/>
          <p:cNvCxnSpPr/>
          <p:nvPr/>
        </p:nvCxnSpPr>
        <p:spPr>
          <a:xfrm>
            <a:off x="3984171" y="3370217"/>
            <a:ext cx="11299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563394" y="3368171"/>
            <a:ext cx="1345475" cy="2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97725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Use Case Diagram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961" y="5056301"/>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89517" y="3979707"/>
            <a:ext cx="1391006" cy="1391006"/>
          </a:xfrm>
          <a:prstGeom prst="rect">
            <a:avLst/>
          </a:prstGeom>
        </p:spPr>
      </p:pic>
      <p:sp>
        <p:nvSpPr>
          <p:cNvPr id="3" name="Round Single Corner Rectangle 2"/>
          <p:cNvSpPr/>
          <p:nvPr/>
        </p:nvSpPr>
        <p:spPr>
          <a:xfrm>
            <a:off x="1750422" y="2767282"/>
            <a:ext cx="2076995" cy="1201783"/>
          </a:xfrm>
          <a:prstGeom prst="round1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VCM</a:t>
            </a:r>
          </a:p>
        </p:txBody>
      </p:sp>
      <p:sp>
        <p:nvSpPr>
          <p:cNvPr id="6" name="Rounded Rectangle 5"/>
          <p:cNvSpPr/>
          <p:nvPr/>
        </p:nvSpPr>
        <p:spPr>
          <a:xfrm>
            <a:off x="9013371" y="2767281"/>
            <a:ext cx="1894114" cy="1201783"/>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CCS, Central, Transparency Server</a:t>
            </a:r>
          </a:p>
          <a:p>
            <a:pPr algn="ctr"/>
            <a:endParaRPr lang="en-PH" dirty="0"/>
          </a:p>
        </p:txBody>
      </p:sp>
      <p:sp>
        <p:nvSpPr>
          <p:cNvPr id="12" name="Oval 11"/>
          <p:cNvSpPr/>
          <p:nvPr/>
        </p:nvSpPr>
        <p:spPr>
          <a:xfrm>
            <a:off x="5270862" y="2887078"/>
            <a:ext cx="2194560" cy="962187"/>
          </a:xfrm>
          <a:prstGeom prst="ellipse">
            <a:avLst/>
          </a:prstGeom>
          <a:solidFill>
            <a:schemeClr val="accent4">
              <a:lumMod val="60000"/>
              <a:lumOff val="40000"/>
            </a:schemeClr>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Decrypt data</a:t>
            </a:r>
          </a:p>
        </p:txBody>
      </p:sp>
      <p:cxnSp>
        <p:nvCxnSpPr>
          <p:cNvPr id="14" name="Straight Arrow Connector 13"/>
          <p:cNvCxnSpPr/>
          <p:nvPr/>
        </p:nvCxnSpPr>
        <p:spPr>
          <a:xfrm>
            <a:off x="3984171" y="3370217"/>
            <a:ext cx="11299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563394" y="3368171"/>
            <a:ext cx="1345475" cy="2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06791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Use Case Diagram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961" y="5056301"/>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89517" y="3979707"/>
            <a:ext cx="1391006" cy="1391006"/>
          </a:xfrm>
          <a:prstGeom prst="rect">
            <a:avLst/>
          </a:prstGeom>
        </p:spPr>
      </p:pic>
      <p:sp>
        <p:nvSpPr>
          <p:cNvPr id="3" name="Round Single Corner Rectangle 2"/>
          <p:cNvSpPr/>
          <p:nvPr/>
        </p:nvSpPr>
        <p:spPr>
          <a:xfrm>
            <a:off x="1750422" y="2767282"/>
            <a:ext cx="2076995" cy="1201783"/>
          </a:xfrm>
          <a:prstGeom prst="round1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CCS, Central, Transparency Server</a:t>
            </a:r>
          </a:p>
          <a:p>
            <a:pPr algn="ctr"/>
            <a:endParaRPr lang="en-PH" dirty="0"/>
          </a:p>
        </p:txBody>
      </p:sp>
      <p:sp>
        <p:nvSpPr>
          <p:cNvPr id="6" name="Rounded Rectangle 5"/>
          <p:cNvSpPr/>
          <p:nvPr/>
        </p:nvSpPr>
        <p:spPr>
          <a:xfrm>
            <a:off x="9013371" y="2767281"/>
            <a:ext cx="1894114" cy="1201783"/>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VCM</a:t>
            </a:r>
          </a:p>
        </p:txBody>
      </p:sp>
      <p:sp>
        <p:nvSpPr>
          <p:cNvPr id="12" name="Oval 11"/>
          <p:cNvSpPr/>
          <p:nvPr/>
        </p:nvSpPr>
        <p:spPr>
          <a:xfrm>
            <a:off x="5270862" y="2887078"/>
            <a:ext cx="2194560" cy="962187"/>
          </a:xfrm>
          <a:prstGeom prst="ellipse">
            <a:avLst/>
          </a:prstGeom>
          <a:solidFill>
            <a:schemeClr val="accent4">
              <a:lumMod val="60000"/>
              <a:lumOff val="40000"/>
            </a:schemeClr>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Create key exchange</a:t>
            </a:r>
          </a:p>
        </p:txBody>
      </p:sp>
      <p:cxnSp>
        <p:nvCxnSpPr>
          <p:cNvPr id="14" name="Straight Arrow Connector 13"/>
          <p:cNvCxnSpPr/>
          <p:nvPr/>
        </p:nvCxnSpPr>
        <p:spPr>
          <a:xfrm>
            <a:off x="3984171" y="3370217"/>
            <a:ext cx="11299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563394" y="3368171"/>
            <a:ext cx="1345475" cy="2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560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Background of the Problem</a:t>
            </a:r>
          </a:p>
        </p:txBody>
      </p:sp>
      <p:sp>
        <p:nvSpPr>
          <p:cNvPr id="3" name="Content Placeholder 2"/>
          <p:cNvSpPr>
            <a:spLocks noGrp="1"/>
          </p:cNvSpPr>
          <p:nvPr>
            <p:ph idx="1"/>
          </p:nvPr>
        </p:nvSpPr>
        <p:spPr>
          <a:xfrm>
            <a:off x="838200" y="1806989"/>
            <a:ext cx="9896061" cy="4679467"/>
          </a:xfrm>
        </p:spPr>
        <p:txBody>
          <a:bodyPr>
            <a:normAutofit lnSpcReduction="10000"/>
          </a:bodyPr>
          <a:lstStyle/>
          <a:p>
            <a:r>
              <a:rPr lang="en-PH" dirty="0"/>
              <a:t>For instance, during the 2016 elections, the camp of Senator Ferdinand Marcos Jr., who ran for the position of vice president, expressed his concerns with regard to the alleged “Secret Servers”.</a:t>
            </a:r>
          </a:p>
          <a:p>
            <a:r>
              <a:rPr lang="en-PH" dirty="0" err="1"/>
              <a:t>Smartmatic’s</a:t>
            </a:r>
            <a:r>
              <a:rPr lang="en-PH" dirty="0"/>
              <a:t> Marlon Garcia, the head of the technical support team, admitted that aside from the three official servers that was authorized by the COMELEC (namely , namely the Municipal Board of Canvassing Server, Central Server, and the Transparency server), there was also a “meet-me room” where several servers were housed.</a:t>
            </a:r>
          </a:p>
          <a:p>
            <a:r>
              <a:rPr lang="en-PH" dirty="0"/>
              <a:t>The secret servers were intentionally not mentioned by the </a:t>
            </a:r>
            <a:r>
              <a:rPr lang="en-PH" dirty="0" err="1"/>
              <a:t>Comelec</a:t>
            </a:r>
            <a:r>
              <a:rPr lang="en-PH" dirty="0"/>
              <a:t> and </a:t>
            </a:r>
            <a:r>
              <a:rPr lang="en-PH" dirty="0" err="1"/>
              <a:t>Smartmatic</a:t>
            </a:r>
            <a:r>
              <a:rPr lang="en-PH" dirty="0"/>
              <a:t> to the public making it more suspicious.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6926915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Use Case Diagram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961" y="5056301"/>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89517" y="3979707"/>
            <a:ext cx="1391006" cy="1391006"/>
          </a:xfrm>
          <a:prstGeom prst="rect">
            <a:avLst/>
          </a:prstGeom>
        </p:spPr>
      </p:pic>
      <p:sp>
        <p:nvSpPr>
          <p:cNvPr id="3" name="Round Single Corner Rectangle 2"/>
          <p:cNvSpPr/>
          <p:nvPr/>
        </p:nvSpPr>
        <p:spPr>
          <a:xfrm>
            <a:off x="1750422" y="2767282"/>
            <a:ext cx="2076995" cy="1201783"/>
          </a:xfrm>
          <a:prstGeom prst="round1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VCM</a:t>
            </a:r>
          </a:p>
          <a:p>
            <a:pPr algn="ctr"/>
            <a:endParaRPr lang="en-PH" dirty="0"/>
          </a:p>
        </p:txBody>
      </p:sp>
      <p:sp>
        <p:nvSpPr>
          <p:cNvPr id="6" name="Rounded Rectangle 5"/>
          <p:cNvSpPr/>
          <p:nvPr/>
        </p:nvSpPr>
        <p:spPr>
          <a:xfrm>
            <a:off x="9013371" y="2767281"/>
            <a:ext cx="1894114" cy="1201783"/>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CCS, Central, Transparency Server</a:t>
            </a:r>
          </a:p>
        </p:txBody>
      </p:sp>
      <p:sp>
        <p:nvSpPr>
          <p:cNvPr id="12" name="Oval 11"/>
          <p:cNvSpPr/>
          <p:nvPr/>
        </p:nvSpPr>
        <p:spPr>
          <a:xfrm>
            <a:off x="5270862" y="2887078"/>
            <a:ext cx="2194560" cy="962187"/>
          </a:xfrm>
          <a:prstGeom prst="ellipse">
            <a:avLst/>
          </a:prstGeom>
          <a:solidFill>
            <a:schemeClr val="accent4">
              <a:lumMod val="60000"/>
              <a:lumOff val="40000"/>
            </a:schemeClr>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Send encrypted ERs</a:t>
            </a:r>
          </a:p>
        </p:txBody>
      </p:sp>
      <p:cxnSp>
        <p:nvCxnSpPr>
          <p:cNvPr id="14" name="Straight Arrow Connector 13"/>
          <p:cNvCxnSpPr/>
          <p:nvPr/>
        </p:nvCxnSpPr>
        <p:spPr>
          <a:xfrm>
            <a:off x="3984171" y="3370217"/>
            <a:ext cx="11299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563394" y="3368171"/>
            <a:ext cx="1345475" cy="2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24500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Use Case Diagram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961" y="5056301"/>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89517" y="3979707"/>
            <a:ext cx="1391006" cy="1391006"/>
          </a:xfrm>
          <a:prstGeom prst="rect">
            <a:avLst/>
          </a:prstGeom>
        </p:spPr>
      </p:pic>
      <p:sp>
        <p:nvSpPr>
          <p:cNvPr id="3" name="Round Single Corner Rectangle 2"/>
          <p:cNvSpPr/>
          <p:nvPr/>
        </p:nvSpPr>
        <p:spPr>
          <a:xfrm>
            <a:off x="2730136" y="2349270"/>
            <a:ext cx="2076995" cy="1201783"/>
          </a:xfrm>
          <a:prstGeom prst="round1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a:t>CCS, Central, Transparency Server</a:t>
            </a:r>
            <a:endParaRPr lang="en-PH" dirty="0"/>
          </a:p>
        </p:txBody>
      </p:sp>
      <p:sp>
        <p:nvSpPr>
          <p:cNvPr id="12" name="Oval 11"/>
          <p:cNvSpPr/>
          <p:nvPr/>
        </p:nvSpPr>
        <p:spPr>
          <a:xfrm>
            <a:off x="6250576" y="2469066"/>
            <a:ext cx="2194560" cy="962187"/>
          </a:xfrm>
          <a:prstGeom prst="ellipse">
            <a:avLst/>
          </a:prstGeom>
          <a:solidFill>
            <a:schemeClr val="accent4">
              <a:lumMod val="60000"/>
              <a:lumOff val="40000"/>
            </a:schemeClr>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Verify hash value</a:t>
            </a:r>
          </a:p>
        </p:txBody>
      </p:sp>
      <p:cxnSp>
        <p:nvCxnSpPr>
          <p:cNvPr id="14" name="Straight Arrow Connector 13"/>
          <p:cNvCxnSpPr/>
          <p:nvPr/>
        </p:nvCxnSpPr>
        <p:spPr>
          <a:xfrm>
            <a:off x="4963885" y="2952205"/>
            <a:ext cx="11299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9995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Communication Diagram</a:t>
            </a:r>
          </a:p>
        </p:txBody>
      </p:sp>
      <p:sp>
        <p:nvSpPr>
          <p:cNvPr id="6" name="Rounded Rectangle 5"/>
          <p:cNvSpPr/>
          <p:nvPr/>
        </p:nvSpPr>
        <p:spPr>
          <a:xfrm>
            <a:off x="3524459" y="3929947"/>
            <a:ext cx="1585747" cy="809803"/>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400" dirty="0"/>
              <a:t>:Servers </a:t>
            </a:r>
          </a:p>
          <a:p>
            <a:pPr algn="ctr"/>
            <a:r>
              <a:rPr lang="en-PH" sz="1400" dirty="0"/>
              <a:t>(CCS, Central and Transparency)</a:t>
            </a:r>
          </a:p>
        </p:txBody>
      </p:sp>
      <p:sp>
        <p:nvSpPr>
          <p:cNvPr id="21" name="Rounded Rectangle 20"/>
          <p:cNvSpPr/>
          <p:nvPr/>
        </p:nvSpPr>
        <p:spPr>
          <a:xfrm>
            <a:off x="6297008" y="3929947"/>
            <a:ext cx="1585747" cy="809803"/>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400" dirty="0"/>
              <a:t>:VCM</a:t>
            </a:r>
          </a:p>
        </p:txBody>
      </p:sp>
      <p:cxnSp>
        <p:nvCxnSpPr>
          <p:cNvPr id="27" name="Straight Connector 26"/>
          <p:cNvCxnSpPr>
            <a:stCxn id="6" idx="3"/>
            <a:endCxn id="21" idx="1"/>
          </p:cNvCxnSpPr>
          <p:nvPr/>
        </p:nvCxnSpPr>
        <p:spPr>
          <a:xfrm>
            <a:off x="5110206" y="4334849"/>
            <a:ext cx="1186802"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5279255" y="4118164"/>
            <a:ext cx="825500"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4231776" y="3120631"/>
            <a:ext cx="3121299" cy="954107"/>
          </a:xfrm>
          <a:prstGeom prst="rect">
            <a:avLst/>
          </a:prstGeom>
          <a:noFill/>
        </p:spPr>
        <p:txBody>
          <a:bodyPr wrap="square" rtlCol="0">
            <a:spAutoFit/>
          </a:bodyPr>
          <a:lstStyle/>
          <a:p>
            <a:pPr algn="ctr"/>
            <a:r>
              <a:rPr lang="en-PH" sz="1400" dirty="0"/>
              <a:t>1:sendEncryptedData()</a:t>
            </a:r>
          </a:p>
          <a:p>
            <a:pPr algn="ctr"/>
            <a:r>
              <a:rPr lang="en-PH" sz="1400" dirty="0"/>
              <a:t>2:CreateKeyExchange()</a:t>
            </a:r>
          </a:p>
          <a:p>
            <a:pPr algn="ctr"/>
            <a:r>
              <a:rPr lang="en-PH" sz="1400" dirty="0"/>
              <a:t>3:SendEncryptedERs()</a:t>
            </a:r>
          </a:p>
          <a:p>
            <a:pPr algn="ctr"/>
            <a:endParaRPr lang="en-PH" sz="1400" dirty="0"/>
          </a:p>
        </p:txBody>
      </p:sp>
      <p:cxnSp>
        <p:nvCxnSpPr>
          <p:cNvPr id="49" name="Elbow Connector 48"/>
          <p:cNvCxnSpPr>
            <a:stCxn id="21" idx="2"/>
          </p:cNvCxnSpPr>
          <p:nvPr/>
        </p:nvCxnSpPr>
        <p:spPr>
          <a:xfrm rot="5400000" flipH="1">
            <a:off x="6573545" y="4223413"/>
            <a:ext cx="239800" cy="792874"/>
          </a:xfrm>
          <a:prstGeom prst="bentConnector4">
            <a:avLst>
              <a:gd name="adj1" fmla="val -174770"/>
              <a:gd name="adj2" fmla="val 138663"/>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3" name="Elbow Connector 12"/>
          <p:cNvCxnSpPr/>
          <p:nvPr/>
        </p:nvCxnSpPr>
        <p:spPr>
          <a:xfrm rot="16200000" flipV="1">
            <a:off x="5134320" y="1981735"/>
            <a:ext cx="1095909" cy="2772550"/>
          </a:xfrm>
          <a:prstGeom prst="bentConnector2">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295501" y="2834038"/>
            <a:ext cx="0" cy="1100406"/>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4876800" y="2540000"/>
            <a:ext cx="1420208"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960863" y="2112741"/>
            <a:ext cx="1663127" cy="307777"/>
          </a:xfrm>
          <a:prstGeom prst="rect">
            <a:avLst/>
          </a:prstGeom>
          <a:noFill/>
        </p:spPr>
        <p:txBody>
          <a:bodyPr wrap="square" rtlCol="0">
            <a:spAutoFit/>
          </a:bodyPr>
          <a:lstStyle/>
          <a:p>
            <a:r>
              <a:rPr lang="en-PH" sz="1400" dirty="0"/>
              <a:t>1.1:DecryptData()</a:t>
            </a:r>
            <a:endParaRPr lang="en-PH" sz="1600" dirty="0"/>
          </a:p>
        </p:txBody>
      </p:sp>
      <p:sp>
        <p:nvSpPr>
          <p:cNvPr id="26" name="TextBox 25"/>
          <p:cNvSpPr txBox="1"/>
          <p:nvPr/>
        </p:nvSpPr>
        <p:spPr>
          <a:xfrm>
            <a:off x="5943600" y="5435600"/>
            <a:ext cx="2387600" cy="615553"/>
          </a:xfrm>
          <a:prstGeom prst="rect">
            <a:avLst/>
          </a:prstGeom>
          <a:noFill/>
        </p:spPr>
        <p:txBody>
          <a:bodyPr wrap="square" rtlCol="0">
            <a:spAutoFit/>
          </a:bodyPr>
          <a:lstStyle/>
          <a:p>
            <a:r>
              <a:rPr lang="en-PH" sz="1600" dirty="0"/>
              <a:t>2:CreateKeyExchange()</a:t>
            </a:r>
          </a:p>
          <a:p>
            <a:endParaRPr lang="en-PH" dirty="0"/>
          </a:p>
        </p:txBody>
      </p:sp>
      <p:cxnSp>
        <p:nvCxnSpPr>
          <p:cNvPr id="44" name="Elbow Connector 43"/>
          <p:cNvCxnSpPr/>
          <p:nvPr/>
        </p:nvCxnSpPr>
        <p:spPr>
          <a:xfrm rot="5400000" flipH="1">
            <a:off x="3715439" y="4223413"/>
            <a:ext cx="239800" cy="792874"/>
          </a:xfrm>
          <a:prstGeom prst="bentConnector4">
            <a:avLst>
              <a:gd name="adj1" fmla="val -174770"/>
              <a:gd name="adj2" fmla="val 138663"/>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166533" y="5435600"/>
            <a:ext cx="2112722" cy="338554"/>
          </a:xfrm>
          <a:prstGeom prst="rect">
            <a:avLst/>
          </a:prstGeom>
          <a:noFill/>
        </p:spPr>
        <p:txBody>
          <a:bodyPr wrap="square" rtlCol="0">
            <a:spAutoFit/>
          </a:bodyPr>
          <a:lstStyle/>
          <a:p>
            <a:r>
              <a:rPr lang="en-PH" sz="1600" dirty="0"/>
              <a:t>4:verifiesHashValue()</a:t>
            </a:r>
          </a:p>
        </p:txBody>
      </p:sp>
    </p:spTree>
    <p:extLst>
      <p:ext uri="{BB962C8B-B14F-4D97-AF65-F5344CB8AC3E}">
        <p14:creationId xmlns:p14="http://schemas.microsoft.com/office/powerpoint/2010/main" val="12444959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Sequence Diagram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961" y="5056301"/>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89517" y="3979707"/>
            <a:ext cx="1391006" cy="1391006"/>
          </a:xfrm>
          <a:prstGeom prst="rect">
            <a:avLst/>
          </a:prstGeom>
        </p:spPr>
      </p:pic>
      <p:pic>
        <p:nvPicPr>
          <p:cNvPr id="8" name="Content Placeholder 7"/>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3275542" y="1700856"/>
            <a:ext cx="6596592" cy="4144013"/>
          </a:xfrm>
        </p:spPr>
      </p:pic>
    </p:spTree>
    <p:extLst>
      <p:ext uri="{BB962C8B-B14F-4D97-AF65-F5344CB8AC3E}">
        <p14:creationId xmlns:p14="http://schemas.microsoft.com/office/powerpoint/2010/main" val="25815539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State Diagram</a:t>
            </a:r>
          </a:p>
        </p:txBody>
      </p:sp>
      <p:sp>
        <p:nvSpPr>
          <p:cNvPr id="6" name="Oval 5"/>
          <p:cNvSpPr/>
          <p:nvPr/>
        </p:nvSpPr>
        <p:spPr>
          <a:xfrm>
            <a:off x="2910829" y="1503883"/>
            <a:ext cx="255495" cy="268941"/>
          </a:xfrm>
          <a:prstGeom prst="ellipse">
            <a:avLst/>
          </a:prstGeom>
          <a:solidFill>
            <a:schemeClr val="tx2">
              <a:lumMod val="60000"/>
              <a:lumOff val="40000"/>
            </a:schemeClr>
          </a:solidFill>
          <a:ln>
            <a:no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PH"/>
          </a:p>
        </p:txBody>
      </p:sp>
      <p:cxnSp>
        <p:nvCxnSpPr>
          <p:cNvPr id="7" name="Straight Arrow Connector 6"/>
          <p:cNvCxnSpPr>
            <a:stCxn id="6" idx="4"/>
            <a:endCxn id="8" idx="0"/>
          </p:cNvCxnSpPr>
          <p:nvPr/>
        </p:nvCxnSpPr>
        <p:spPr>
          <a:xfrm>
            <a:off x="3038577" y="1772824"/>
            <a:ext cx="1" cy="404902"/>
          </a:xfrm>
          <a:prstGeom prst="straightConnector1">
            <a:avLst/>
          </a:prstGeom>
          <a:ln>
            <a:solidFill>
              <a:srgbClr val="FFC000"/>
            </a:solidFill>
            <a:tailEnd type="triangle"/>
          </a:ln>
        </p:spPr>
        <p:style>
          <a:lnRef idx="3">
            <a:schemeClr val="accent2"/>
          </a:lnRef>
          <a:fillRef idx="0">
            <a:schemeClr val="accent2"/>
          </a:fillRef>
          <a:effectRef idx="2">
            <a:schemeClr val="accent2"/>
          </a:effectRef>
          <a:fontRef idx="minor">
            <a:schemeClr val="tx1"/>
          </a:fontRef>
        </p:style>
      </p:cxnSp>
      <p:sp>
        <p:nvSpPr>
          <p:cNvPr id="8" name="Rounded Rectangle 7"/>
          <p:cNvSpPr/>
          <p:nvPr/>
        </p:nvSpPr>
        <p:spPr>
          <a:xfrm>
            <a:off x="2245704" y="2177726"/>
            <a:ext cx="1585747" cy="809803"/>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400" dirty="0"/>
              <a:t>Send  encrypted data</a:t>
            </a:r>
          </a:p>
        </p:txBody>
      </p:sp>
      <p:sp>
        <p:nvSpPr>
          <p:cNvPr id="10" name="Rounded Rectangle 9"/>
          <p:cNvSpPr/>
          <p:nvPr/>
        </p:nvSpPr>
        <p:spPr>
          <a:xfrm>
            <a:off x="2245704" y="3420781"/>
            <a:ext cx="1585747" cy="809803"/>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400" dirty="0"/>
              <a:t>Decrypt data</a:t>
            </a:r>
          </a:p>
        </p:txBody>
      </p:sp>
      <p:sp>
        <p:nvSpPr>
          <p:cNvPr id="12" name="Rounded Rectangle 11"/>
          <p:cNvSpPr/>
          <p:nvPr/>
        </p:nvSpPr>
        <p:spPr>
          <a:xfrm>
            <a:off x="3650418" y="4803733"/>
            <a:ext cx="1585747" cy="809803"/>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400" dirty="0"/>
              <a:t>Create key exchange</a:t>
            </a:r>
          </a:p>
        </p:txBody>
      </p:sp>
      <p:sp>
        <p:nvSpPr>
          <p:cNvPr id="13" name="Rounded Rectangle 12"/>
          <p:cNvSpPr/>
          <p:nvPr/>
        </p:nvSpPr>
        <p:spPr>
          <a:xfrm>
            <a:off x="6727832" y="4803733"/>
            <a:ext cx="1585747" cy="809803"/>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400" dirty="0"/>
              <a:t>Send encrypted ERs</a:t>
            </a:r>
          </a:p>
        </p:txBody>
      </p:sp>
      <p:sp>
        <p:nvSpPr>
          <p:cNvPr id="14" name="Rounded Rectangle 13"/>
          <p:cNvSpPr/>
          <p:nvPr/>
        </p:nvSpPr>
        <p:spPr>
          <a:xfrm>
            <a:off x="6727832" y="3426089"/>
            <a:ext cx="1585747" cy="809803"/>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400" dirty="0"/>
              <a:t>Verify hash value</a:t>
            </a:r>
          </a:p>
        </p:txBody>
      </p:sp>
      <p:cxnSp>
        <p:nvCxnSpPr>
          <p:cNvPr id="22" name="Straight Arrow Connector 21"/>
          <p:cNvCxnSpPr>
            <a:stCxn id="8" idx="2"/>
            <a:endCxn id="10" idx="0"/>
          </p:cNvCxnSpPr>
          <p:nvPr/>
        </p:nvCxnSpPr>
        <p:spPr>
          <a:xfrm>
            <a:off x="3038578" y="2987529"/>
            <a:ext cx="0" cy="43325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10" idx="2"/>
            <a:endCxn id="12" idx="1"/>
          </p:cNvCxnSpPr>
          <p:nvPr/>
        </p:nvCxnSpPr>
        <p:spPr>
          <a:xfrm rot="16200000" flipH="1">
            <a:off x="2855473" y="4413689"/>
            <a:ext cx="978051" cy="611840"/>
          </a:xfrm>
          <a:prstGeom prst="bentConnector2">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2" idx="3"/>
            <a:endCxn id="13" idx="1"/>
          </p:cNvCxnSpPr>
          <p:nvPr/>
        </p:nvCxnSpPr>
        <p:spPr>
          <a:xfrm>
            <a:off x="5236165" y="5208635"/>
            <a:ext cx="1491667"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3" idx="0"/>
            <a:endCxn id="14" idx="2"/>
          </p:cNvCxnSpPr>
          <p:nvPr/>
        </p:nvCxnSpPr>
        <p:spPr>
          <a:xfrm flipV="1">
            <a:off x="7520706" y="4235892"/>
            <a:ext cx="0" cy="567841"/>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4" idx="3"/>
          </p:cNvCxnSpPr>
          <p:nvPr/>
        </p:nvCxnSpPr>
        <p:spPr>
          <a:xfrm flipV="1">
            <a:off x="8313579" y="3825683"/>
            <a:ext cx="698794" cy="5308"/>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9012373" y="3711382"/>
            <a:ext cx="217170" cy="228600"/>
          </a:xfrm>
          <a:prstGeom prst="ellipse">
            <a:avLst/>
          </a:prstGeom>
          <a:noFill/>
          <a:ln w="57150" cap="flat" cmpd="sng" algn="ctr">
            <a:solidFill>
              <a:schemeClr val="tx2">
                <a:lumMod val="60000"/>
                <a:lumOff val="4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PH" b="1">
              <a:ln w="22225">
                <a:solidFill>
                  <a:schemeClr val="accent2"/>
                </a:solidFill>
                <a:prstDash val="solid"/>
              </a:ln>
              <a:solidFill>
                <a:schemeClr val="accent2">
                  <a:lumMod val="40000"/>
                  <a:lumOff val="60000"/>
                </a:schemeClr>
              </a:solidFill>
            </a:endParaRPr>
          </a:p>
        </p:txBody>
      </p:sp>
      <p:sp>
        <p:nvSpPr>
          <p:cNvPr id="58" name="TextBox 57"/>
          <p:cNvSpPr txBox="1"/>
          <p:nvPr/>
        </p:nvSpPr>
        <p:spPr>
          <a:xfrm>
            <a:off x="1633862" y="1767497"/>
            <a:ext cx="1532462" cy="307777"/>
          </a:xfrm>
          <a:prstGeom prst="rect">
            <a:avLst/>
          </a:prstGeom>
          <a:noFill/>
        </p:spPr>
        <p:txBody>
          <a:bodyPr wrap="square" rtlCol="0">
            <a:spAutoFit/>
          </a:bodyPr>
          <a:lstStyle/>
          <a:p>
            <a:pPr algn="ctr"/>
            <a:r>
              <a:rPr lang="en-PH" sz="1400" dirty="0"/>
              <a:t>VCM public key</a:t>
            </a:r>
          </a:p>
        </p:txBody>
      </p:sp>
      <p:sp>
        <p:nvSpPr>
          <p:cNvPr id="60" name="TextBox 59"/>
          <p:cNvSpPr txBox="1"/>
          <p:nvPr/>
        </p:nvSpPr>
        <p:spPr>
          <a:xfrm>
            <a:off x="1546331" y="3064444"/>
            <a:ext cx="1532462" cy="307777"/>
          </a:xfrm>
          <a:prstGeom prst="rect">
            <a:avLst/>
          </a:prstGeom>
          <a:noFill/>
        </p:spPr>
        <p:txBody>
          <a:bodyPr wrap="square" rtlCol="0">
            <a:spAutoFit/>
          </a:bodyPr>
          <a:lstStyle/>
          <a:p>
            <a:pPr algn="ctr"/>
            <a:r>
              <a:rPr lang="en-PH" sz="1400" dirty="0"/>
              <a:t>Private key</a:t>
            </a:r>
          </a:p>
        </p:txBody>
      </p:sp>
      <p:sp>
        <p:nvSpPr>
          <p:cNvPr id="61" name="TextBox 60"/>
          <p:cNvSpPr txBox="1"/>
          <p:nvPr/>
        </p:nvSpPr>
        <p:spPr>
          <a:xfrm>
            <a:off x="5477158" y="4685414"/>
            <a:ext cx="1103760" cy="523220"/>
          </a:xfrm>
          <a:prstGeom prst="rect">
            <a:avLst/>
          </a:prstGeom>
          <a:noFill/>
        </p:spPr>
        <p:txBody>
          <a:bodyPr wrap="square" rtlCol="0">
            <a:spAutoFit/>
          </a:bodyPr>
          <a:lstStyle/>
          <a:p>
            <a:pPr algn="ctr"/>
            <a:r>
              <a:rPr lang="en-PH" sz="1400" dirty="0"/>
              <a:t>Generated key</a:t>
            </a:r>
          </a:p>
        </p:txBody>
      </p:sp>
      <p:sp>
        <p:nvSpPr>
          <p:cNvPr id="62" name="TextBox 61"/>
          <p:cNvSpPr txBox="1"/>
          <p:nvPr/>
        </p:nvSpPr>
        <p:spPr>
          <a:xfrm>
            <a:off x="7487826" y="4411346"/>
            <a:ext cx="1377632" cy="307777"/>
          </a:xfrm>
          <a:prstGeom prst="rect">
            <a:avLst/>
          </a:prstGeom>
          <a:noFill/>
        </p:spPr>
        <p:txBody>
          <a:bodyPr wrap="square" rtlCol="0">
            <a:spAutoFit/>
          </a:bodyPr>
          <a:lstStyle/>
          <a:p>
            <a:pPr algn="ctr"/>
            <a:r>
              <a:rPr lang="en-PH" sz="1400" dirty="0"/>
              <a:t>Encrypted ERs</a:t>
            </a:r>
          </a:p>
        </p:txBody>
      </p:sp>
    </p:spTree>
    <p:extLst>
      <p:ext uri="{BB962C8B-B14F-4D97-AF65-F5344CB8AC3E}">
        <p14:creationId xmlns:p14="http://schemas.microsoft.com/office/powerpoint/2010/main" val="12752074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Timing Diagram</a:t>
            </a:r>
          </a:p>
        </p:txBody>
      </p:sp>
      <p:sp>
        <p:nvSpPr>
          <p:cNvPr id="6" name="Hexagon 5"/>
          <p:cNvSpPr/>
          <p:nvPr/>
        </p:nvSpPr>
        <p:spPr>
          <a:xfrm>
            <a:off x="1736358" y="2561356"/>
            <a:ext cx="1806750" cy="443753"/>
          </a:xfrm>
          <a:prstGeom prst="hexag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400" dirty="0"/>
              <a:t>Encrypt data</a:t>
            </a:r>
          </a:p>
        </p:txBody>
      </p:sp>
      <p:sp>
        <p:nvSpPr>
          <p:cNvPr id="7" name="Hexagon 6"/>
          <p:cNvSpPr/>
          <p:nvPr/>
        </p:nvSpPr>
        <p:spPr>
          <a:xfrm>
            <a:off x="3522395" y="2561292"/>
            <a:ext cx="1806750" cy="443753"/>
          </a:xfrm>
          <a:prstGeom prst="hexag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400" dirty="0"/>
              <a:t>Decrypt data</a:t>
            </a:r>
          </a:p>
        </p:txBody>
      </p:sp>
      <p:sp>
        <p:nvSpPr>
          <p:cNvPr id="8" name="Hexagon 7"/>
          <p:cNvSpPr/>
          <p:nvPr/>
        </p:nvSpPr>
        <p:spPr>
          <a:xfrm>
            <a:off x="5308432" y="2553335"/>
            <a:ext cx="1806750" cy="443753"/>
          </a:xfrm>
          <a:prstGeom prst="hexag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400" dirty="0"/>
              <a:t>Create key exchange</a:t>
            </a:r>
          </a:p>
        </p:txBody>
      </p:sp>
      <p:sp>
        <p:nvSpPr>
          <p:cNvPr id="9" name="Hexagon 8"/>
          <p:cNvSpPr/>
          <p:nvPr/>
        </p:nvSpPr>
        <p:spPr>
          <a:xfrm>
            <a:off x="7115182" y="2569183"/>
            <a:ext cx="1806750" cy="443753"/>
          </a:xfrm>
          <a:prstGeom prst="hexag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400" dirty="0"/>
              <a:t>Send encrypted ERs</a:t>
            </a:r>
          </a:p>
        </p:txBody>
      </p:sp>
      <p:sp>
        <p:nvSpPr>
          <p:cNvPr id="10" name="Hexagon 9"/>
          <p:cNvSpPr/>
          <p:nvPr/>
        </p:nvSpPr>
        <p:spPr>
          <a:xfrm>
            <a:off x="8921932" y="2577204"/>
            <a:ext cx="1806750" cy="443753"/>
          </a:xfrm>
          <a:prstGeom prst="hexag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400" dirty="0"/>
              <a:t>Verify hash value</a:t>
            </a:r>
          </a:p>
        </p:txBody>
      </p:sp>
      <p:sp>
        <p:nvSpPr>
          <p:cNvPr id="14" name="TextBox 13"/>
          <p:cNvSpPr txBox="1"/>
          <p:nvPr/>
        </p:nvSpPr>
        <p:spPr>
          <a:xfrm>
            <a:off x="1608909" y="3020957"/>
            <a:ext cx="9235440" cy="369332"/>
          </a:xfrm>
          <a:prstGeom prst="rect">
            <a:avLst/>
          </a:prstGeom>
          <a:noFill/>
        </p:spPr>
        <p:txBody>
          <a:bodyPr wrap="square" rtlCol="0">
            <a:spAutoFit/>
          </a:bodyPr>
          <a:lstStyle/>
          <a:p>
            <a:r>
              <a:rPr lang="en-PH" dirty="0"/>
              <a:t>|--------30s--------|-----------30s------------|----------30s----------|----------30s----------|---------30s---------|</a:t>
            </a:r>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24" name="Picture 23"/>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Tree>
    <p:extLst>
      <p:ext uri="{BB962C8B-B14F-4D97-AF65-F5344CB8AC3E}">
        <p14:creationId xmlns:p14="http://schemas.microsoft.com/office/powerpoint/2010/main" val="39287058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Interaction Overview Diagram</a:t>
            </a:r>
          </a:p>
        </p:txBody>
      </p:sp>
      <p:pic>
        <p:nvPicPr>
          <p:cNvPr id="32" name="Picture 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43827" y="4700391"/>
            <a:ext cx="2435221" cy="2435221"/>
          </a:xfrm>
          <a:prstGeom prst="rect">
            <a:avLst/>
          </a:prstGeom>
        </p:spPr>
      </p:pic>
      <p:pic>
        <p:nvPicPr>
          <p:cNvPr id="33" name="Picture 32"/>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982335" y="4201628"/>
            <a:ext cx="1391006" cy="1391006"/>
          </a:xfrm>
          <a:prstGeom prst="rect">
            <a:avLst/>
          </a:prstGeom>
        </p:spPr>
      </p:pic>
      <p:sp>
        <p:nvSpPr>
          <p:cNvPr id="5" name="Round Diagonal Corner Rectangle 4"/>
          <p:cNvSpPr/>
          <p:nvPr/>
        </p:nvSpPr>
        <p:spPr>
          <a:xfrm>
            <a:off x="633944" y="1410470"/>
            <a:ext cx="9186203" cy="5247249"/>
          </a:xfrm>
          <a:prstGeom prst="round2DiagRect">
            <a:avLst/>
          </a:prstGeom>
          <a:no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PH"/>
          </a:p>
        </p:txBody>
      </p:sp>
      <p:cxnSp>
        <p:nvCxnSpPr>
          <p:cNvPr id="35" name="Straight Connector 34"/>
          <p:cNvCxnSpPr/>
          <p:nvPr/>
        </p:nvCxnSpPr>
        <p:spPr>
          <a:xfrm>
            <a:off x="672611" y="2096086"/>
            <a:ext cx="339506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4067678" y="1406769"/>
            <a:ext cx="0" cy="689317"/>
          </a:xfrm>
          <a:prstGeom prst="line">
            <a:avLst/>
          </a:prstGeom>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234440" y="1531620"/>
            <a:ext cx="2646996" cy="369332"/>
          </a:xfrm>
          <a:prstGeom prst="rect">
            <a:avLst/>
          </a:prstGeom>
          <a:noFill/>
        </p:spPr>
        <p:txBody>
          <a:bodyPr wrap="square" rtlCol="0">
            <a:spAutoFit/>
          </a:bodyPr>
          <a:lstStyle/>
          <a:p>
            <a:r>
              <a:rPr lang="en-PH" dirty="0" err="1"/>
              <a:t>Sd</a:t>
            </a:r>
            <a:r>
              <a:rPr lang="en-PH" dirty="0"/>
              <a:t> </a:t>
            </a:r>
            <a:r>
              <a:rPr lang="en-PH" dirty="0" err="1"/>
              <a:t>VoteTransmission</a:t>
            </a:r>
            <a:endParaRPr lang="en-PH" dirty="0"/>
          </a:p>
        </p:txBody>
      </p:sp>
      <p:pic>
        <p:nvPicPr>
          <p:cNvPr id="21" name="Content Placeholder 7"/>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1653319" y="2501484"/>
            <a:ext cx="7147452" cy="4113316"/>
          </a:xfrm>
        </p:spPr>
      </p:pic>
    </p:spTree>
    <p:extLst>
      <p:ext uri="{BB962C8B-B14F-4D97-AF65-F5344CB8AC3E}">
        <p14:creationId xmlns:p14="http://schemas.microsoft.com/office/powerpoint/2010/main" val="13655842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377" y="-129586"/>
            <a:ext cx="10515600" cy="1325563"/>
          </a:xfrm>
        </p:spPr>
        <p:txBody>
          <a:bodyPr/>
          <a:lstStyle/>
          <a:p>
            <a:r>
              <a:rPr lang="en-PH" dirty="0"/>
              <a:t>Composite Diagram</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7" name="Picture 6"/>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917946" y="3436147"/>
            <a:ext cx="1391006" cy="1391006"/>
          </a:xfrm>
          <a:prstGeom prst="rect">
            <a:avLst/>
          </a:prstGeom>
        </p:spPr>
      </p:pic>
      <p:sp>
        <p:nvSpPr>
          <p:cNvPr id="10" name="Oval 9"/>
          <p:cNvSpPr/>
          <p:nvPr/>
        </p:nvSpPr>
        <p:spPr>
          <a:xfrm>
            <a:off x="4733276" y="4197928"/>
            <a:ext cx="2166425" cy="883524"/>
          </a:xfrm>
          <a:prstGeom prst="ellipse">
            <a:avLst/>
          </a:prstGeom>
          <a:solidFill>
            <a:schemeClr val="tx2">
              <a:lumMod val="40000"/>
              <a:lumOff val="60000"/>
            </a:schemeClr>
          </a:solidFill>
          <a:ln w="38100">
            <a:solidFill>
              <a:schemeClr val="tx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solidFill>
                  <a:schemeClr val="tx1"/>
                </a:solidFill>
              </a:rPr>
              <a:t>Hybrid Cryptography of AES</a:t>
            </a:r>
          </a:p>
        </p:txBody>
      </p:sp>
      <p:sp>
        <p:nvSpPr>
          <p:cNvPr id="15" name="Rectangle 14"/>
          <p:cNvSpPr/>
          <p:nvPr/>
        </p:nvSpPr>
        <p:spPr>
          <a:xfrm>
            <a:off x="1511373" y="3436147"/>
            <a:ext cx="2349304" cy="89117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VCM</a:t>
            </a:r>
          </a:p>
        </p:txBody>
      </p:sp>
      <p:sp>
        <p:nvSpPr>
          <p:cNvPr id="16" name="Rectangle 15"/>
          <p:cNvSpPr/>
          <p:nvPr/>
        </p:nvSpPr>
        <p:spPr>
          <a:xfrm>
            <a:off x="7797754" y="3429868"/>
            <a:ext cx="2349304" cy="897449"/>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Transparency Server</a:t>
            </a:r>
          </a:p>
        </p:txBody>
      </p:sp>
      <p:sp>
        <p:nvSpPr>
          <p:cNvPr id="17" name="Rectangle 16"/>
          <p:cNvSpPr/>
          <p:nvPr/>
        </p:nvSpPr>
        <p:spPr>
          <a:xfrm>
            <a:off x="4641836" y="2174587"/>
            <a:ext cx="2349304" cy="859753"/>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Central Server</a:t>
            </a:r>
          </a:p>
        </p:txBody>
      </p:sp>
      <p:sp>
        <p:nvSpPr>
          <p:cNvPr id="35" name="Oval 34"/>
          <p:cNvSpPr/>
          <p:nvPr/>
        </p:nvSpPr>
        <p:spPr>
          <a:xfrm>
            <a:off x="838200" y="1123406"/>
            <a:ext cx="9505604" cy="5835305"/>
          </a:xfrm>
          <a:prstGeom prst="ellipse">
            <a:avLst/>
          </a:prstGeom>
          <a:noFill/>
          <a:ln w="38100">
            <a:solidFill>
              <a:schemeClr val="tx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cxnSp>
        <p:nvCxnSpPr>
          <p:cNvPr id="37" name="Straight Connector 36"/>
          <p:cNvCxnSpPr>
            <a:stCxn id="35" idx="1"/>
            <a:endCxn id="35" idx="7"/>
          </p:cNvCxnSpPr>
          <p:nvPr/>
        </p:nvCxnSpPr>
        <p:spPr>
          <a:xfrm>
            <a:off x="2230263" y="1977967"/>
            <a:ext cx="6721478" cy="0"/>
          </a:xfrm>
          <a:prstGeom prst="line">
            <a:avLst/>
          </a:prstGeom>
          <a:ln w="381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015420" y="1319683"/>
            <a:ext cx="3151163" cy="461665"/>
          </a:xfrm>
          <a:prstGeom prst="rect">
            <a:avLst/>
          </a:prstGeom>
          <a:noFill/>
        </p:spPr>
        <p:txBody>
          <a:bodyPr wrap="square" rtlCol="0">
            <a:spAutoFit/>
          </a:bodyPr>
          <a:lstStyle/>
          <a:p>
            <a:pPr algn="ctr"/>
            <a:r>
              <a:rPr lang="en-PH" sz="2400" dirty="0" err="1"/>
              <a:t>TransmissionVotes</a:t>
            </a:r>
            <a:endParaRPr lang="en-PH" sz="2400" dirty="0"/>
          </a:p>
        </p:txBody>
      </p:sp>
      <p:cxnSp>
        <p:nvCxnSpPr>
          <p:cNvPr id="40" name="Straight Connector 39"/>
          <p:cNvCxnSpPr>
            <a:stCxn id="15" idx="3"/>
            <a:endCxn id="10" idx="1"/>
          </p:cNvCxnSpPr>
          <p:nvPr/>
        </p:nvCxnSpPr>
        <p:spPr>
          <a:xfrm>
            <a:off x="3860677" y="3881732"/>
            <a:ext cx="1189865" cy="445585"/>
          </a:xfrm>
          <a:prstGeom prst="line">
            <a:avLst/>
          </a:prstGeom>
          <a:ln w="381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17" idx="2"/>
            <a:endCxn id="10" idx="0"/>
          </p:cNvCxnSpPr>
          <p:nvPr/>
        </p:nvCxnSpPr>
        <p:spPr>
          <a:xfrm>
            <a:off x="5816488" y="3034340"/>
            <a:ext cx="1" cy="1163588"/>
          </a:xfrm>
          <a:prstGeom prst="line">
            <a:avLst/>
          </a:prstGeom>
          <a:ln w="381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16" idx="1"/>
            <a:endCxn id="10" idx="7"/>
          </p:cNvCxnSpPr>
          <p:nvPr/>
        </p:nvCxnSpPr>
        <p:spPr>
          <a:xfrm flipH="1">
            <a:off x="6582435" y="3878593"/>
            <a:ext cx="1215319" cy="448724"/>
          </a:xfrm>
          <a:prstGeom prst="line">
            <a:avLst/>
          </a:prstGeom>
          <a:ln w="381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4641836" y="5841374"/>
            <a:ext cx="2349304" cy="773136"/>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Transparency Server</a:t>
            </a:r>
          </a:p>
        </p:txBody>
      </p:sp>
      <p:cxnSp>
        <p:nvCxnSpPr>
          <p:cNvPr id="47" name="Straight Connector 46"/>
          <p:cNvCxnSpPr/>
          <p:nvPr/>
        </p:nvCxnSpPr>
        <p:spPr>
          <a:xfrm flipH="1">
            <a:off x="5816488" y="5064354"/>
            <a:ext cx="16579" cy="849946"/>
          </a:xfrm>
          <a:prstGeom prst="line">
            <a:avLst/>
          </a:prstGeom>
          <a:ln w="381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47065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Trello Screenshot</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6940" y="1825625"/>
            <a:ext cx="9238120" cy="4351338"/>
          </a:xfrm>
        </p:spPr>
      </p:pic>
    </p:spTree>
    <p:extLst>
      <p:ext uri="{BB962C8B-B14F-4D97-AF65-F5344CB8AC3E}">
        <p14:creationId xmlns:p14="http://schemas.microsoft.com/office/powerpoint/2010/main" val="14889043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Trello Screenshot cont.</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3202" y="1825625"/>
            <a:ext cx="8965596" cy="4351338"/>
          </a:xfrm>
        </p:spPr>
      </p:pic>
    </p:spTree>
    <p:extLst>
      <p:ext uri="{BB962C8B-B14F-4D97-AF65-F5344CB8AC3E}">
        <p14:creationId xmlns:p14="http://schemas.microsoft.com/office/powerpoint/2010/main" val="752921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p:cNvSpPr/>
          <p:nvPr/>
        </p:nvSpPr>
        <p:spPr>
          <a:xfrm>
            <a:off x="6612115" y="-124434"/>
            <a:ext cx="5066657" cy="5066657"/>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PH"/>
          </a:p>
        </p:txBody>
      </p:sp>
      <p:sp>
        <p:nvSpPr>
          <p:cNvPr id="2" name="Title 1"/>
          <p:cNvSpPr>
            <a:spLocks noGrp="1"/>
          </p:cNvSpPr>
          <p:nvPr>
            <p:ph type="title"/>
          </p:nvPr>
        </p:nvSpPr>
        <p:spPr/>
        <p:txBody>
          <a:bodyPr/>
          <a:lstStyle/>
          <a:p>
            <a:r>
              <a:rPr lang="en-PH" dirty="0"/>
              <a:t>Current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27528" y="2656795"/>
            <a:ext cx="948637" cy="948637"/>
          </a:xfrm>
          <a:prstGeom prst="rect">
            <a:avLst/>
          </a:prstGeom>
        </p:spPr>
      </p:pic>
      <p:cxnSp>
        <p:nvCxnSpPr>
          <p:cNvPr id="14" name="Straight Arrow Connector 13"/>
          <p:cNvCxnSpPr>
            <a:endCxn id="8" idx="2"/>
          </p:cNvCxnSpPr>
          <p:nvPr/>
        </p:nvCxnSpPr>
        <p:spPr>
          <a:xfrm flipV="1">
            <a:off x="3630741" y="3605432"/>
            <a:ext cx="0" cy="1471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855171" y="5714846"/>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2709306" y="2011428"/>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4580412" y="1762564"/>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2709306" y="2315285"/>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4580412" y="2315281"/>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56422" y="2656795"/>
            <a:ext cx="948637" cy="948637"/>
          </a:xfrm>
          <a:prstGeom prst="rect">
            <a:avLst/>
          </a:prstGeo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85317" y="2656794"/>
            <a:ext cx="948637" cy="948637"/>
          </a:xfrm>
          <a:prstGeom prst="rect">
            <a:avLst/>
          </a:prstGeom>
        </p:spPr>
      </p:pic>
      <p:sp>
        <p:nvSpPr>
          <p:cNvPr id="42" name="TextBox 41"/>
          <p:cNvSpPr txBox="1"/>
          <p:nvPr/>
        </p:nvSpPr>
        <p:spPr>
          <a:xfrm>
            <a:off x="838200" y="1945949"/>
            <a:ext cx="1842868" cy="584775"/>
          </a:xfrm>
          <a:prstGeom prst="rect">
            <a:avLst/>
          </a:prstGeom>
          <a:noFill/>
        </p:spPr>
        <p:txBody>
          <a:bodyPr wrap="square" rtlCol="0">
            <a:spAutoFit/>
          </a:bodyPr>
          <a:lstStyle/>
          <a:p>
            <a:pPr algn="ctr"/>
            <a:r>
              <a:rPr lang="en-PH" sz="1600" dirty="0"/>
              <a:t>Consolidation and Canvassing Server</a:t>
            </a:r>
          </a:p>
        </p:txBody>
      </p:sp>
      <p:cxnSp>
        <p:nvCxnSpPr>
          <p:cNvPr id="52" name="Connector: Elbow 51"/>
          <p:cNvCxnSpPr>
            <a:endCxn id="39" idx="2"/>
          </p:cNvCxnSpPr>
          <p:nvPr/>
        </p:nvCxnSpPr>
        <p:spPr>
          <a:xfrm rot="16200000" flipV="1">
            <a:off x="1478380" y="3886687"/>
            <a:ext cx="1983502" cy="1420990"/>
          </a:xfrm>
          <a:prstGeom prst="bentConnector3">
            <a:avLst>
              <a:gd name="adj1" fmla="val 1028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p:cNvCxnSpPr>
            <a:endCxn id="12" idx="2"/>
          </p:cNvCxnSpPr>
          <p:nvPr/>
        </p:nvCxnSpPr>
        <p:spPr>
          <a:xfrm rot="5400000" flipH="1" flipV="1">
            <a:off x="3793984" y="3750403"/>
            <a:ext cx="1852833" cy="1562893"/>
          </a:xfrm>
          <a:prstGeom prst="bentConnector3">
            <a:avLst>
              <a:gd name="adj1" fmla="val 3686"/>
            </a:avLst>
          </a:prstGeom>
          <a:ln>
            <a:tailEnd type="triangle"/>
          </a:ln>
        </p:spPr>
        <p:style>
          <a:lnRef idx="1">
            <a:schemeClr val="accent1"/>
          </a:lnRef>
          <a:fillRef idx="0">
            <a:schemeClr val="accent1"/>
          </a:fillRef>
          <a:effectRef idx="0">
            <a:schemeClr val="accent1"/>
          </a:effectRef>
          <a:fontRef idx="minor">
            <a:schemeClr val="tx1"/>
          </a:fontRef>
        </p:style>
      </p:cxnSp>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2999673" y="4705281"/>
            <a:ext cx="1262135" cy="1262135"/>
          </a:xfrm>
        </p:spPr>
      </p:pic>
      <p:sp>
        <p:nvSpPr>
          <p:cNvPr id="63" name="TextBox 62"/>
          <p:cNvSpPr txBox="1"/>
          <p:nvPr/>
        </p:nvSpPr>
        <p:spPr>
          <a:xfrm>
            <a:off x="3612864" y="3981344"/>
            <a:ext cx="1618037" cy="461665"/>
          </a:xfrm>
          <a:prstGeom prst="rect">
            <a:avLst/>
          </a:prstGeom>
          <a:noFill/>
        </p:spPr>
        <p:txBody>
          <a:bodyPr wrap="square" rtlCol="0">
            <a:spAutoFit/>
          </a:bodyPr>
          <a:lstStyle/>
          <a:p>
            <a:pPr algn="ctr"/>
            <a:r>
              <a:rPr lang="en-PH" sz="1200" dirty="0"/>
              <a:t>Votes are sent along with its hash code</a:t>
            </a:r>
          </a:p>
        </p:txBody>
      </p:sp>
      <p:sp>
        <p:nvSpPr>
          <p:cNvPr id="64" name="TextBox 63"/>
          <p:cNvSpPr txBox="1"/>
          <p:nvPr/>
        </p:nvSpPr>
        <p:spPr>
          <a:xfrm>
            <a:off x="7291240" y="762290"/>
            <a:ext cx="3708406" cy="3293209"/>
          </a:xfrm>
          <a:prstGeom prst="rect">
            <a:avLst/>
          </a:prstGeom>
          <a:noFill/>
        </p:spPr>
        <p:txBody>
          <a:bodyPr wrap="square" rtlCol="0">
            <a:spAutoFit/>
          </a:bodyPr>
          <a:lstStyle/>
          <a:p>
            <a:pPr algn="ctr"/>
            <a:r>
              <a:rPr lang="en-PH" sz="2400" dirty="0">
                <a:solidFill>
                  <a:schemeClr val="bg1"/>
                </a:solidFill>
              </a:rPr>
              <a:t>Hash code serves as the file’s digital fingerprint and is “a security measure used to ensure that the integrity of an electronic document, data file, or a program has not been compromised.”</a:t>
            </a:r>
          </a:p>
          <a:p>
            <a:pPr algn="ctr"/>
            <a:endParaRPr lang="en-PH" sz="2000" dirty="0">
              <a:solidFill>
                <a:schemeClr val="bg1"/>
              </a:solidFill>
            </a:endParaRPr>
          </a:p>
          <a:p>
            <a:pPr algn="ctr"/>
            <a:r>
              <a:rPr lang="en-PH" sz="2000" dirty="0">
                <a:solidFill>
                  <a:schemeClr val="bg1"/>
                </a:solidFill>
              </a:rPr>
              <a:t>CNN Philippines, 2016</a:t>
            </a:r>
          </a:p>
        </p:txBody>
      </p:sp>
      <p:sp>
        <p:nvSpPr>
          <p:cNvPr id="37" name="TextBox 36"/>
          <p:cNvSpPr txBox="1"/>
          <p:nvPr/>
        </p:nvSpPr>
        <p:spPr>
          <a:xfrm>
            <a:off x="1740843" y="4748398"/>
            <a:ext cx="1618037" cy="461665"/>
          </a:xfrm>
          <a:prstGeom prst="rect">
            <a:avLst/>
          </a:prstGeom>
          <a:noFill/>
        </p:spPr>
        <p:txBody>
          <a:bodyPr wrap="square" rtlCol="0">
            <a:spAutoFit/>
          </a:bodyPr>
          <a:lstStyle/>
          <a:p>
            <a:pPr algn="ctr"/>
            <a:r>
              <a:rPr lang="en-PH" sz="1200" dirty="0"/>
              <a:t>Votes are sent along with its hash code</a:t>
            </a:r>
          </a:p>
        </p:txBody>
      </p:sp>
      <p:sp>
        <p:nvSpPr>
          <p:cNvPr id="38" name="TextBox 37"/>
          <p:cNvSpPr txBox="1"/>
          <p:nvPr/>
        </p:nvSpPr>
        <p:spPr>
          <a:xfrm>
            <a:off x="3931991" y="4748398"/>
            <a:ext cx="1618037" cy="461665"/>
          </a:xfrm>
          <a:prstGeom prst="rect">
            <a:avLst/>
          </a:prstGeom>
          <a:noFill/>
        </p:spPr>
        <p:txBody>
          <a:bodyPr wrap="square" rtlCol="0">
            <a:spAutoFit/>
          </a:bodyPr>
          <a:lstStyle/>
          <a:p>
            <a:pPr algn="ctr"/>
            <a:r>
              <a:rPr lang="en-PH" sz="1200" dirty="0"/>
              <a:t>Votes are sent along with its hash code</a:t>
            </a:r>
          </a:p>
        </p:txBody>
      </p:sp>
    </p:spTree>
    <p:extLst>
      <p:ext uri="{BB962C8B-B14F-4D97-AF65-F5344CB8AC3E}">
        <p14:creationId xmlns:p14="http://schemas.microsoft.com/office/powerpoint/2010/main" val="40161393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err="1"/>
              <a:t>Github</a:t>
            </a:r>
            <a:r>
              <a:rPr lang="en-PH" dirty="0"/>
              <a:t> Screenshot</a:t>
            </a:r>
          </a:p>
        </p:txBody>
      </p:sp>
      <p:pic>
        <p:nvPicPr>
          <p:cNvPr id="4" name="Content Placeholder 3" descr="GitHub"/>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9497" y="1350498"/>
            <a:ext cx="9373005" cy="4995277"/>
          </a:xfrm>
        </p:spPr>
      </p:pic>
    </p:spTree>
    <p:extLst>
      <p:ext uri="{BB962C8B-B14F-4D97-AF65-F5344CB8AC3E}">
        <p14:creationId xmlns:p14="http://schemas.microsoft.com/office/powerpoint/2010/main" val="3491087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Current System with Secret Server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93953" y="2416105"/>
            <a:ext cx="948637" cy="948637"/>
          </a:xfrm>
          <a:prstGeom prst="rect">
            <a:avLst/>
          </a:prstGeom>
        </p:spPr>
      </p:pic>
      <p:cxnSp>
        <p:nvCxnSpPr>
          <p:cNvPr id="14" name="Straight Arrow Connector 13"/>
          <p:cNvCxnSpPr>
            <a:endCxn id="8" idx="2"/>
          </p:cNvCxnSpPr>
          <p:nvPr/>
        </p:nvCxnSpPr>
        <p:spPr>
          <a:xfrm flipV="1">
            <a:off x="5797166" y="3364742"/>
            <a:ext cx="0" cy="2234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21596" y="6205673"/>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4875731" y="1770738"/>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6746837" y="1521874"/>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4875731" y="2074595"/>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6746837" y="2074591"/>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22847" y="2416105"/>
            <a:ext cx="948637" cy="948637"/>
          </a:xfrm>
          <a:prstGeom prst="rect">
            <a:avLst/>
          </a:prstGeo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51742" y="2416104"/>
            <a:ext cx="948637" cy="948637"/>
          </a:xfrm>
          <a:prstGeom prst="rect">
            <a:avLst/>
          </a:prstGeom>
        </p:spPr>
      </p:pic>
      <p:sp>
        <p:nvSpPr>
          <p:cNvPr id="42" name="TextBox 41"/>
          <p:cNvSpPr txBox="1"/>
          <p:nvPr/>
        </p:nvSpPr>
        <p:spPr>
          <a:xfrm>
            <a:off x="3004625" y="1705259"/>
            <a:ext cx="1842868" cy="584775"/>
          </a:xfrm>
          <a:prstGeom prst="rect">
            <a:avLst/>
          </a:prstGeom>
          <a:noFill/>
        </p:spPr>
        <p:txBody>
          <a:bodyPr wrap="square" rtlCol="0">
            <a:spAutoFit/>
          </a:bodyPr>
          <a:lstStyle/>
          <a:p>
            <a:pPr algn="ctr"/>
            <a:r>
              <a:rPr lang="en-PH" sz="1600" dirty="0"/>
              <a:t>Consolidation and Canvassing Server</a:t>
            </a:r>
          </a:p>
        </p:txBody>
      </p:sp>
      <p:cxnSp>
        <p:nvCxnSpPr>
          <p:cNvPr id="52" name="Connector: Elbow 51"/>
          <p:cNvCxnSpPr>
            <a:endCxn id="39" idx="2"/>
          </p:cNvCxnSpPr>
          <p:nvPr/>
        </p:nvCxnSpPr>
        <p:spPr>
          <a:xfrm rot="10800000">
            <a:off x="3926062" y="3364741"/>
            <a:ext cx="1871105" cy="81336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p:cNvCxnSpPr>
            <a:endCxn id="12" idx="2"/>
          </p:cNvCxnSpPr>
          <p:nvPr/>
        </p:nvCxnSpPr>
        <p:spPr>
          <a:xfrm flipV="1">
            <a:off x="5797166" y="3364742"/>
            <a:ext cx="1871106" cy="81336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5166098" y="5196108"/>
            <a:ext cx="1262135" cy="1204687"/>
          </a:xfrm>
        </p:spPr>
      </p:pic>
      <p:sp>
        <p:nvSpPr>
          <p:cNvPr id="37" name="TextBox 36"/>
          <p:cNvSpPr txBox="1"/>
          <p:nvPr/>
        </p:nvSpPr>
        <p:spPr>
          <a:xfrm>
            <a:off x="4299481" y="4664340"/>
            <a:ext cx="1618037" cy="461665"/>
          </a:xfrm>
          <a:prstGeom prst="rect">
            <a:avLst/>
          </a:prstGeom>
          <a:noFill/>
        </p:spPr>
        <p:txBody>
          <a:bodyPr wrap="square" rtlCol="0">
            <a:spAutoFit/>
          </a:bodyPr>
          <a:lstStyle/>
          <a:p>
            <a:pPr algn="ctr"/>
            <a:r>
              <a:rPr lang="en-PH" sz="1200" dirty="0"/>
              <a:t>Votes are sent along with its hash code</a:t>
            </a:r>
          </a:p>
        </p:txBody>
      </p:sp>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21136" y="3894037"/>
            <a:ext cx="540160" cy="540160"/>
          </a:xfrm>
          <a:prstGeom prst="rect">
            <a:avLst/>
          </a:prstGeom>
        </p:spPr>
      </p:pic>
      <p:sp>
        <p:nvSpPr>
          <p:cNvPr id="34" name="TextBox 33"/>
          <p:cNvSpPr txBox="1"/>
          <p:nvPr/>
        </p:nvSpPr>
        <p:spPr>
          <a:xfrm>
            <a:off x="5372940" y="3632923"/>
            <a:ext cx="1842868" cy="276999"/>
          </a:xfrm>
          <a:prstGeom prst="rect">
            <a:avLst/>
          </a:prstGeom>
          <a:noFill/>
        </p:spPr>
        <p:txBody>
          <a:bodyPr wrap="square" rtlCol="0">
            <a:spAutoFit/>
          </a:bodyPr>
          <a:lstStyle/>
          <a:p>
            <a:pPr algn="ctr"/>
            <a:r>
              <a:rPr lang="en-PH" sz="1200" dirty="0"/>
              <a:t>Secret Server</a:t>
            </a:r>
          </a:p>
        </p:txBody>
      </p:sp>
    </p:spTree>
    <p:extLst>
      <p:ext uri="{BB962C8B-B14F-4D97-AF65-F5344CB8AC3E}">
        <p14:creationId xmlns:p14="http://schemas.microsoft.com/office/powerpoint/2010/main" val="1679730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Background of the Problem</a:t>
            </a:r>
          </a:p>
        </p:txBody>
      </p:sp>
      <p:sp>
        <p:nvSpPr>
          <p:cNvPr id="3" name="Content Placeholder 2"/>
          <p:cNvSpPr>
            <a:spLocks noGrp="1"/>
          </p:cNvSpPr>
          <p:nvPr>
            <p:ph idx="1"/>
          </p:nvPr>
        </p:nvSpPr>
        <p:spPr>
          <a:xfrm>
            <a:off x="838200" y="1806989"/>
            <a:ext cx="9896061" cy="4679467"/>
          </a:xfrm>
        </p:spPr>
        <p:txBody>
          <a:bodyPr>
            <a:normAutofit lnSpcReduction="10000"/>
          </a:bodyPr>
          <a:lstStyle/>
          <a:p>
            <a:r>
              <a:rPr lang="en-PH" dirty="0"/>
              <a:t>The purpose of the said “secret server” or the “queue server” is to first receive all the transmitted votes before distributing it to the three official servers declared by the COMELEC.</a:t>
            </a:r>
          </a:p>
          <a:p>
            <a:r>
              <a:rPr lang="en-PH" dirty="0"/>
              <a:t>However, the normal process that should be done for the ER transmission as mandated by the law is to simply transmit the votes directly to the servers.</a:t>
            </a:r>
          </a:p>
          <a:p>
            <a:r>
              <a:rPr lang="en-PH" dirty="0"/>
              <a:t>These “secret servers” never undergone the initial source code review which is essential in every machine that would be used during the elections.</a:t>
            </a:r>
          </a:p>
          <a:p>
            <a:r>
              <a:rPr lang="en-PH" dirty="0"/>
              <a:t>There were no watchers assigned in the said server putting the integrity of the May 2016 election under a cloud of doubt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570840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Background of the Problem</a:t>
            </a:r>
          </a:p>
        </p:txBody>
      </p:sp>
      <p:sp>
        <p:nvSpPr>
          <p:cNvPr id="3" name="Content Placeholder 2"/>
          <p:cNvSpPr>
            <a:spLocks noGrp="1"/>
          </p:cNvSpPr>
          <p:nvPr>
            <p:ph idx="1"/>
          </p:nvPr>
        </p:nvSpPr>
        <p:spPr>
          <a:xfrm>
            <a:off x="838200" y="1497496"/>
            <a:ext cx="9896061" cy="4679467"/>
          </a:xfrm>
        </p:spPr>
        <p:txBody>
          <a:bodyPr>
            <a:normAutofit/>
          </a:bodyPr>
          <a:lstStyle/>
          <a:p>
            <a:r>
              <a:rPr lang="en-PH" dirty="0"/>
              <a:t>Furthermore, the ñ controversy showed that the entire automated election system uses a hash function called MD5.</a:t>
            </a:r>
          </a:p>
          <a:p>
            <a:r>
              <a:rPr lang="en-PH" dirty="0" err="1"/>
              <a:t>Comelec-Smartmatic</a:t>
            </a:r>
            <a:r>
              <a:rPr lang="en-PH" dirty="0"/>
              <a:t> still used it </a:t>
            </a:r>
            <a:r>
              <a:rPr lang="en-PH" b="1" dirty="0"/>
              <a:t>even if </a:t>
            </a:r>
            <a:r>
              <a:rPr lang="en-PH" dirty="0"/>
              <a:t>many developers have suggested to avoid the usage of the technology.</a:t>
            </a:r>
          </a:p>
          <a:p>
            <a:pPr lvl="1"/>
            <a:r>
              <a:rPr lang="en-PH" i="1" dirty="0"/>
              <a:t>Carnegie Mellon University – Software Engineering Institute </a:t>
            </a:r>
            <a:r>
              <a:rPr lang="en-PH" dirty="0"/>
              <a:t>stated that: “Software developers, Certification Authorities, website owners, and users should avoid using the MD5 algorithm in any capacity. As previous research has demonstrated, it should be considered cryptographically broken and unsuitable for further use.”</a:t>
            </a:r>
          </a:p>
          <a:p>
            <a:pPr lvl="1"/>
            <a:r>
              <a:rPr lang="en-PH" dirty="0"/>
              <a:t>Recently, </a:t>
            </a:r>
            <a:r>
              <a:rPr lang="en-PH" i="1" dirty="0"/>
              <a:t>Microsoft</a:t>
            </a:r>
            <a:r>
              <a:rPr lang="en-PH" dirty="0"/>
              <a:t> announced </a:t>
            </a:r>
            <a:r>
              <a:rPr lang="en-PH" i="1" dirty="0">
                <a:hlinkClick r:id="rId3"/>
              </a:rPr>
              <a:t>Security Advisory 2862973</a:t>
            </a:r>
            <a:r>
              <a:rPr lang="en-PH" dirty="0"/>
              <a:t> that will block the MD5 has algorithm. This hashing algorithm is quite long in the tooth and has not been a recommended hash for many years.</a:t>
            </a:r>
          </a:p>
          <a:p>
            <a:pPr lvl="1"/>
            <a:endParaRPr lang="en-PH"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459273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Background of the Problem</a:t>
            </a:r>
          </a:p>
        </p:txBody>
      </p:sp>
      <p:sp>
        <p:nvSpPr>
          <p:cNvPr id="3" name="Content Placeholder 2"/>
          <p:cNvSpPr>
            <a:spLocks noGrp="1"/>
          </p:cNvSpPr>
          <p:nvPr>
            <p:ph idx="1"/>
          </p:nvPr>
        </p:nvSpPr>
        <p:spPr>
          <a:xfrm>
            <a:off x="838200" y="1825625"/>
            <a:ext cx="9867314" cy="4351338"/>
          </a:xfrm>
        </p:spPr>
        <p:txBody>
          <a:bodyPr>
            <a:normAutofit/>
          </a:bodyPr>
          <a:lstStyle/>
          <a:p>
            <a:r>
              <a:rPr lang="en-PH" dirty="0"/>
              <a:t>MD5 is just a hash function – not encryption at all.</a:t>
            </a:r>
          </a:p>
          <a:p>
            <a:pPr marL="0" indent="0">
              <a:buNone/>
            </a:pPr>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469217" y="3641336"/>
            <a:ext cx="1391006" cy="1391006"/>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30827" y="2516981"/>
            <a:ext cx="7471733" cy="3659982"/>
          </a:xfrm>
          <a:prstGeom prst="rect">
            <a:avLst/>
          </a:prstGeom>
        </p:spPr>
      </p:pic>
    </p:spTree>
    <p:extLst>
      <p:ext uri="{BB962C8B-B14F-4D97-AF65-F5344CB8AC3E}">
        <p14:creationId xmlns:p14="http://schemas.microsoft.com/office/powerpoint/2010/main" val="27967079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3092</TotalTime>
  <Words>2695</Words>
  <Application>Microsoft Office PowerPoint</Application>
  <PresentationFormat>Widescreen</PresentationFormat>
  <Paragraphs>414</Paragraphs>
  <Slides>50</Slides>
  <Notes>46</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Calibri Light</vt:lpstr>
      <vt:lpstr>Times New Roman</vt:lpstr>
      <vt:lpstr>Office Theme</vt:lpstr>
      <vt:lpstr>Hybrid Cryptography for Automated Election System</vt:lpstr>
      <vt:lpstr>Abstract</vt:lpstr>
      <vt:lpstr>Background of the Problem</vt:lpstr>
      <vt:lpstr>Background of the Problem</vt:lpstr>
      <vt:lpstr>Current System</vt:lpstr>
      <vt:lpstr>Current System with Secret Server</vt:lpstr>
      <vt:lpstr>Background of the Problem</vt:lpstr>
      <vt:lpstr>Background of the Problem</vt:lpstr>
      <vt:lpstr>Background of the Problem</vt:lpstr>
      <vt:lpstr>Statement of the Problem</vt:lpstr>
      <vt:lpstr>Objectives</vt:lpstr>
      <vt:lpstr>Significance of the Study</vt:lpstr>
      <vt:lpstr>Scope and Limitations</vt:lpstr>
      <vt:lpstr>Related Literature</vt:lpstr>
      <vt:lpstr>Related Literature</vt:lpstr>
      <vt:lpstr>Related Literature</vt:lpstr>
      <vt:lpstr>Related Literature</vt:lpstr>
      <vt:lpstr>Related Literature</vt:lpstr>
      <vt:lpstr>Related Study</vt:lpstr>
      <vt:lpstr>Theoretical Background</vt:lpstr>
      <vt:lpstr>Theoretical Background</vt:lpstr>
      <vt:lpstr>Theoretical Background</vt:lpstr>
      <vt:lpstr>Theoretical Background</vt:lpstr>
      <vt:lpstr>Theoretical Background</vt:lpstr>
      <vt:lpstr>Theoretical Background</vt:lpstr>
      <vt:lpstr>Current System</vt:lpstr>
      <vt:lpstr>Proposed Solution to the problem</vt:lpstr>
      <vt:lpstr>Proposed System</vt:lpstr>
      <vt:lpstr>Proposed System</vt:lpstr>
      <vt:lpstr>Proposed System</vt:lpstr>
      <vt:lpstr>Proposed System</vt:lpstr>
      <vt:lpstr>Proposed System</vt:lpstr>
      <vt:lpstr>Proposed System</vt:lpstr>
      <vt:lpstr>Event Table</vt:lpstr>
      <vt:lpstr>Context Diagram</vt:lpstr>
      <vt:lpstr>Activity Diagram</vt:lpstr>
      <vt:lpstr>Use Case Diagram</vt:lpstr>
      <vt:lpstr>Use Case Diagram</vt:lpstr>
      <vt:lpstr>Use Case Diagram</vt:lpstr>
      <vt:lpstr>Use Case Diagram</vt:lpstr>
      <vt:lpstr>Use Case Diagram</vt:lpstr>
      <vt:lpstr>Communication Diagram</vt:lpstr>
      <vt:lpstr>Sequence Diagram</vt:lpstr>
      <vt:lpstr>State Diagram</vt:lpstr>
      <vt:lpstr>Timing Diagram</vt:lpstr>
      <vt:lpstr>Interaction Overview Diagram</vt:lpstr>
      <vt:lpstr>Composite Diagram</vt:lpstr>
      <vt:lpstr>Trello Screenshot</vt:lpstr>
      <vt:lpstr>Trello Screenshot cont.</vt:lpstr>
      <vt:lpstr>Github Screenshot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Joanna Marie Pauline Hipolito</dc:creator>
  <cp:lastModifiedBy>Mikhaela Francesca Pachico</cp:lastModifiedBy>
  <cp:revision>155</cp:revision>
  <dcterms:created xsi:type="dcterms:W3CDTF">2016-07-14T13:32:49Z</dcterms:created>
  <dcterms:modified xsi:type="dcterms:W3CDTF">2016-09-02T06:06:08Z</dcterms:modified>
</cp:coreProperties>
</file>