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6" r:id="rId3"/>
    <p:sldId id="265" r:id="rId4"/>
    <p:sldId id="280" r:id="rId5"/>
    <p:sldId id="281" r:id="rId6"/>
    <p:sldId id="300" r:id="rId7"/>
    <p:sldId id="270" r:id="rId8"/>
    <p:sldId id="269" r:id="rId9"/>
    <p:sldId id="298" r:id="rId10"/>
    <p:sldId id="267" r:id="rId11"/>
    <p:sldId id="268" r:id="rId12"/>
    <p:sldId id="296" r:id="rId13"/>
    <p:sldId id="299" r:id="rId14"/>
    <p:sldId id="271" r:id="rId15"/>
    <p:sldId id="273" r:id="rId16"/>
    <p:sldId id="274" r:id="rId17"/>
    <p:sldId id="282" r:id="rId18"/>
    <p:sldId id="288" r:id="rId19"/>
    <p:sldId id="287" r:id="rId20"/>
    <p:sldId id="286" r:id="rId21"/>
    <p:sldId id="285" r:id="rId22"/>
    <p:sldId id="284" r:id="rId23"/>
    <p:sldId id="289" r:id="rId24"/>
    <p:sldId id="291" r:id="rId25"/>
    <p:sldId id="295" r:id="rId26"/>
    <p:sldId id="294" r:id="rId27"/>
    <p:sldId id="293" r:id="rId28"/>
    <p:sldId id="292" r:id="rId29"/>
    <p:sldId id="290" r:id="rId30"/>
    <p:sldId id="275" r:id="rId31"/>
    <p:sldId id="276" r:id="rId32"/>
    <p:sldId id="277" r:id="rId33"/>
    <p:sldId id="27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CECE8"/>
    <a:srgbClr val="CCFFFF"/>
    <a:srgbClr val="99FFCC"/>
    <a:srgbClr val="33CC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360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8/28/2016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577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8/28/2016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71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8/28/2016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081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8/28/2016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687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8/28/2016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770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8/28/2016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315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8/28/2016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592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8/28/2016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48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8/28/2016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919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8/28/2016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974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20CE-7E6E-46AA-9B32-76D88BCAE5C9}" type="datetimeFigureOut">
              <a:rPr lang="en-PH" smtClean="0"/>
              <a:t>8/28/2016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74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C20CE-7E6E-46AA-9B32-76D88BCAE5C9}" type="datetimeFigureOut">
              <a:rPr lang="en-PH" smtClean="0"/>
              <a:t>8/28/2016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A8C97-750A-4A38-A435-8ABAAE6508A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498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Event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00412"/>
              </p:ext>
            </p:extLst>
          </p:nvPr>
        </p:nvGraphicFramePr>
        <p:xfrm>
          <a:off x="1953492" y="1631368"/>
          <a:ext cx="7455921" cy="4589807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555023">
                  <a:extLst>
                    <a:ext uri="{9D8B030D-6E8A-4147-A177-3AD203B41FA5}">
                      <a16:colId xmlns:a16="http://schemas.microsoft.com/office/drawing/2014/main" val="3879394027"/>
                    </a:ext>
                  </a:extLst>
                </a:gridCol>
                <a:gridCol w="930658">
                  <a:extLst>
                    <a:ext uri="{9D8B030D-6E8A-4147-A177-3AD203B41FA5}">
                      <a16:colId xmlns:a16="http://schemas.microsoft.com/office/drawing/2014/main" val="928243485"/>
                    </a:ext>
                  </a:extLst>
                </a:gridCol>
                <a:gridCol w="1242560">
                  <a:extLst>
                    <a:ext uri="{9D8B030D-6E8A-4147-A177-3AD203B41FA5}">
                      <a16:colId xmlns:a16="http://schemas.microsoft.com/office/drawing/2014/main" val="2028073001"/>
                    </a:ext>
                  </a:extLst>
                </a:gridCol>
                <a:gridCol w="1279584">
                  <a:extLst>
                    <a:ext uri="{9D8B030D-6E8A-4147-A177-3AD203B41FA5}">
                      <a16:colId xmlns:a16="http://schemas.microsoft.com/office/drawing/2014/main" val="196038456"/>
                    </a:ext>
                  </a:extLst>
                </a:gridCol>
                <a:gridCol w="1205536">
                  <a:extLst>
                    <a:ext uri="{9D8B030D-6E8A-4147-A177-3AD203B41FA5}">
                      <a16:colId xmlns:a16="http://schemas.microsoft.com/office/drawing/2014/main" val="4020037094"/>
                    </a:ext>
                  </a:extLst>
                </a:gridCol>
                <a:gridCol w="1242560">
                  <a:extLst>
                    <a:ext uri="{9D8B030D-6E8A-4147-A177-3AD203B41FA5}">
                      <a16:colId xmlns:a16="http://schemas.microsoft.com/office/drawing/2014/main" val="971940492"/>
                    </a:ext>
                  </a:extLst>
                </a:gridCol>
              </a:tblGrid>
              <a:tr h="2625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Event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Trigger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Source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Use Case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Response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Destination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1615150884"/>
                  </a:ext>
                </a:extLst>
              </a:tr>
              <a:tr h="3042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Voter casts ballot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Accomplished ballot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Voter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Casts ballot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Casted ballot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System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3435550610"/>
                  </a:ext>
                </a:extLst>
              </a:tr>
              <a:tr h="3042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System stores votes in the database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Scanned ballot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Ballot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Stores votes in the database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Stored votes in the database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83763036"/>
                  </a:ext>
                </a:extLst>
              </a:tr>
              <a:tr h="3042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System prints receipt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Successfully stored votes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Database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Prints receipt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Printed receipt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Voter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2419685281"/>
                  </a:ext>
                </a:extLst>
              </a:tr>
              <a:tr h="3042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System accumulates votes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Successfully stored votes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Database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Accumulate votes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Accumulated votes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771850208"/>
                  </a:ext>
                </a:extLst>
              </a:tr>
              <a:tr h="7743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Board of Election Inspectors (BEI) transmits Election Returns (ERs) to the Municipal Board of Canvassers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Completion of precinct votes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BEI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Transmits election returns to the Municipal Board of Canvassers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Transmitted ERs to the Municipal Board of Canvassers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Municipal BOC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4049186922"/>
                  </a:ext>
                </a:extLst>
              </a:tr>
              <a:tr h="7743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Municipal Board of Canvassers (MBOC) transmits ERs to the Provincial Board of Canvassers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Completion of municipal election returns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MBOC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Transmits election returns to the Provincial Board of Canvassers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Transmitted ERs to the Provincial Board of Canvassers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Provincial BOC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1275442654"/>
                  </a:ext>
                </a:extLst>
              </a:tr>
              <a:tr h="7743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Provincial Board of Canvassers (PBOC) transmits ERs to the Regional Board of Canvassers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Completion of provincial election returns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PBOC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Transmits election returns to Regional Board of Canvassers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Transmitted ERs to the Regional Board of Canvassers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Regional BOC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1548993579"/>
                  </a:ext>
                </a:extLst>
              </a:tr>
              <a:tr h="7743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Regional Board of Canvassers (RBOC) transmits ERs to the National Board of Canvassers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Completion of regional election returns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RBOC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Transmits election returns to the National Board of Canvassers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>
                          <a:effectLst/>
                        </a:rPr>
                        <a:t>Transmitted ERs to the National Board of Canvassers</a:t>
                      </a:r>
                      <a:endParaRPr lang="en-PH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900" dirty="0">
                          <a:effectLst/>
                        </a:rPr>
                        <a:t>National BOC</a:t>
                      </a:r>
                      <a:endParaRPr lang="en-PH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48" marR="53848" marT="0" marB="0" anchor="ctr"/>
                </a:tc>
                <a:extLst>
                  <a:ext uri="{0D108BD9-81ED-4DB2-BD59-A6C34878D82A}">
                    <a16:rowId xmlns:a16="http://schemas.microsoft.com/office/drawing/2014/main" val="236345341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55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State Diagram</a:t>
            </a:r>
          </a:p>
        </p:txBody>
      </p:sp>
      <p:sp>
        <p:nvSpPr>
          <p:cNvPr id="6" name="Oval 5"/>
          <p:cNvSpPr/>
          <p:nvPr/>
        </p:nvSpPr>
        <p:spPr>
          <a:xfrm>
            <a:off x="2910829" y="1503883"/>
            <a:ext cx="255495" cy="26894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Arrow Connector 6"/>
          <p:cNvCxnSpPr>
            <a:stCxn id="6" idx="4"/>
            <a:endCxn id="8" idx="0"/>
          </p:cNvCxnSpPr>
          <p:nvPr/>
        </p:nvCxnSpPr>
        <p:spPr>
          <a:xfrm>
            <a:off x="3038577" y="1772824"/>
            <a:ext cx="1" cy="40490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245704" y="2177726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Cast ballots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45704" y="3420781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Store votes in the database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443291" y="3420781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Print receipt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443291" y="4803733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Provide BEI digital signature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727832" y="4803733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Transmit election returns to Municipal BOC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727832" y="3426089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Transmit election returns to Provincial BOC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012373" y="3420781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Transmit election returns to Regional BOC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012373" y="4803733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Transmit election returns to National BOC</a:t>
            </a:r>
          </a:p>
        </p:txBody>
      </p:sp>
      <p:sp>
        <p:nvSpPr>
          <p:cNvPr id="17" name="Oval 16"/>
          <p:cNvSpPr/>
          <p:nvPr/>
        </p:nvSpPr>
        <p:spPr>
          <a:xfrm>
            <a:off x="9696661" y="6213244"/>
            <a:ext cx="217170" cy="228600"/>
          </a:xfrm>
          <a:prstGeom prst="ellipse">
            <a:avLst/>
          </a:prstGeom>
          <a:noFill/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2" name="Straight Arrow Connector 21"/>
          <p:cNvCxnSpPr>
            <a:stCxn id="8" idx="2"/>
            <a:endCxn id="10" idx="0"/>
          </p:cNvCxnSpPr>
          <p:nvPr/>
        </p:nvCxnSpPr>
        <p:spPr>
          <a:xfrm>
            <a:off x="3038578" y="2987529"/>
            <a:ext cx="0" cy="4332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1" idx="1"/>
          </p:cNvCxnSpPr>
          <p:nvPr/>
        </p:nvCxnSpPr>
        <p:spPr>
          <a:xfrm>
            <a:off x="3831451" y="3825683"/>
            <a:ext cx="61184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2"/>
            <a:endCxn id="17" idx="0"/>
          </p:cNvCxnSpPr>
          <p:nvPr/>
        </p:nvCxnSpPr>
        <p:spPr>
          <a:xfrm flipH="1">
            <a:off x="9805246" y="5613536"/>
            <a:ext cx="1" cy="5997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0" idx="2"/>
            <a:endCxn id="12" idx="1"/>
          </p:cNvCxnSpPr>
          <p:nvPr/>
        </p:nvCxnSpPr>
        <p:spPr>
          <a:xfrm rot="16200000" flipH="1">
            <a:off x="3251909" y="4017252"/>
            <a:ext cx="978051" cy="1404713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  <a:endCxn id="13" idx="1"/>
          </p:cNvCxnSpPr>
          <p:nvPr/>
        </p:nvCxnSpPr>
        <p:spPr>
          <a:xfrm>
            <a:off x="6029038" y="5208635"/>
            <a:ext cx="69879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0"/>
            <a:endCxn id="14" idx="2"/>
          </p:cNvCxnSpPr>
          <p:nvPr/>
        </p:nvCxnSpPr>
        <p:spPr>
          <a:xfrm flipV="1">
            <a:off x="7520706" y="4235892"/>
            <a:ext cx="0" cy="56784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3"/>
            <a:endCxn id="15" idx="1"/>
          </p:cNvCxnSpPr>
          <p:nvPr/>
        </p:nvCxnSpPr>
        <p:spPr>
          <a:xfrm flipV="1">
            <a:off x="8313579" y="3825683"/>
            <a:ext cx="698794" cy="53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2"/>
            <a:endCxn id="16" idx="0"/>
          </p:cNvCxnSpPr>
          <p:nvPr/>
        </p:nvCxnSpPr>
        <p:spPr>
          <a:xfrm>
            <a:off x="9805247" y="4230584"/>
            <a:ext cx="0" cy="57314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127579" y="2619032"/>
            <a:ext cx="217170" cy="228600"/>
          </a:xfrm>
          <a:prstGeom prst="ellipse">
            <a:avLst/>
          </a:prstGeom>
          <a:noFill/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stCxn id="11" idx="0"/>
            <a:endCxn id="50" idx="4"/>
          </p:cNvCxnSpPr>
          <p:nvPr/>
        </p:nvCxnSpPr>
        <p:spPr>
          <a:xfrm flipH="1" flipV="1">
            <a:off x="5236164" y="2847632"/>
            <a:ext cx="1" cy="57314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347811" y="1831804"/>
            <a:ext cx="1741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Accomplished ballot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33862" y="3050266"/>
            <a:ext cx="153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Scanned ballot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27663" y="3482839"/>
            <a:ext cx="153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ok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69023" y="4886496"/>
            <a:ext cx="153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ok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19142" y="4517158"/>
            <a:ext cx="916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Complete ERs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433751" y="4261825"/>
            <a:ext cx="137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Complete  Municipal ERs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18446" y="2872597"/>
            <a:ext cx="1289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Complete Provincial ERs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826423" y="4255548"/>
            <a:ext cx="1185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Complete Regional ERs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833307" y="5638501"/>
            <a:ext cx="1185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Complete National ERs</a:t>
            </a:r>
          </a:p>
        </p:txBody>
      </p:sp>
    </p:spTree>
    <p:extLst>
      <p:ext uri="{BB962C8B-B14F-4D97-AF65-F5344CB8AC3E}">
        <p14:creationId xmlns:p14="http://schemas.microsoft.com/office/powerpoint/2010/main" val="149191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Timing Diagram</a:t>
            </a:r>
          </a:p>
        </p:txBody>
      </p:sp>
      <p:sp>
        <p:nvSpPr>
          <p:cNvPr id="6" name="Hexagon 5"/>
          <p:cNvSpPr/>
          <p:nvPr/>
        </p:nvSpPr>
        <p:spPr>
          <a:xfrm>
            <a:off x="965649" y="2917903"/>
            <a:ext cx="1344706" cy="4437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Hexagon 6"/>
          <p:cNvSpPr/>
          <p:nvPr/>
        </p:nvSpPr>
        <p:spPr>
          <a:xfrm>
            <a:off x="2310355" y="2917903"/>
            <a:ext cx="1344706" cy="4437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Hexagon 7"/>
          <p:cNvSpPr/>
          <p:nvPr/>
        </p:nvSpPr>
        <p:spPr>
          <a:xfrm>
            <a:off x="3655061" y="2925795"/>
            <a:ext cx="1344706" cy="4437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Hexagon 8"/>
          <p:cNvSpPr/>
          <p:nvPr/>
        </p:nvSpPr>
        <p:spPr>
          <a:xfrm>
            <a:off x="4999767" y="2925794"/>
            <a:ext cx="1344706" cy="4437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Hexagon 9"/>
          <p:cNvSpPr/>
          <p:nvPr/>
        </p:nvSpPr>
        <p:spPr>
          <a:xfrm>
            <a:off x="6344473" y="2925794"/>
            <a:ext cx="1344706" cy="4437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Hexagon 10"/>
          <p:cNvSpPr/>
          <p:nvPr/>
        </p:nvSpPr>
        <p:spPr>
          <a:xfrm>
            <a:off x="7689179" y="2925794"/>
            <a:ext cx="1344706" cy="4437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Hexagon 11"/>
          <p:cNvSpPr/>
          <p:nvPr/>
        </p:nvSpPr>
        <p:spPr>
          <a:xfrm>
            <a:off x="9033885" y="2917902"/>
            <a:ext cx="1344706" cy="4437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Hexagon 12"/>
          <p:cNvSpPr/>
          <p:nvPr/>
        </p:nvSpPr>
        <p:spPr>
          <a:xfrm>
            <a:off x="10378591" y="2917901"/>
            <a:ext cx="1344706" cy="44375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838200" y="3377504"/>
            <a:ext cx="110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|-----3mins-----|-------30s-------|-----30s-----|-------30s------|-----25mins-----|----25mins----|----25mins----|----25mins---|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7117" y="2994488"/>
            <a:ext cx="981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300" dirty="0">
                <a:solidFill>
                  <a:schemeClr val="bg1"/>
                </a:solidFill>
              </a:rPr>
              <a:t>Cast ballots</a:t>
            </a:r>
          </a:p>
          <a:p>
            <a:endParaRPr lang="en-PH" sz="13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1823" y="2994488"/>
            <a:ext cx="981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300" dirty="0">
                <a:solidFill>
                  <a:schemeClr val="bg1"/>
                </a:solidFill>
              </a:rPr>
              <a:t>Store votes</a:t>
            </a:r>
          </a:p>
          <a:p>
            <a:endParaRPr lang="en-PH" sz="13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6529" y="2994488"/>
            <a:ext cx="11632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300" dirty="0">
                <a:solidFill>
                  <a:schemeClr val="bg1"/>
                </a:solidFill>
              </a:rPr>
              <a:t>Print receipt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45134" y="2943661"/>
            <a:ext cx="125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dirty="0">
                <a:solidFill>
                  <a:schemeClr val="bg1"/>
                </a:solidFill>
              </a:rPr>
              <a:t>Provide </a:t>
            </a:r>
          </a:p>
          <a:p>
            <a:pPr algn="ctr"/>
            <a:r>
              <a:rPr lang="en-PH" sz="1000" dirty="0">
                <a:solidFill>
                  <a:schemeClr val="bg1"/>
                </a:solidFill>
              </a:rPr>
              <a:t>digital signature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4473" y="3008972"/>
            <a:ext cx="134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solidFill>
                  <a:schemeClr val="bg1"/>
                </a:solidFill>
              </a:rPr>
              <a:t>Transmit to MBOC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89179" y="3001277"/>
            <a:ext cx="134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solidFill>
                  <a:schemeClr val="bg1"/>
                </a:solidFill>
              </a:rPr>
              <a:t>Transmit to PBOC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33885" y="3001276"/>
            <a:ext cx="134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solidFill>
                  <a:schemeClr val="bg1"/>
                </a:solidFill>
              </a:rPr>
              <a:t>Transmit to RBOC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78591" y="3001275"/>
            <a:ext cx="134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solidFill>
                  <a:schemeClr val="bg1"/>
                </a:solidFill>
              </a:rPr>
              <a:t>Transmit to NBOC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13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Interaction Overview Diagram</a:t>
            </a:r>
          </a:p>
        </p:txBody>
      </p:sp>
      <p:sp>
        <p:nvSpPr>
          <p:cNvPr id="15" name="Oval 14"/>
          <p:cNvSpPr/>
          <p:nvPr/>
        </p:nvSpPr>
        <p:spPr>
          <a:xfrm>
            <a:off x="1597604" y="2243895"/>
            <a:ext cx="372905" cy="43343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ounded Rectangle 16"/>
          <p:cNvSpPr/>
          <p:nvPr/>
        </p:nvSpPr>
        <p:spPr>
          <a:xfrm>
            <a:off x="991184" y="3616881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Cast ballots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363583" y="3616883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Store votes in the database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843858" y="3616880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Print receipt</a:t>
            </a:r>
          </a:p>
        </p:txBody>
      </p:sp>
      <p:cxnSp>
        <p:nvCxnSpPr>
          <p:cNvPr id="31" name="Straight Arrow Connector 30"/>
          <p:cNvCxnSpPr>
            <a:endCxn id="18" idx="1"/>
          </p:cNvCxnSpPr>
          <p:nvPr/>
        </p:nvCxnSpPr>
        <p:spPr>
          <a:xfrm>
            <a:off x="2590378" y="4021782"/>
            <a:ext cx="773205" cy="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542751" y="3893629"/>
            <a:ext cx="217170" cy="228600"/>
          </a:xfrm>
          <a:prstGeom prst="ellipse">
            <a:avLst/>
          </a:prstGeom>
          <a:noFill/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endCxn id="61" idx="2"/>
          </p:cNvCxnSpPr>
          <p:nvPr/>
        </p:nvCxnSpPr>
        <p:spPr>
          <a:xfrm>
            <a:off x="7429605" y="4007929"/>
            <a:ext cx="1113146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827" y="4700391"/>
            <a:ext cx="2435221" cy="243522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35" y="4201628"/>
            <a:ext cx="1391006" cy="1391006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633944" y="1410470"/>
            <a:ext cx="9186203" cy="5247249"/>
          </a:xfrm>
          <a:prstGeom prst="round2Diag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5" name="Straight Connector 34"/>
          <p:cNvCxnSpPr/>
          <p:nvPr/>
        </p:nvCxnSpPr>
        <p:spPr>
          <a:xfrm>
            <a:off x="672611" y="2096086"/>
            <a:ext cx="3395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067678" y="1406769"/>
            <a:ext cx="0" cy="689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34440" y="1531620"/>
            <a:ext cx="264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Sd</a:t>
            </a:r>
            <a:r>
              <a:rPr lang="en-PH" dirty="0"/>
              <a:t> </a:t>
            </a:r>
            <a:r>
              <a:rPr lang="en-PH" dirty="0" err="1"/>
              <a:t>VoteCasting</a:t>
            </a:r>
            <a:endParaRPr lang="en-PH" dirty="0"/>
          </a:p>
        </p:txBody>
      </p:sp>
      <p:sp>
        <p:nvSpPr>
          <p:cNvPr id="52" name="Rounded Rectangle 51"/>
          <p:cNvSpPr/>
          <p:nvPr/>
        </p:nvSpPr>
        <p:spPr>
          <a:xfrm>
            <a:off x="991184" y="3505967"/>
            <a:ext cx="665127" cy="2069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tx1"/>
                </a:solidFill>
              </a:rPr>
              <a:t>ref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388229" y="3505968"/>
            <a:ext cx="665127" cy="2069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tx1"/>
                </a:solidFill>
              </a:rPr>
              <a:t>ref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5858407" y="3541291"/>
            <a:ext cx="665127" cy="2069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tx1"/>
                </a:solidFill>
              </a:rPr>
              <a:t>ref</a:t>
            </a:r>
          </a:p>
        </p:txBody>
      </p:sp>
      <p:cxnSp>
        <p:nvCxnSpPr>
          <p:cNvPr id="6" name="Straight Arrow Connector 5"/>
          <p:cNvCxnSpPr>
            <a:stCxn id="15" idx="4"/>
          </p:cNvCxnSpPr>
          <p:nvPr/>
        </p:nvCxnSpPr>
        <p:spPr>
          <a:xfrm flipH="1">
            <a:off x="1784056" y="2677331"/>
            <a:ext cx="1" cy="93954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3"/>
            <a:endCxn id="19" idx="1"/>
          </p:cNvCxnSpPr>
          <p:nvPr/>
        </p:nvCxnSpPr>
        <p:spPr>
          <a:xfrm flipV="1">
            <a:off x="4949330" y="4021782"/>
            <a:ext cx="894528" cy="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259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767" y="-10100"/>
            <a:ext cx="10515600" cy="1325563"/>
          </a:xfrm>
        </p:spPr>
        <p:txBody>
          <a:bodyPr/>
          <a:lstStyle/>
          <a:p>
            <a:r>
              <a:rPr lang="en-PH" dirty="0"/>
              <a:t>Interaction Overview Diagram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07971" y="964936"/>
            <a:ext cx="11766998" cy="5510010"/>
            <a:chOff x="283335" y="386366"/>
            <a:chExt cx="11766998" cy="551001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7286" y="1411658"/>
              <a:ext cx="10118500" cy="3107406"/>
            </a:xfrm>
            <a:prstGeom prst="rect">
              <a:avLst/>
            </a:prstGeom>
          </p:spPr>
        </p:pic>
        <p:sp>
          <p:nvSpPr>
            <p:cNvPr id="43" name="Oval 42"/>
            <p:cNvSpPr/>
            <p:nvPr/>
          </p:nvSpPr>
          <p:spPr>
            <a:xfrm>
              <a:off x="798490" y="386366"/>
              <a:ext cx="257578" cy="257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31833" y="798490"/>
              <a:ext cx="10118500" cy="468791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ound Same Side Corner Rectangle 48"/>
            <p:cNvSpPr/>
            <p:nvPr/>
          </p:nvSpPr>
          <p:spPr>
            <a:xfrm>
              <a:off x="1931833" y="515154"/>
              <a:ext cx="3657598" cy="283336"/>
            </a:xfrm>
            <a:prstGeom prst="round2Same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 err="1"/>
                <a:t>sd</a:t>
              </a:r>
              <a:r>
                <a:rPr lang="en-PH" b="1" dirty="0"/>
                <a:t>  </a:t>
              </a:r>
              <a:r>
                <a:rPr lang="en-PH" dirty="0" err="1"/>
                <a:t>VoteTransmission</a:t>
              </a:r>
              <a:endParaRPr lang="en-PH" b="1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3335" y="1527567"/>
              <a:ext cx="1365161" cy="74697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dirty="0">
                  <a:solidFill>
                    <a:schemeClr val="tx1"/>
                  </a:solidFill>
                </a:rPr>
                <a:t>Casted Vote</a:t>
              </a:r>
            </a:p>
          </p:txBody>
        </p:sp>
        <p:sp>
          <p:nvSpPr>
            <p:cNvPr id="54" name="Round Same Side Corner Rectangle 53"/>
            <p:cNvSpPr/>
            <p:nvPr/>
          </p:nvSpPr>
          <p:spPr>
            <a:xfrm>
              <a:off x="283335" y="1295748"/>
              <a:ext cx="772733" cy="231820"/>
            </a:xfrm>
            <a:prstGeom prst="round2Same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sz="1200" dirty="0">
                  <a:solidFill>
                    <a:schemeClr val="tx1"/>
                  </a:solidFill>
                </a:rPr>
                <a:t>ref</a:t>
              </a:r>
            </a:p>
          </p:txBody>
        </p:sp>
        <p:cxnSp>
          <p:nvCxnSpPr>
            <p:cNvPr id="55" name="Straight Arrow Connector 54"/>
            <p:cNvCxnSpPr>
              <a:stCxn id="43" idx="4"/>
            </p:cNvCxnSpPr>
            <p:nvPr/>
          </p:nvCxnSpPr>
          <p:spPr>
            <a:xfrm>
              <a:off x="927279" y="643943"/>
              <a:ext cx="0" cy="6518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Decision 65"/>
            <p:cNvSpPr/>
            <p:nvPr/>
          </p:nvSpPr>
          <p:spPr>
            <a:xfrm>
              <a:off x="656822" y="3142445"/>
              <a:ext cx="540913" cy="52803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67" name="Straight Arrow Connector 66"/>
            <p:cNvCxnSpPr>
              <a:endCxn id="66" idx="0"/>
            </p:cNvCxnSpPr>
            <p:nvPr/>
          </p:nvCxnSpPr>
          <p:spPr>
            <a:xfrm>
              <a:off x="925131" y="2274542"/>
              <a:ext cx="2148" cy="867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798492" y="5638799"/>
              <a:ext cx="257578" cy="257577"/>
            </a:xfrm>
            <a:prstGeom prst="ellipse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69" name="Straight Arrow Connector 68"/>
            <p:cNvCxnSpPr>
              <a:stCxn id="66" idx="2"/>
              <a:endCxn id="68" idx="0"/>
            </p:cNvCxnSpPr>
            <p:nvPr/>
          </p:nvCxnSpPr>
          <p:spPr>
            <a:xfrm>
              <a:off x="927279" y="3670478"/>
              <a:ext cx="2" cy="1968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056068" y="3406461"/>
              <a:ext cx="875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197735" y="3142445"/>
              <a:ext cx="450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/>
                <a:t>Yes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5154" y="3645378"/>
              <a:ext cx="450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dirty="0"/>
                <a:t>No</a:t>
              </a:r>
            </a:p>
          </p:txBody>
        </p:sp>
      </p:grpSp>
      <p:sp>
        <p:nvSpPr>
          <p:cNvPr id="73" name="Rectangle 72"/>
          <p:cNvSpPr/>
          <p:nvPr/>
        </p:nvSpPr>
        <p:spPr>
          <a:xfrm>
            <a:off x="1756469" y="1377060"/>
            <a:ext cx="10118500" cy="46879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3" y="2284294"/>
            <a:ext cx="10058400" cy="348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26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Component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6" y="1832862"/>
            <a:ext cx="10515600" cy="390941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9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Composite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738536" y="4713036"/>
            <a:ext cx="2166425" cy="158739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AES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99605" y="3896104"/>
            <a:ext cx="2349304" cy="12098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Voter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94588" y="3896104"/>
            <a:ext cx="2349304" cy="12098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BOC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47096" y="2484247"/>
            <a:ext cx="2349304" cy="12098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BEI</a:t>
            </a:r>
          </a:p>
        </p:txBody>
      </p:sp>
      <p:sp>
        <p:nvSpPr>
          <p:cNvPr id="35" name="Oval 34"/>
          <p:cNvSpPr/>
          <p:nvPr/>
        </p:nvSpPr>
        <p:spPr>
          <a:xfrm>
            <a:off x="1299692" y="1437142"/>
            <a:ext cx="9044112" cy="5521569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7" name="Straight Connector 36"/>
          <p:cNvCxnSpPr>
            <a:stCxn id="35" idx="1"/>
            <a:endCxn id="35" idx="7"/>
          </p:cNvCxnSpPr>
          <p:nvPr/>
        </p:nvCxnSpPr>
        <p:spPr>
          <a:xfrm>
            <a:off x="2624172" y="2245757"/>
            <a:ext cx="63951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43425" y="1672505"/>
            <a:ext cx="315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 err="1"/>
              <a:t>CanvassedVotes</a:t>
            </a:r>
            <a:endParaRPr lang="en-PH" sz="2400" dirty="0"/>
          </a:p>
        </p:txBody>
      </p:sp>
      <p:cxnSp>
        <p:nvCxnSpPr>
          <p:cNvPr id="40" name="Straight Connector 39"/>
          <p:cNvCxnSpPr>
            <a:stCxn id="15" idx="3"/>
            <a:endCxn id="10" idx="1"/>
          </p:cNvCxnSpPr>
          <p:nvPr/>
        </p:nvCxnSpPr>
        <p:spPr>
          <a:xfrm>
            <a:off x="4248909" y="4501015"/>
            <a:ext cx="806893" cy="44448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7" idx="2"/>
            <a:endCxn id="10" idx="0"/>
          </p:cNvCxnSpPr>
          <p:nvPr/>
        </p:nvCxnSpPr>
        <p:spPr>
          <a:xfrm>
            <a:off x="5821748" y="3694069"/>
            <a:ext cx="1" cy="101896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6" idx="1"/>
            <a:endCxn id="10" idx="7"/>
          </p:cNvCxnSpPr>
          <p:nvPr/>
        </p:nvCxnSpPr>
        <p:spPr>
          <a:xfrm flipH="1">
            <a:off x="6587695" y="4501015"/>
            <a:ext cx="806893" cy="44448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990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62" y="1690688"/>
            <a:ext cx="8516539" cy="4010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24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415" y="1240110"/>
            <a:ext cx="8383170" cy="45345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2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67" y="1442760"/>
            <a:ext cx="8526065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88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99" y="1457050"/>
            <a:ext cx="8430802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8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Context Diagram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954702"/>
              </p:ext>
            </p:extLst>
          </p:nvPr>
        </p:nvGraphicFramePr>
        <p:xfrm>
          <a:off x="4249268" y="3491954"/>
          <a:ext cx="2402541" cy="114208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02541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348882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776323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Automated </a:t>
                      </a:r>
                    </a:p>
                    <a:p>
                      <a:pPr algn="ctr"/>
                      <a:r>
                        <a:rPr lang="en-PH" dirty="0"/>
                        <a:t>Election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344701" y="3605795"/>
            <a:ext cx="1761565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Voter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69757" y="1861173"/>
            <a:ext cx="1761565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BEI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794811" y="3605795"/>
            <a:ext cx="1761565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BOC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106266" y="3928525"/>
            <a:ext cx="114300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651809" y="4210474"/>
            <a:ext cx="114300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  <a:endCxn id="6" idx="0"/>
          </p:cNvCxnSpPr>
          <p:nvPr/>
        </p:nvCxnSpPr>
        <p:spPr>
          <a:xfrm flipH="1">
            <a:off x="5450538" y="2775573"/>
            <a:ext cx="2" cy="71638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76866" y="3567740"/>
            <a:ext cx="100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votes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22409" y="3401281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election returns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106266" y="4161608"/>
            <a:ext cx="114300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76866" y="4218866"/>
            <a:ext cx="100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receipt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651809" y="3946509"/>
            <a:ext cx="114300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57709" y="4258936"/>
            <a:ext cx="100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61004" y="2864446"/>
            <a:ext cx="100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1390096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67" y="1333207"/>
            <a:ext cx="8526065" cy="4191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7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46" y="1476102"/>
            <a:ext cx="8468907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92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09093"/>
              </p:ext>
            </p:extLst>
          </p:nvPr>
        </p:nvGraphicFramePr>
        <p:xfrm>
          <a:off x="1672062" y="1721782"/>
          <a:ext cx="5937250" cy="394652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val="196229173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3370392305"/>
                    </a:ext>
                  </a:extLst>
                </a:gridCol>
                <a:gridCol w="2465705">
                  <a:extLst>
                    <a:ext uri="{9D8B030D-6E8A-4147-A177-3AD203B41FA5}">
                      <a16:colId xmlns:a16="http://schemas.microsoft.com/office/drawing/2014/main" val="35291931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Use Case Name: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Cast Ballot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40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Voter casts the accomplished ballot in the VCM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242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Triggering Event: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Accomplished Ballot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336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Brief Description: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voter proceeds to the VCM machine to cast their ballot containing te votes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0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Actor(s):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BEI, Voter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33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Related Use Cases: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---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337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BEI ensures that the voter will proceed to the VCM machine after accomplishing the ballot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05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Ballot is accomplished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23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Ballot is casted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53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Basic Flow: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1. The Voter fills the ballot sheet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2. The Voter proceeds to the VCM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3. The Voter enters the accomplished ballot sheet inside the VCM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4. The BEI checks if the machine is processing the ballot sheet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5. The Voter and BEI will wait for the VCM to print a receipt containing the vote summary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3.1 The System reads the ballot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3.2 The System will check for anomalies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128821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51234"/>
              </p:ext>
            </p:extLst>
          </p:nvPr>
        </p:nvGraphicFramePr>
        <p:xfrm>
          <a:off x="1672062" y="5668311"/>
          <a:ext cx="593725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711">
                  <a:extLst>
                    <a:ext uri="{9D8B030D-6E8A-4147-A177-3AD203B41FA5}">
                      <a16:colId xmlns:a16="http://schemas.microsoft.com/office/drawing/2014/main" val="2373195061"/>
                    </a:ext>
                  </a:extLst>
                </a:gridCol>
                <a:gridCol w="4590539">
                  <a:extLst>
                    <a:ext uri="{9D8B030D-6E8A-4147-A177-3AD203B41FA5}">
                      <a16:colId xmlns:a16="http://schemas.microsoft.com/office/drawing/2014/main" val="427143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100" dirty="0"/>
                        <a:t>Exceptions: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100" b="0" dirty="0">
                          <a:solidFill>
                            <a:schemeClr val="tx1"/>
                          </a:solidFill>
                        </a:rPr>
                        <a:t>1.1</a:t>
                      </a:r>
                      <a:r>
                        <a:rPr lang="en-PH" sz="1100" b="0" baseline="0" dirty="0">
                          <a:solidFill>
                            <a:schemeClr val="tx1"/>
                          </a:solidFill>
                        </a:rPr>
                        <a:t> Person should be a confirmed registered voter</a:t>
                      </a:r>
                    </a:p>
                    <a:p>
                      <a:r>
                        <a:rPr lang="en-PH" sz="1100" b="0" baseline="0" dirty="0">
                          <a:solidFill>
                            <a:schemeClr val="tx1"/>
                          </a:solidFill>
                        </a:rPr>
                        <a:t>3.1.1 If the system rejects the ballot, voter is allowed to insert the ballot in the VCM again. </a:t>
                      </a:r>
                      <a:endParaRPr lang="en-PH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69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341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131383"/>
              </p:ext>
            </p:extLst>
          </p:nvPr>
        </p:nvGraphicFramePr>
        <p:xfrm>
          <a:off x="1826609" y="2090132"/>
          <a:ext cx="5937250" cy="304959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val="2739831082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1049792241"/>
                    </a:ext>
                  </a:extLst>
                </a:gridCol>
                <a:gridCol w="2465705">
                  <a:extLst>
                    <a:ext uri="{9D8B030D-6E8A-4147-A177-3AD203B41FA5}">
                      <a16:colId xmlns:a16="http://schemas.microsoft.com/office/drawing/2014/main" val="2414307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Use Case Name: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Vote Storing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11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System stores the votes in a database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52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Triggering Event: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Scanned Ballot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520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Brief Description: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System stores the votes that was read when the voter casts the ballot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29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Actor(s):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BEI, Voter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374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Related Use Cases: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----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68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BEI checks whether the VCM is properly functioning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Voter check from the screen if their votes are being stored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12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Ballot is casted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585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Votes in the ballot are stored in a database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72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Basic Flow: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1. The Voter waits for the system to accomplish the saving of the votes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1.1 The System stores the votes in a database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296634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55122"/>
              </p:ext>
            </p:extLst>
          </p:nvPr>
        </p:nvGraphicFramePr>
        <p:xfrm>
          <a:off x="1826609" y="5139724"/>
          <a:ext cx="593725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711">
                  <a:extLst>
                    <a:ext uri="{9D8B030D-6E8A-4147-A177-3AD203B41FA5}">
                      <a16:colId xmlns:a16="http://schemas.microsoft.com/office/drawing/2014/main" val="2373195061"/>
                    </a:ext>
                  </a:extLst>
                </a:gridCol>
                <a:gridCol w="4590539">
                  <a:extLst>
                    <a:ext uri="{9D8B030D-6E8A-4147-A177-3AD203B41FA5}">
                      <a16:colId xmlns:a16="http://schemas.microsoft.com/office/drawing/2014/main" val="427143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100" dirty="0"/>
                        <a:t>Exceptions: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100" b="0" dirty="0">
                          <a:solidFill>
                            <a:schemeClr val="tx1"/>
                          </a:solidFill>
                        </a:rPr>
                        <a:t>1.1.1</a:t>
                      </a:r>
                      <a:r>
                        <a:rPr lang="en-PH" sz="1100" b="0" baseline="0" dirty="0">
                          <a:solidFill>
                            <a:schemeClr val="tx1"/>
                          </a:solidFill>
                        </a:rPr>
                        <a:t> If votes are not equal to the number of votes, system will display error message.</a:t>
                      </a:r>
                      <a:endParaRPr lang="en-PH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69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000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04624"/>
              </p:ext>
            </p:extLst>
          </p:nvPr>
        </p:nvGraphicFramePr>
        <p:xfrm>
          <a:off x="2205514" y="1690688"/>
          <a:ext cx="5333986" cy="440283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10558">
                  <a:extLst>
                    <a:ext uri="{9D8B030D-6E8A-4147-A177-3AD203B41FA5}">
                      <a16:colId xmlns:a16="http://schemas.microsoft.com/office/drawing/2014/main" val="534914874"/>
                    </a:ext>
                  </a:extLst>
                </a:gridCol>
                <a:gridCol w="1908255">
                  <a:extLst>
                    <a:ext uri="{9D8B030D-6E8A-4147-A177-3AD203B41FA5}">
                      <a16:colId xmlns:a16="http://schemas.microsoft.com/office/drawing/2014/main" val="3242740279"/>
                    </a:ext>
                  </a:extLst>
                </a:gridCol>
                <a:gridCol w="2215173">
                  <a:extLst>
                    <a:ext uri="{9D8B030D-6E8A-4147-A177-3AD203B41FA5}">
                      <a16:colId xmlns:a16="http://schemas.microsoft.com/office/drawing/2014/main" val="3901883658"/>
                    </a:ext>
                  </a:extLst>
                </a:gridCol>
              </a:tblGrid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Use Case Name: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Printing of Receipt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8643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Scenario: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System prints a copy of the receipt 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50196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Triggering Event: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Successfully stored votes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508340"/>
                  </a:ext>
                </a:extLst>
              </a:tr>
              <a:tr h="3223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Brief Description: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System prints a copy of the receipt containing the corresponding votes of the voter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98488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Actor(s):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BEI, Voter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8833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Related Use Cases: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----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70316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Stakeholders: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BEI ensures that the voters are following the procedures and guides them throughout the process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Voter verifies what the VCM read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93187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Precondition: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Votes in the ballot are stored in a database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8574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Postcondition: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Receipt is printed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41794"/>
                  </a:ext>
                </a:extLst>
              </a:tr>
              <a:tr h="2417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Basic Flow: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1. The BEI checks whether the VCM is already generating a copy of the receipt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2. The BEI gets the receipt from the VCM and is given to the voter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3. The Voter checks whether the VCM read the ballot correctly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4. The Voter surrenders the receipt by placing it inside a box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5. The BEI ensures that the voter surrenders the receipt before exiting the polling area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1.1 The system will display a signal if it is ready to generate a receipt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12" marR="61612" marT="0" marB="0"/>
                </a:tc>
                <a:extLst>
                  <a:ext uri="{0D108BD9-81ED-4DB2-BD59-A6C34878D82A}">
                    <a16:rowId xmlns:a16="http://schemas.microsoft.com/office/drawing/2014/main" val="339194406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59370"/>
              </p:ext>
            </p:extLst>
          </p:nvPr>
        </p:nvGraphicFramePr>
        <p:xfrm>
          <a:off x="2205514" y="6099399"/>
          <a:ext cx="5333986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876">
                  <a:extLst>
                    <a:ext uri="{9D8B030D-6E8A-4147-A177-3AD203B41FA5}">
                      <a16:colId xmlns:a16="http://schemas.microsoft.com/office/drawing/2014/main" val="2373195061"/>
                    </a:ext>
                  </a:extLst>
                </a:gridCol>
                <a:gridCol w="4124110">
                  <a:extLst>
                    <a:ext uri="{9D8B030D-6E8A-4147-A177-3AD203B41FA5}">
                      <a16:colId xmlns:a16="http://schemas.microsoft.com/office/drawing/2014/main" val="427143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100" dirty="0"/>
                        <a:t>Exceptions: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100" b="0" dirty="0">
                          <a:solidFill>
                            <a:schemeClr val="tx1"/>
                          </a:solidFill>
                        </a:rPr>
                        <a:t>1.1.1</a:t>
                      </a:r>
                      <a:r>
                        <a:rPr lang="en-PH" sz="1100" b="0" baseline="0" dirty="0">
                          <a:solidFill>
                            <a:schemeClr val="tx1"/>
                          </a:solidFill>
                        </a:rPr>
                        <a:t> If there is a miscalculations of votes , system will display error message.</a:t>
                      </a:r>
                    </a:p>
                    <a:p>
                      <a:endParaRPr lang="en-PH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69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016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0182"/>
              </p:ext>
            </p:extLst>
          </p:nvPr>
        </p:nvGraphicFramePr>
        <p:xfrm>
          <a:off x="1916761" y="2085251"/>
          <a:ext cx="5937250" cy="269081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val="1710919934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268009841"/>
                    </a:ext>
                  </a:extLst>
                </a:gridCol>
                <a:gridCol w="2465705">
                  <a:extLst>
                    <a:ext uri="{9D8B030D-6E8A-4147-A177-3AD203B41FA5}">
                      <a16:colId xmlns:a16="http://schemas.microsoft.com/office/drawing/2014/main" val="343904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Use Case Name: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Vote Accumulation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239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Scenario: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System accumulates the votes inside the database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55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Triggering Event: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Successfully stored votes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53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Brief Description: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System accumulates the votes that were successfully stored inside the database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086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Actor(s):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BEI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59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Related Use Cases: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----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17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Stakeholders: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The BEI ensures that no anomalies are being done when accumulating the votes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470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Precondition: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Votes in the ballot are stored in a database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857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Postcondition: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Votes are accumulated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1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Basic Flow: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>
                          <a:effectLst/>
                        </a:rPr>
                        <a:t>1. The BEI checks whether the VCM is accumulating the votes</a:t>
                      </a:r>
                      <a:endParaRPr lang="en-P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100" dirty="0">
                          <a:effectLst/>
                        </a:rPr>
                        <a:t>1.1 The system will display a signal if it is or has accumulated the votes</a:t>
                      </a:r>
                      <a:endParaRPr lang="en-P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49757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964873"/>
              </p:ext>
            </p:extLst>
          </p:nvPr>
        </p:nvGraphicFramePr>
        <p:xfrm>
          <a:off x="1916761" y="4776067"/>
          <a:ext cx="593725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711">
                  <a:extLst>
                    <a:ext uri="{9D8B030D-6E8A-4147-A177-3AD203B41FA5}">
                      <a16:colId xmlns:a16="http://schemas.microsoft.com/office/drawing/2014/main" val="2373195061"/>
                    </a:ext>
                  </a:extLst>
                </a:gridCol>
                <a:gridCol w="4590539">
                  <a:extLst>
                    <a:ext uri="{9D8B030D-6E8A-4147-A177-3AD203B41FA5}">
                      <a16:colId xmlns:a16="http://schemas.microsoft.com/office/drawing/2014/main" val="427143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100" dirty="0"/>
                        <a:t>Exceptions: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b="0" dirty="0">
                          <a:solidFill>
                            <a:schemeClr val="tx1"/>
                          </a:solidFill>
                        </a:rPr>
                        <a:t>1.1.1</a:t>
                      </a:r>
                      <a:r>
                        <a:rPr lang="en-PH" sz="1100" b="0" baseline="0" dirty="0">
                          <a:solidFill>
                            <a:schemeClr val="tx1"/>
                          </a:solidFill>
                        </a:rPr>
                        <a:t> If there is a miscalculations of votes , system will display error message.</a:t>
                      </a:r>
                    </a:p>
                    <a:p>
                      <a:endParaRPr lang="en-PH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69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608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88734"/>
              </p:ext>
            </p:extLst>
          </p:nvPr>
        </p:nvGraphicFramePr>
        <p:xfrm>
          <a:off x="2262127" y="1690688"/>
          <a:ext cx="5143487" cy="456590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67324">
                  <a:extLst>
                    <a:ext uri="{9D8B030D-6E8A-4147-A177-3AD203B41FA5}">
                      <a16:colId xmlns:a16="http://schemas.microsoft.com/office/drawing/2014/main" val="1839289399"/>
                    </a:ext>
                  </a:extLst>
                </a:gridCol>
                <a:gridCol w="1840103">
                  <a:extLst>
                    <a:ext uri="{9D8B030D-6E8A-4147-A177-3AD203B41FA5}">
                      <a16:colId xmlns:a16="http://schemas.microsoft.com/office/drawing/2014/main" val="25001869"/>
                    </a:ext>
                  </a:extLst>
                </a:gridCol>
                <a:gridCol w="2136060">
                  <a:extLst>
                    <a:ext uri="{9D8B030D-6E8A-4147-A177-3AD203B41FA5}">
                      <a16:colId xmlns:a16="http://schemas.microsoft.com/office/drawing/2014/main" val="3211717634"/>
                    </a:ext>
                  </a:extLst>
                </a:gridCol>
              </a:tblGrid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Use Case Name: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Precinct Level to Municipal Level Transmission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5516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Scenario: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BEI transmits the votes to MBOC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35546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Triggering Event: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Completion of Precinct Votes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39454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Brief Description: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BEI transmits the votes of the accumulated precinct level votes to the MBOC of the municipal level through the transmitting function of the VCM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70878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Actor(s):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BEI, MBOC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294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Related Use Cases: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----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46793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Stakeholders: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BEI ensures that no anomalies are being done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MBOC is the receiving party of the transmission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58295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Precondition: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Precinct votes are accumulated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71364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Postcondition: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Transmitted Precinct votes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001334"/>
                  </a:ext>
                </a:extLst>
              </a:tr>
              <a:tr h="2641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Basic Flow: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1. The BEI prompts the system to transmit the votes to the MBOC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2. The BEI checks whether the VCM is capable of transmitting the votes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3. The BEI checks the status of the transmission and reports to the MBOC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4. MBOC receives the transmitted precinct votes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5. MBOC Confirms the BEI that they had already received the votes of the precinct where the BEI is assigned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2.1 The system displays a message that it is ready for transmission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3.1 The system displays the percentage of the already successful transmission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4.1 The system displays a message that says transmission is 100% complete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5.1 Confirms that the recipient already received the votes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extLst>
                  <a:ext uri="{0D108BD9-81ED-4DB2-BD59-A6C34878D82A}">
                    <a16:rowId xmlns:a16="http://schemas.microsoft.com/office/drawing/2014/main" val="378048202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93188"/>
              </p:ext>
            </p:extLst>
          </p:nvPr>
        </p:nvGraphicFramePr>
        <p:xfrm>
          <a:off x="2262127" y="6256592"/>
          <a:ext cx="51434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666">
                  <a:extLst>
                    <a:ext uri="{9D8B030D-6E8A-4147-A177-3AD203B41FA5}">
                      <a16:colId xmlns:a16="http://schemas.microsoft.com/office/drawing/2014/main" val="2373195061"/>
                    </a:ext>
                  </a:extLst>
                </a:gridCol>
                <a:gridCol w="3976821">
                  <a:extLst>
                    <a:ext uri="{9D8B030D-6E8A-4147-A177-3AD203B41FA5}">
                      <a16:colId xmlns:a16="http://schemas.microsoft.com/office/drawing/2014/main" val="427143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100" dirty="0"/>
                        <a:t>Exceptions: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1100" b="0" dirty="0">
                          <a:solidFill>
                            <a:schemeClr val="tx1"/>
                          </a:solidFill>
                        </a:rPr>
                        <a:t>1.1</a:t>
                      </a:r>
                      <a:r>
                        <a:rPr lang="en-PH" sz="1100" b="0" baseline="0" dirty="0">
                          <a:solidFill>
                            <a:schemeClr val="tx1"/>
                          </a:solidFill>
                        </a:rPr>
                        <a:t> Digital signature should be present</a:t>
                      </a:r>
                      <a:endParaRPr lang="en-PH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69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258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17829"/>
              </p:ext>
            </p:extLst>
          </p:nvPr>
        </p:nvGraphicFramePr>
        <p:xfrm>
          <a:off x="2146216" y="1598171"/>
          <a:ext cx="5143487" cy="472897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67324">
                  <a:extLst>
                    <a:ext uri="{9D8B030D-6E8A-4147-A177-3AD203B41FA5}">
                      <a16:colId xmlns:a16="http://schemas.microsoft.com/office/drawing/2014/main" val="682255308"/>
                    </a:ext>
                  </a:extLst>
                </a:gridCol>
                <a:gridCol w="1840103">
                  <a:extLst>
                    <a:ext uri="{9D8B030D-6E8A-4147-A177-3AD203B41FA5}">
                      <a16:colId xmlns:a16="http://schemas.microsoft.com/office/drawing/2014/main" val="4128892796"/>
                    </a:ext>
                  </a:extLst>
                </a:gridCol>
                <a:gridCol w="2136060">
                  <a:extLst>
                    <a:ext uri="{9D8B030D-6E8A-4147-A177-3AD203B41FA5}">
                      <a16:colId xmlns:a16="http://schemas.microsoft.com/office/drawing/2014/main" val="1363476944"/>
                    </a:ext>
                  </a:extLst>
                </a:gridCol>
              </a:tblGrid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Use Case Name: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Municipal Level to Provincial Level Transmission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72565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Scenario: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MBOC transmits the votes to PBOC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81959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Triggering Event: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Completion of Municipal Votes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29380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Brief Description: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MBOC transmits the votes of the accumulated municipal level votes to the PBOC of the provincial level through the transmitting device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53862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Actor(s):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PBOC, MBOC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13740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Related Use Cases: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----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2798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Stakeholders: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MBOC ensures that no anomalies are being done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PBOC is the receiving party of the transmission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16770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Precondition: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Municipal votes are accumulated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9025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Postcondition: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Transmitted Municipal votes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781976"/>
                  </a:ext>
                </a:extLst>
              </a:tr>
              <a:tr h="2641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Basic Flow: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1. The MBOC prompts the system to transmit the votes to the PBOC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2. The MBOC checks whether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 the device is capable of transmitting the votes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3. The MBOC checks the status of the transmission and reports to the PBOC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4. PBOC receives the transmitted precinct votes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5. PBOC Confirms the MBOC that they had already received the votes of the municipal where the MBOC is assigned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2.1 The system displays a message that it is ready for transmission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3.1 The system displays the percentage of the already successful transmission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4.1 The system displays a message that says transmission is 100% complete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5.1 Confirms that the recipient already received the votes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extLst>
                  <a:ext uri="{0D108BD9-81ED-4DB2-BD59-A6C34878D82A}">
                    <a16:rowId xmlns:a16="http://schemas.microsoft.com/office/drawing/2014/main" val="312226465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1307"/>
              </p:ext>
            </p:extLst>
          </p:nvPr>
        </p:nvGraphicFramePr>
        <p:xfrm>
          <a:off x="2146216" y="6327143"/>
          <a:ext cx="514348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666">
                  <a:extLst>
                    <a:ext uri="{9D8B030D-6E8A-4147-A177-3AD203B41FA5}">
                      <a16:colId xmlns:a16="http://schemas.microsoft.com/office/drawing/2014/main" val="2373195061"/>
                    </a:ext>
                  </a:extLst>
                </a:gridCol>
                <a:gridCol w="3976821">
                  <a:extLst>
                    <a:ext uri="{9D8B030D-6E8A-4147-A177-3AD203B41FA5}">
                      <a16:colId xmlns:a16="http://schemas.microsoft.com/office/drawing/2014/main" val="427143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100" dirty="0"/>
                        <a:t>Exceptions: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b="0" dirty="0">
                          <a:solidFill>
                            <a:schemeClr val="tx1"/>
                          </a:solidFill>
                        </a:rPr>
                        <a:t>1.1</a:t>
                      </a:r>
                      <a:r>
                        <a:rPr lang="en-PH" sz="1100" b="0" baseline="0" dirty="0">
                          <a:solidFill>
                            <a:schemeClr val="tx1"/>
                          </a:solidFill>
                        </a:rPr>
                        <a:t> Digital signature should be present</a:t>
                      </a:r>
                      <a:endParaRPr lang="en-PH" sz="11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PH" sz="1100" dirty="0"/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69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764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41729"/>
              </p:ext>
            </p:extLst>
          </p:nvPr>
        </p:nvGraphicFramePr>
        <p:xfrm>
          <a:off x="2183794" y="1452693"/>
          <a:ext cx="5143487" cy="472897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67324">
                  <a:extLst>
                    <a:ext uri="{9D8B030D-6E8A-4147-A177-3AD203B41FA5}">
                      <a16:colId xmlns:a16="http://schemas.microsoft.com/office/drawing/2014/main" val="2968626333"/>
                    </a:ext>
                  </a:extLst>
                </a:gridCol>
                <a:gridCol w="1840103">
                  <a:extLst>
                    <a:ext uri="{9D8B030D-6E8A-4147-A177-3AD203B41FA5}">
                      <a16:colId xmlns:a16="http://schemas.microsoft.com/office/drawing/2014/main" val="948881500"/>
                    </a:ext>
                  </a:extLst>
                </a:gridCol>
                <a:gridCol w="2136060">
                  <a:extLst>
                    <a:ext uri="{9D8B030D-6E8A-4147-A177-3AD203B41FA5}">
                      <a16:colId xmlns:a16="http://schemas.microsoft.com/office/drawing/2014/main" val="1571251276"/>
                    </a:ext>
                  </a:extLst>
                </a:gridCol>
              </a:tblGrid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Use Case Name: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Provincial Level to Regional Level Transmission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61443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Scenario: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PBOC transmits the votes to RBOC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64857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Triggering Event: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Completion of Provincial Votes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7137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Brief Description: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PBOC transmits the votes of the accumulated provincial level votes to the RBOC of the regional level through the transmitting device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9285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Actor(s):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RBOC, PBOC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3055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Related Use Cases: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----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1677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Stakeholders: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PBOC ensures that no anomalies are being done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RBOC is the receiving party of the transmission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89971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Precondition: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Provincial votes are accumulated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9085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Postcondition: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Transmitted Provincial votes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59300"/>
                  </a:ext>
                </a:extLst>
              </a:tr>
              <a:tr h="2641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Basic Flow: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1. The PBOC prompts the system to transmit the votes to the RBOC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2. The PBOC checks whether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 the device is capable of transmitting the votes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3. The PBOC checks the status of the transmission and reports to the RBOC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4. RBOC receives the transmitted precinct votes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5. RBOC Confirms the PBOC that they had already received the votes of the municipal where the PBOC is assigned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2.1 The system displays a message that it is ready for transmission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3.1 The system displays the percentage of the already successful transmission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4.1 The system displays a message that says transmission is 100% complete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5.1 Confirms that the recipient already received the votes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extLst>
                  <a:ext uri="{0D108BD9-81ED-4DB2-BD59-A6C34878D82A}">
                    <a16:rowId xmlns:a16="http://schemas.microsoft.com/office/drawing/2014/main" val="171311696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20519"/>
              </p:ext>
            </p:extLst>
          </p:nvPr>
        </p:nvGraphicFramePr>
        <p:xfrm>
          <a:off x="2183794" y="6181665"/>
          <a:ext cx="514348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666">
                  <a:extLst>
                    <a:ext uri="{9D8B030D-6E8A-4147-A177-3AD203B41FA5}">
                      <a16:colId xmlns:a16="http://schemas.microsoft.com/office/drawing/2014/main" val="2373195061"/>
                    </a:ext>
                  </a:extLst>
                </a:gridCol>
                <a:gridCol w="3976821">
                  <a:extLst>
                    <a:ext uri="{9D8B030D-6E8A-4147-A177-3AD203B41FA5}">
                      <a16:colId xmlns:a16="http://schemas.microsoft.com/office/drawing/2014/main" val="427143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100" dirty="0"/>
                        <a:t>Exceptions: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b="0" dirty="0">
                          <a:solidFill>
                            <a:schemeClr val="tx1"/>
                          </a:solidFill>
                        </a:rPr>
                        <a:t>1.1</a:t>
                      </a:r>
                      <a:r>
                        <a:rPr lang="en-PH" sz="1100" b="0" baseline="0" dirty="0">
                          <a:solidFill>
                            <a:schemeClr val="tx1"/>
                          </a:solidFill>
                        </a:rPr>
                        <a:t> Digital signature should be present</a:t>
                      </a:r>
                      <a:endParaRPr lang="en-PH" sz="11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PH" sz="1100" b="0" dirty="0"/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69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264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Diagram w Full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371482"/>
              </p:ext>
            </p:extLst>
          </p:nvPr>
        </p:nvGraphicFramePr>
        <p:xfrm>
          <a:off x="2236722" y="1468422"/>
          <a:ext cx="5143487" cy="472897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67324">
                  <a:extLst>
                    <a:ext uri="{9D8B030D-6E8A-4147-A177-3AD203B41FA5}">
                      <a16:colId xmlns:a16="http://schemas.microsoft.com/office/drawing/2014/main" val="1575646590"/>
                    </a:ext>
                  </a:extLst>
                </a:gridCol>
                <a:gridCol w="1840103">
                  <a:extLst>
                    <a:ext uri="{9D8B030D-6E8A-4147-A177-3AD203B41FA5}">
                      <a16:colId xmlns:a16="http://schemas.microsoft.com/office/drawing/2014/main" val="3359918484"/>
                    </a:ext>
                  </a:extLst>
                </a:gridCol>
                <a:gridCol w="2136060">
                  <a:extLst>
                    <a:ext uri="{9D8B030D-6E8A-4147-A177-3AD203B41FA5}">
                      <a16:colId xmlns:a16="http://schemas.microsoft.com/office/drawing/2014/main" val="2226639817"/>
                    </a:ext>
                  </a:extLst>
                </a:gridCol>
              </a:tblGrid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Use Case Name: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Regional Level to National Level Transmission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3433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Scenario: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RBOC transmits the votes to NBOC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342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Triggering Event: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Completion of Regional Votes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2425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Brief Description: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RBOC transmits the votes of the accumulated regional votes to the NBOC of the national level through the transmitting device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68993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Actor(s):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RBOC, NBOC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305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Related Use Cases: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----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36440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Stakeholders: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RBOC ensures that no anomalies are being done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The NBOC is the receiving party of the transmission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739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Precondition: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Regional votes are accumulated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22719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Postcondition: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Transmitted Regional votes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95258"/>
                  </a:ext>
                </a:extLst>
              </a:tr>
              <a:tr h="2641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Basic Flow: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Actor: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1. The RBOC prompts the system to transmit the votes to the NBOC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2. The RBOC checks whether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 the device is capable of transmitting the votes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3. The RBOC checks the status of the transmission and reports to the NBOC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4. NBOC receives the transmitted precinct votes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5. NBOC Confirms the RBOC that they had already received the votes of the municipal where the RBOC is assigned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>
                          <a:effectLst/>
                        </a:rPr>
                        <a:t> </a:t>
                      </a:r>
                      <a:endParaRPr lang="en-P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System Response: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2.1 The system displays a message that it is ready for transmission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3.1 The system displays the percentage of the already successful transmission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4.1 The system displays a message that says transmission is 100% complete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5.1 Confirms that the recipient already received the votes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000" dirty="0">
                          <a:effectLst/>
                        </a:rPr>
                        <a:t> </a:t>
                      </a:r>
                      <a:endParaRPr lang="en-P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extLst>
                  <a:ext uri="{0D108BD9-81ED-4DB2-BD59-A6C34878D82A}">
                    <a16:rowId xmlns:a16="http://schemas.microsoft.com/office/drawing/2014/main" val="322492387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036943"/>
              </p:ext>
            </p:extLst>
          </p:nvPr>
        </p:nvGraphicFramePr>
        <p:xfrm>
          <a:off x="2236722" y="6197394"/>
          <a:ext cx="5143487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666">
                  <a:extLst>
                    <a:ext uri="{9D8B030D-6E8A-4147-A177-3AD203B41FA5}">
                      <a16:colId xmlns:a16="http://schemas.microsoft.com/office/drawing/2014/main" val="2373195061"/>
                    </a:ext>
                  </a:extLst>
                </a:gridCol>
                <a:gridCol w="3976821">
                  <a:extLst>
                    <a:ext uri="{9D8B030D-6E8A-4147-A177-3AD203B41FA5}">
                      <a16:colId xmlns:a16="http://schemas.microsoft.com/office/drawing/2014/main" val="427143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100" dirty="0"/>
                        <a:t>Exceptions: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100" b="0" dirty="0">
                          <a:solidFill>
                            <a:schemeClr val="tx1"/>
                          </a:solidFill>
                        </a:rPr>
                        <a:t>1.1</a:t>
                      </a:r>
                      <a:r>
                        <a:rPr lang="en-PH" sz="1100" b="0" baseline="0" dirty="0">
                          <a:solidFill>
                            <a:schemeClr val="tx1"/>
                          </a:solidFill>
                        </a:rPr>
                        <a:t> Digital signature should be present</a:t>
                      </a:r>
                      <a:endParaRPr lang="en-PH" sz="11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PH" sz="1100" b="0" dirty="0"/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69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1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0272" y="-8069"/>
            <a:ext cx="4025348" cy="681797"/>
          </a:xfrm>
        </p:spPr>
        <p:txBody>
          <a:bodyPr>
            <a:normAutofit fontScale="90000"/>
          </a:bodyPr>
          <a:lstStyle/>
          <a:p>
            <a:r>
              <a:rPr lang="en-PH" dirty="0"/>
              <a:t>DFD DIAGRAM 0</a:t>
            </a:r>
          </a:p>
        </p:txBody>
      </p:sp>
      <p:graphicFrame>
        <p:nvGraphicFramePr>
          <p:cNvPr id="4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756532"/>
              </p:ext>
            </p:extLst>
          </p:nvPr>
        </p:nvGraphicFramePr>
        <p:xfrm>
          <a:off x="5199175" y="823571"/>
          <a:ext cx="1627096" cy="10172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Store</a:t>
                      </a:r>
                      <a:r>
                        <a:rPr lang="en-PH" sz="1400" baseline="0" dirty="0"/>
                        <a:t> votes in database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4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223147"/>
              </p:ext>
            </p:extLst>
          </p:nvPr>
        </p:nvGraphicFramePr>
        <p:xfrm>
          <a:off x="5199175" y="2435547"/>
          <a:ext cx="1627096" cy="10172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Accumulates votes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163853"/>
              </p:ext>
            </p:extLst>
          </p:nvPr>
        </p:nvGraphicFramePr>
        <p:xfrm>
          <a:off x="9804866" y="2261074"/>
          <a:ext cx="1627096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Transmit election returns</a:t>
                      </a:r>
                      <a:r>
                        <a:rPr lang="en-PH" sz="1400" baseline="0" dirty="0"/>
                        <a:t> to Provincial BOC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320395"/>
              </p:ext>
            </p:extLst>
          </p:nvPr>
        </p:nvGraphicFramePr>
        <p:xfrm>
          <a:off x="9875978" y="5713608"/>
          <a:ext cx="1589518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89518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29561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591231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Transmit election returns</a:t>
                      </a:r>
                      <a:r>
                        <a:rPr lang="en-PH" sz="1400" baseline="0" dirty="0"/>
                        <a:t> to Regional  BOC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421202"/>
              </p:ext>
            </p:extLst>
          </p:nvPr>
        </p:nvGraphicFramePr>
        <p:xfrm>
          <a:off x="5121402" y="5726134"/>
          <a:ext cx="1627096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Transmit election returns</a:t>
                      </a:r>
                      <a:r>
                        <a:rPr lang="en-PH" sz="1400" baseline="0" dirty="0"/>
                        <a:t> to National BOC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668950"/>
              </p:ext>
            </p:extLst>
          </p:nvPr>
        </p:nvGraphicFramePr>
        <p:xfrm>
          <a:off x="-11446" y="1984591"/>
          <a:ext cx="1627096" cy="9563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223353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Cast ballots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5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388530"/>
              </p:ext>
            </p:extLst>
          </p:nvPr>
        </p:nvGraphicFramePr>
        <p:xfrm>
          <a:off x="2488524" y="1133241"/>
          <a:ext cx="1627096" cy="304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Votes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</a:tbl>
          </a:graphicData>
        </a:graphic>
      </p:graphicFrame>
      <p:graphicFrame>
        <p:nvGraphicFramePr>
          <p:cNvPr id="5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115154"/>
              </p:ext>
            </p:extLst>
          </p:nvPr>
        </p:nvGraphicFramePr>
        <p:xfrm>
          <a:off x="2488524" y="3043468"/>
          <a:ext cx="1627096" cy="10172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Print</a:t>
                      </a:r>
                      <a:r>
                        <a:rPr lang="en-PH" sz="1400" baseline="0" dirty="0"/>
                        <a:t> receipt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cxnSp>
        <p:nvCxnSpPr>
          <p:cNvPr id="58" name="Elbow Connector 57"/>
          <p:cNvCxnSpPr>
            <a:stCxn id="55" idx="0"/>
            <a:endCxn id="56" idx="0"/>
          </p:cNvCxnSpPr>
          <p:nvPr/>
        </p:nvCxnSpPr>
        <p:spPr>
          <a:xfrm rot="5400000" flipH="1" flipV="1">
            <a:off x="1626412" y="308931"/>
            <a:ext cx="851350" cy="2499970"/>
          </a:xfrm>
          <a:prstGeom prst="bentConnector3">
            <a:avLst>
              <a:gd name="adj1" fmla="val 12685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2"/>
            <a:endCxn id="57" idx="0"/>
          </p:cNvCxnSpPr>
          <p:nvPr/>
        </p:nvCxnSpPr>
        <p:spPr>
          <a:xfrm>
            <a:off x="3302072" y="1438041"/>
            <a:ext cx="0" cy="160542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203710" y="3397588"/>
            <a:ext cx="1196784" cy="62123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Voter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0683" y="2965653"/>
            <a:ext cx="100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votes</a:t>
            </a:r>
          </a:p>
        </p:txBody>
      </p:sp>
      <p:cxnSp>
        <p:nvCxnSpPr>
          <p:cNvPr id="62" name="Elbow Connector 61"/>
          <p:cNvCxnSpPr>
            <a:stCxn id="57" idx="2"/>
            <a:endCxn id="60" idx="1"/>
          </p:cNvCxnSpPr>
          <p:nvPr/>
        </p:nvCxnSpPr>
        <p:spPr>
          <a:xfrm rot="5400000" flipH="1">
            <a:off x="1576629" y="2335285"/>
            <a:ext cx="352524" cy="3098362"/>
          </a:xfrm>
          <a:prstGeom prst="bentConnector4">
            <a:avLst>
              <a:gd name="adj1" fmla="val -64847"/>
              <a:gd name="adj2" fmla="val 10737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50286" y="4314388"/>
            <a:ext cx="100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receipt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93774" y="515794"/>
            <a:ext cx="1516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votes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82541" y="1979144"/>
            <a:ext cx="983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summary of votes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77428" y="2071982"/>
            <a:ext cx="1135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stored votes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115620" y="1285641"/>
            <a:ext cx="110722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080299" y="4507235"/>
            <a:ext cx="1516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digital signature</a:t>
            </a:r>
          </a:p>
        </p:txBody>
      </p:sp>
      <p:cxnSp>
        <p:nvCxnSpPr>
          <p:cNvPr id="69" name="Straight Arrow Connector 68"/>
          <p:cNvCxnSpPr>
            <a:stCxn id="70" idx="0"/>
            <a:endCxn id="71" idx="2"/>
          </p:cNvCxnSpPr>
          <p:nvPr/>
        </p:nvCxnSpPr>
        <p:spPr>
          <a:xfrm flipV="1">
            <a:off x="6012723" y="4418772"/>
            <a:ext cx="0" cy="48866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5425546" y="4907435"/>
            <a:ext cx="1174354" cy="60958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BEI</a:t>
            </a:r>
          </a:p>
        </p:txBody>
      </p:sp>
      <p:graphicFrame>
        <p:nvGraphicFramePr>
          <p:cNvPr id="7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799151"/>
              </p:ext>
            </p:extLst>
          </p:nvPr>
        </p:nvGraphicFramePr>
        <p:xfrm>
          <a:off x="5199175" y="4113972"/>
          <a:ext cx="1627096" cy="304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Election Returns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</a:tbl>
          </a:graphicData>
        </a:graphic>
      </p:graphicFrame>
      <p:cxnSp>
        <p:nvCxnSpPr>
          <p:cNvPr id="72" name="Straight Arrow Connector 71"/>
          <p:cNvCxnSpPr>
            <a:stCxn id="46" idx="2"/>
            <a:endCxn id="47" idx="0"/>
          </p:cNvCxnSpPr>
          <p:nvPr/>
        </p:nvCxnSpPr>
        <p:spPr>
          <a:xfrm>
            <a:off x="6012723" y="1840831"/>
            <a:ext cx="0" cy="59471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7" idx="2"/>
            <a:endCxn id="71" idx="0"/>
          </p:cNvCxnSpPr>
          <p:nvPr/>
        </p:nvCxnSpPr>
        <p:spPr>
          <a:xfrm>
            <a:off x="6012723" y="3452807"/>
            <a:ext cx="0" cy="6611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77428" y="3548090"/>
            <a:ext cx="1202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Accumulated </a:t>
            </a:r>
          </a:p>
          <a:p>
            <a:pPr algn="ctr"/>
            <a:r>
              <a:rPr lang="en-PH" sz="1400" dirty="0"/>
              <a:t>votes</a:t>
            </a:r>
          </a:p>
        </p:txBody>
      </p:sp>
      <p:graphicFrame>
        <p:nvGraphicFramePr>
          <p:cNvPr id="7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829249"/>
              </p:ext>
            </p:extLst>
          </p:nvPr>
        </p:nvGraphicFramePr>
        <p:xfrm>
          <a:off x="7677552" y="899724"/>
          <a:ext cx="1627096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Transmit election returns</a:t>
                      </a:r>
                      <a:r>
                        <a:rPr lang="en-PH" sz="1400" baseline="0" dirty="0"/>
                        <a:t> to Municipal  BOC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sp>
        <p:nvSpPr>
          <p:cNvPr id="76" name="Rounded Rectangle 75"/>
          <p:cNvSpPr/>
          <p:nvPr/>
        </p:nvSpPr>
        <p:spPr>
          <a:xfrm>
            <a:off x="9963980" y="1203401"/>
            <a:ext cx="1308869" cy="59151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Municipal</a:t>
            </a:r>
          </a:p>
          <a:p>
            <a:pPr algn="ctr"/>
            <a:r>
              <a:rPr lang="en-PH" dirty="0"/>
              <a:t>BOC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10026269" y="4108402"/>
            <a:ext cx="1246580" cy="59151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/>
              <a:t>ProvincialBOC</a:t>
            </a:r>
            <a:endParaRPr lang="en-PH" dirty="0"/>
          </a:p>
        </p:txBody>
      </p:sp>
      <p:sp>
        <p:nvSpPr>
          <p:cNvPr id="78" name="Rounded Rectangle 77"/>
          <p:cNvSpPr/>
          <p:nvPr/>
        </p:nvSpPr>
        <p:spPr>
          <a:xfrm>
            <a:off x="7596924" y="6133602"/>
            <a:ext cx="1139527" cy="59151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/>
              <a:t>RegionalBOC</a:t>
            </a:r>
            <a:endParaRPr lang="en-PH" dirty="0"/>
          </a:p>
        </p:txBody>
      </p:sp>
      <p:sp>
        <p:nvSpPr>
          <p:cNvPr id="79" name="Rounded Rectangle 78"/>
          <p:cNvSpPr/>
          <p:nvPr/>
        </p:nvSpPr>
        <p:spPr>
          <a:xfrm>
            <a:off x="3068913" y="6113513"/>
            <a:ext cx="1139527" cy="54678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/>
              <a:t>NationalBOC</a:t>
            </a:r>
            <a:endParaRPr lang="en-PH" dirty="0"/>
          </a:p>
        </p:txBody>
      </p:sp>
      <p:cxnSp>
        <p:nvCxnSpPr>
          <p:cNvPr id="80" name="Elbow Connector 79"/>
          <p:cNvCxnSpPr>
            <a:stCxn id="71" idx="3"/>
            <a:endCxn id="75" idx="1"/>
          </p:cNvCxnSpPr>
          <p:nvPr/>
        </p:nvCxnSpPr>
        <p:spPr>
          <a:xfrm flipV="1">
            <a:off x="6826271" y="1448364"/>
            <a:ext cx="851281" cy="2818008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190353" y="994741"/>
            <a:ext cx="98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 Precinct </a:t>
            </a:r>
          </a:p>
          <a:p>
            <a:pPr algn="ctr"/>
            <a:r>
              <a:rPr lang="en-PH" sz="1200" dirty="0"/>
              <a:t>ERs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9304648" y="1438041"/>
            <a:ext cx="65933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6" idx="2"/>
            <a:endCxn id="50" idx="0"/>
          </p:cNvCxnSpPr>
          <p:nvPr/>
        </p:nvCxnSpPr>
        <p:spPr>
          <a:xfrm flipH="1">
            <a:off x="10618414" y="1794912"/>
            <a:ext cx="1" cy="4661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0" idx="2"/>
          </p:cNvCxnSpPr>
          <p:nvPr/>
        </p:nvCxnSpPr>
        <p:spPr>
          <a:xfrm>
            <a:off x="10618414" y="3358354"/>
            <a:ext cx="0" cy="75004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749620" y="3438645"/>
            <a:ext cx="9836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 </a:t>
            </a:r>
            <a:r>
              <a:rPr lang="en-PH" sz="1200" dirty="0"/>
              <a:t>Municipal ERs</a:t>
            </a:r>
            <a:endParaRPr lang="en-PH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8780834" y="5944344"/>
            <a:ext cx="9836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 </a:t>
            </a:r>
            <a:r>
              <a:rPr lang="en-PH" sz="1200" dirty="0"/>
              <a:t>Provincial ERs</a:t>
            </a:r>
            <a:endParaRPr lang="en-PH" sz="1400" dirty="0"/>
          </a:p>
        </p:txBody>
      </p:sp>
      <p:cxnSp>
        <p:nvCxnSpPr>
          <p:cNvPr id="87" name="Straight Arrow Connector 86"/>
          <p:cNvCxnSpPr>
            <a:stCxn id="77" idx="2"/>
            <a:endCxn id="51" idx="0"/>
          </p:cNvCxnSpPr>
          <p:nvPr/>
        </p:nvCxnSpPr>
        <p:spPr>
          <a:xfrm>
            <a:off x="10649559" y="4699913"/>
            <a:ext cx="21178" cy="101369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8" idx="1"/>
          </p:cNvCxnSpPr>
          <p:nvPr/>
        </p:nvCxnSpPr>
        <p:spPr>
          <a:xfrm flipH="1">
            <a:off x="6779500" y="6429358"/>
            <a:ext cx="817424" cy="742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79" idx="3"/>
          </p:cNvCxnSpPr>
          <p:nvPr/>
        </p:nvCxnSpPr>
        <p:spPr>
          <a:xfrm flipH="1">
            <a:off x="4208440" y="6386907"/>
            <a:ext cx="88196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8" idx="3"/>
          </p:cNvCxnSpPr>
          <p:nvPr/>
        </p:nvCxnSpPr>
        <p:spPr>
          <a:xfrm flipH="1">
            <a:off x="8736451" y="6429357"/>
            <a:ext cx="1105993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104174" y="5922406"/>
            <a:ext cx="9836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 </a:t>
            </a:r>
            <a:r>
              <a:rPr lang="en-PH" sz="1200" dirty="0"/>
              <a:t>Regional ERs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184012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9581"/>
            <a:ext cx="10515600" cy="293672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91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00" y="274369"/>
            <a:ext cx="5923811" cy="602959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23768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Package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43" y="1869657"/>
            <a:ext cx="8657492" cy="3885275"/>
          </a:xfrm>
        </p:spPr>
      </p:pic>
    </p:spTree>
    <p:extLst>
      <p:ext uri="{BB962C8B-B14F-4D97-AF65-F5344CB8AC3E}">
        <p14:creationId xmlns:p14="http://schemas.microsoft.com/office/powerpoint/2010/main" val="3262811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Deployment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04" y="4696690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312" y="4197927"/>
            <a:ext cx="1391006" cy="139100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47" y="1825625"/>
            <a:ext cx="7748705" cy="4351338"/>
          </a:xfrm>
        </p:spPr>
      </p:pic>
    </p:spTree>
    <p:extLst>
      <p:ext uri="{BB962C8B-B14F-4D97-AF65-F5344CB8AC3E}">
        <p14:creationId xmlns:p14="http://schemas.microsoft.com/office/powerpoint/2010/main" val="10617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17897"/>
              </p:ext>
            </p:extLst>
          </p:nvPr>
        </p:nvGraphicFramePr>
        <p:xfrm>
          <a:off x="2930775" y="2228849"/>
          <a:ext cx="1236969" cy="9563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36969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1.1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Enter ballot</a:t>
                      </a:r>
                      <a:r>
                        <a:rPr lang="en-PH" sz="1400" baseline="0" dirty="0"/>
                        <a:t> in the system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292973"/>
              </p:ext>
            </p:extLst>
          </p:nvPr>
        </p:nvGraphicFramePr>
        <p:xfrm>
          <a:off x="6514695" y="2554600"/>
          <a:ext cx="1627096" cy="304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Votes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</a:tbl>
          </a:graphicData>
        </a:graphic>
      </p:graphicFrame>
      <p:sp>
        <p:nvSpPr>
          <p:cNvPr id="30" name="Rounded Rectangle 29"/>
          <p:cNvSpPr/>
          <p:nvPr/>
        </p:nvSpPr>
        <p:spPr>
          <a:xfrm>
            <a:off x="982814" y="2396384"/>
            <a:ext cx="1196784" cy="62123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Voter</a:t>
            </a:r>
          </a:p>
        </p:txBody>
      </p:sp>
      <p:cxnSp>
        <p:nvCxnSpPr>
          <p:cNvPr id="32" name="Straight Arrow Connector 31"/>
          <p:cNvCxnSpPr>
            <a:stCxn id="30" idx="3"/>
            <a:endCxn id="6" idx="1"/>
          </p:cNvCxnSpPr>
          <p:nvPr/>
        </p:nvCxnSpPr>
        <p:spPr>
          <a:xfrm flipV="1">
            <a:off x="2179598" y="2706999"/>
            <a:ext cx="751177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54286" y="2396384"/>
            <a:ext cx="100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votes</a:t>
            </a:r>
          </a:p>
        </p:txBody>
      </p:sp>
      <p:graphicFrame>
        <p:nvGraphicFramePr>
          <p:cNvPr id="2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366466"/>
              </p:ext>
            </p:extLst>
          </p:nvPr>
        </p:nvGraphicFramePr>
        <p:xfrm>
          <a:off x="4786229" y="2228849"/>
          <a:ext cx="1236969" cy="9563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36969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1.2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Store</a:t>
                      </a:r>
                      <a:r>
                        <a:rPr lang="en-PH" sz="1400" baseline="0" dirty="0"/>
                        <a:t> votes in the database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>
            <a:stCxn id="26" idx="3"/>
            <a:endCxn id="7" idx="1"/>
          </p:cNvCxnSpPr>
          <p:nvPr/>
        </p:nvCxnSpPr>
        <p:spPr>
          <a:xfrm>
            <a:off x="6023198" y="2706999"/>
            <a:ext cx="491497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DFD DIAGRAM 1</a:t>
            </a:r>
          </a:p>
        </p:txBody>
      </p:sp>
      <p:cxnSp>
        <p:nvCxnSpPr>
          <p:cNvPr id="28" name="Straight Arrow Connector 27"/>
          <p:cNvCxnSpPr>
            <a:stCxn id="6" idx="3"/>
            <a:endCxn id="26" idx="1"/>
          </p:cNvCxnSpPr>
          <p:nvPr/>
        </p:nvCxnSpPr>
        <p:spPr>
          <a:xfrm>
            <a:off x="4167744" y="2706999"/>
            <a:ext cx="618485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68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207468"/>
              </p:ext>
            </p:extLst>
          </p:nvPr>
        </p:nvGraphicFramePr>
        <p:xfrm>
          <a:off x="345104" y="2527764"/>
          <a:ext cx="1432032" cy="9563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32032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3.1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Incorporate digital</a:t>
                      </a:r>
                      <a:r>
                        <a:rPr lang="en-PH" sz="1400" baseline="0" dirty="0"/>
                        <a:t> signature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6895133"/>
              </p:ext>
            </p:extLst>
          </p:nvPr>
        </p:nvGraphicFramePr>
        <p:xfrm>
          <a:off x="4984684" y="2522900"/>
          <a:ext cx="1657359" cy="1036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57359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3.2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Transmit to Municipal Board</a:t>
                      </a:r>
                      <a:r>
                        <a:rPr lang="en-PH" sz="1400" baseline="0" dirty="0"/>
                        <a:t> of Canvassers (BOC)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3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6882653"/>
              </p:ext>
            </p:extLst>
          </p:nvPr>
        </p:nvGraphicFramePr>
        <p:xfrm>
          <a:off x="2552361" y="2893524"/>
          <a:ext cx="1627096" cy="304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Election Return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</a:tbl>
          </a:graphicData>
        </a:graphic>
      </p:graphicFrame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923680"/>
              </p:ext>
            </p:extLst>
          </p:nvPr>
        </p:nvGraphicFramePr>
        <p:xfrm>
          <a:off x="7387005" y="2522900"/>
          <a:ext cx="1657359" cy="1036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57359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3.3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Transmit to Provincial Board</a:t>
                      </a:r>
                      <a:r>
                        <a:rPr lang="en-PH" sz="1400" baseline="0" dirty="0"/>
                        <a:t> of Canvassers (BOC)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302228"/>
              </p:ext>
            </p:extLst>
          </p:nvPr>
        </p:nvGraphicFramePr>
        <p:xfrm>
          <a:off x="9636881" y="2530822"/>
          <a:ext cx="1657359" cy="1036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57359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3.4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Transmit to Regional Board</a:t>
                      </a:r>
                      <a:r>
                        <a:rPr lang="en-PH" sz="1400" baseline="0" dirty="0"/>
                        <a:t> of Canvassers (BOC)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graphicFrame>
        <p:nvGraphicFramePr>
          <p:cNvPr id="1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19106"/>
              </p:ext>
            </p:extLst>
          </p:nvPr>
        </p:nvGraphicFramePr>
        <p:xfrm>
          <a:off x="9636881" y="4521914"/>
          <a:ext cx="1657359" cy="1036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57359">
                  <a:extLst>
                    <a:ext uri="{9D8B030D-6E8A-4147-A177-3AD203B41FA5}">
                      <a16:colId xmlns:a16="http://schemas.microsoft.com/office/drawing/2014/main" val="3087636682"/>
                    </a:ext>
                  </a:extLst>
                </a:gridCol>
              </a:tblGrid>
              <a:tr h="175195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648274"/>
                  </a:ext>
                </a:extLst>
              </a:tr>
              <a:tr h="65150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Transmit to National Board</a:t>
                      </a:r>
                      <a:r>
                        <a:rPr lang="en-PH" sz="1400" baseline="0" dirty="0"/>
                        <a:t> of Canvassers (BOC)</a:t>
                      </a:r>
                      <a:endParaRPr lang="en-P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31613"/>
                  </a:ext>
                </a:extLst>
              </a:tr>
            </a:tbl>
          </a:graphicData>
        </a:graphic>
      </p:graphicFrame>
      <p:cxnSp>
        <p:nvCxnSpPr>
          <p:cNvPr id="61" name="Straight Arrow Connector 60"/>
          <p:cNvCxnSpPr/>
          <p:nvPr/>
        </p:nvCxnSpPr>
        <p:spPr>
          <a:xfrm>
            <a:off x="1740207" y="3005914"/>
            <a:ext cx="82468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8" idx="3"/>
            <a:endCxn id="37" idx="1"/>
          </p:cNvCxnSpPr>
          <p:nvPr/>
        </p:nvCxnSpPr>
        <p:spPr>
          <a:xfrm flipV="1">
            <a:off x="4179457" y="3041060"/>
            <a:ext cx="805227" cy="486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7"/>
          <p:cNvSpPr>
            <a:spLocks noGrp="1"/>
          </p:cNvSpPr>
          <p:nvPr>
            <p:ph type="title"/>
          </p:nvPr>
        </p:nvSpPr>
        <p:spPr>
          <a:xfrm>
            <a:off x="62215" y="35948"/>
            <a:ext cx="3886933" cy="1103740"/>
          </a:xfrm>
        </p:spPr>
        <p:txBody>
          <a:bodyPr/>
          <a:lstStyle/>
          <a:p>
            <a:r>
              <a:rPr lang="en-PH" dirty="0"/>
              <a:t>DFD DIAGRAM 3</a:t>
            </a:r>
          </a:p>
        </p:txBody>
      </p:sp>
      <p:cxnSp>
        <p:nvCxnSpPr>
          <p:cNvPr id="22" name="Straight Arrow Connector 21"/>
          <p:cNvCxnSpPr>
            <a:endCxn id="18" idx="0"/>
          </p:cNvCxnSpPr>
          <p:nvPr/>
        </p:nvCxnSpPr>
        <p:spPr>
          <a:xfrm>
            <a:off x="10446707" y="3567142"/>
            <a:ext cx="18853" cy="95477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6642043" y="3041060"/>
            <a:ext cx="74496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6" idx="1"/>
          </p:cNvCxnSpPr>
          <p:nvPr/>
        </p:nvCxnSpPr>
        <p:spPr>
          <a:xfrm>
            <a:off x="9044364" y="3041060"/>
            <a:ext cx="592517" cy="792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63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66" y="140347"/>
            <a:ext cx="3672053" cy="846743"/>
          </a:xfrm>
        </p:spPr>
        <p:txBody>
          <a:bodyPr>
            <a:normAutofit fontScale="90000"/>
          </a:bodyPr>
          <a:lstStyle/>
          <a:p>
            <a:r>
              <a:rPr lang="en-PH" dirty="0"/>
              <a:t>Activity Diagram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065414"/>
              </p:ext>
            </p:extLst>
          </p:nvPr>
        </p:nvGraphicFramePr>
        <p:xfrm>
          <a:off x="133967" y="987091"/>
          <a:ext cx="11590395" cy="56767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71238">
                  <a:extLst>
                    <a:ext uri="{9D8B030D-6E8A-4147-A177-3AD203B41FA5}">
                      <a16:colId xmlns:a16="http://schemas.microsoft.com/office/drawing/2014/main" val="596196788"/>
                    </a:ext>
                  </a:extLst>
                </a:gridCol>
                <a:gridCol w="2705622">
                  <a:extLst>
                    <a:ext uri="{9D8B030D-6E8A-4147-A177-3AD203B41FA5}">
                      <a16:colId xmlns:a16="http://schemas.microsoft.com/office/drawing/2014/main" val="3623870201"/>
                    </a:ext>
                  </a:extLst>
                </a:gridCol>
                <a:gridCol w="2968669">
                  <a:extLst>
                    <a:ext uri="{9D8B030D-6E8A-4147-A177-3AD203B41FA5}">
                      <a16:colId xmlns:a16="http://schemas.microsoft.com/office/drawing/2014/main" val="3552538475"/>
                    </a:ext>
                  </a:extLst>
                </a:gridCol>
                <a:gridCol w="3544866">
                  <a:extLst>
                    <a:ext uri="{9D8B030D-6E8A-4147-A177-3AD203B41FA5}">
                      <a16:colId xmlns:a16="http://schemas.microsoft.com/office/drawing/2014/main" val="118934220"/>
                    </a:ext>
                  </a:extLst>
                </a:gridCol>
              </a:tblGrid>
              <a:tr h="445065">
                <a:tc>
                  <a:txBody>
                    <a:bodyPr/>
                    <a:lstStyle/>
                    <a:p>
                      <a:pPr algn="ctr"/>
                      <a:r>
                        <a:rPr lang="en-PH" b="0" i="0" dirty="0"/>
                        <a:t>Voter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0" i="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0" i="0" dirty="0"/>
                        <a:t>BEI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0" i="0" dirty="0"/>
                        <a:t>BOC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274137"/>
                  </a:ext>
                </a:extLst>
              </a:tr>
              <a:tr h="5231691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969045"/>
                  </a:ext>
                </a:extLst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10922369" y="5851715"/>
            <a:ext cx="217170" cy="228600"/>
          </a:xfrm>
          <a:prstGeom prst="ellipse">
            <a:avLst/>
          </a:prstGeom>
          <a:noFill/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90799" y="1438106"/>
            <a:ext cx="255495" cy="26894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ounded Rectangle 16"/>
          <p:cNvSpPr/>
          <p:nvPr/>
        </p:nvSpPr>
        <p:spPr>
          <a:xfrm>
            <a:off x="525674" y="2076094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Cast ballots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002814" y="2076094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Store votes in the database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616292" y="3622418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Print receipt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61830" y="3153453"/>
            <a:ext cx="1585747" cy="1980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ounded Rectangle 21"/>
          <p:cNvSpPr/>
          <p:nvPr/>
        </p:nvSpPr>
        <p:spPr>
          <a:xfrm>
            <a:off x="3423379" y="4741429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Accumulate votes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547739" y="2869201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Transmit election returns to Provincial BOC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119233" y="3980777"/>
            <a:ext cx="1430081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Transmit election returns to Regional BOC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290101" y="5561114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Transmit election returns to National BOC</a:t>
            </a:r>
          </a:p>
        </p:txBody>
      </p:sp>
      <p:cxnSp>
        <p:nvCxnSpPr>
          <p:cNvPr id="28" name="Straight Arrow Connector 27"/>
          <p:cNvCxnSpPr>
            <a:stCxn id="15" idx="4"/>
            <a:endCxn id="17" idx="0"/>
          </p:cNvCxnSpPr>
          <p:nvPr/>
        </p:nvCxnSpPr>
        <p:spPr>
          <a:xfrm>
            <a:off x="1318547" y="1707047"/>
            <a:ext cx="1" cy="36904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29690" y="2398004"/>
            <a:ext cx="773205" cy="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11912" y="2885897"/>
            <a:ext cx="0" cy="26320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79741" y="3351551"/>
            <a:ext cx="0" cy="26320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316515" y="3367351"/>
            <a:ext cx="0" cy="136641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</p:cNvCxnSpPr>
          <p:nvPr/>
        </p:nvCxnSpPr>
        <p:spPr>
          <a:xfrm>
            <a:off x="7253847" y="3279981"/>
            <a:ext cx="1293892" cy="61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234012" y="5448040"/>
            <a:ext cx="0" cy="26320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908131" y="5288028"/>
            <a:ext cx="0" cy="26320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061830" y="5469752"/>
            <a:ext cx="0" cy="26320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009248" y="3892933"/>
            <a:ext cx="217170" cy="228600"/>
          </a:xfrm>
          <a:prstGeom prst="ellipse">
            <a:avLst/>
          </a:prstGeom>
          <a:noFill/>
          <a:ln w="571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stCxn id="19" idx="1"/>
            <a:endCxn id="61" idx="6"/>
          </p:cNvCxnSpPr>
          <p:nvPr/>
        </p:nvCxnSpPr>
        <p:spPr>
          <a:xfrm flipH="1" flipV="1">
            <a:off x="1226418" y="4007233"/>
            <a:ext cx="1389874" cy="2008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712539" y="4385679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Transmit election returns to Municipal BOC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712539" y="1640036"/>
            <a:ext cx="1476341" cy="62749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Incorporate digital signature</a:t>
            </a:r>
          </a:p>
        </p:txBody>
      </p:sp>
      <p:sp>
        <p:nvSpPr>
          <p:cNvPr id="39" name="Diamond 38"/>
          <p:cNvSpPr/>
          <p:nvPr/>
        </p:nvSpPr>
        <p:spPr>
          <a:xfrm>
            <a:off x="5647573" y="2891775"/>
            <a:ext cx="1606274" cy="776412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ER for Municipal</a:t>
            </a:r>
          </a:p>
        </p:txBody>
      </p:sp>
      <p:sp>
        <p:nvSpPr>
          <p:cNvPr id="48" name="Diamond 47"/>
          <p:cNvSpPr/>
          <p:nvPr/>
        </p:nvSpPr>
        <p:spPr>
          <a:xfrm>
            <a:off x="8549029" y="1794281"/>
            <a:ext cx="1570204" cy="703923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ER for Provincial</a:t>
            </a:r>
          </a:p>
        </p:txBody>
      </p:sp>
      <p:sp>
        <p:nvSpPr>
          <p:cNvPr id="49" name="Diamond 48"/>
          <p:cNvSpPr/>
          <p:nvPr/>
        </p:nvSpPr>
        <p:spPr>
          <a:xfrm>
            <a:off x="8188896" y="4073802"/>
            <a:ext cx="1443568" cy="776412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ER for Regional</a:t>
            </a:r>
          </a:p>
        </p:txBody>
      </p:sp>
      <p:cxnSp>
        <p:nvCxnSpPr>
          <p:cNvPr id="42" name="Straight Arrow Connector 41"/>
          <p:cNvCxnSpPr>
            <a:stCxn id="30" idx="2"/>
            <a:endCxn id="39" idx="0"/>
          </p:cNvCxnSpPr>
          <p:nvPr/>
        </p:nvCxnSpPr>
        <p:spPr>
          <a:xfrm>
            <a:off x="6450710" y="2267531"/>
            <a:ext cx="0" cy="6242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9" idx="2"/>
          </p:cNvCxnSpPr>
          <p:nvPr/>
        </p:nvCxnSpPr>
        <p:spPr>
          <a:xfrm>
            <a:off x="6450710" y="3668187"/>
            <a:ext cx="0" cy="71517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058234" y="3914082"/>
            <a:ext cx="44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Yes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712878" y="2863610"/>
            <a:ext cx="55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No</a:t>
            </a:r>
          </a:p>
        </p:txBody>
      </p:sp>
      <p:cxnSp>
        <p:nvCxnSpPr>
          <p:cNvPr id="73" name="Straight Arrow Connector 72"/>
          <p:cNvCxnSpPr>
            <a:stCxn id="48" idx="2"/>
            <a:endCxn id="24" idx="0"/>
          </p:cNvCxnSpPr>
          <p:nvPr/>
        </p:nvCxnSpPr>
        <p:spPr>
          <a:xfrm>
            <a:off x="9334131" y="2498204"/>
            <a:ext cx="6482" cy="3709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910680" y="2529813"/>
            <a:ext cx="63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Yes</a:t>
            </a:r>
          </a:p>
        </p:txBody>
      </p:sp>
      <p:cxnSp>
        <p:nvCxnSpPr>
          <p:cNvPr id="80" name="Elbow Connector 79"/>
          <p:cNvCxnSpPr>
            <a:stCxn id="22" idx="3"/>
            <a:endCxn id="30" idx="1"/>
          </p:cNvCxnSpPr>
          <p:nvPr/>
        </p:nvCxnSpPr>
        <p:spPr>
          <a:xfrm flipV="1">
            <a:off x="5009126" y="1953784"/>
            <a:ext cx="703413" cy="3192547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8" idx="3"/>
          </p:cNvCxnSpPr>
          <p:nvPr/>
        </p:nvCxnSpPr>
        <p:spPr>
          <a:xfrm>
            <a:off x="10119233" y="2146243"/>
            <a:ext cx="776702" cy="1834534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513463" y="2890593"/>
            <a:ext cx="408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No</a:t>
            </a:r>
          </a:p>
        </p:txBody>
      </p:sp>
      <p:cxnSp>
        <p:nvCxnSpPr>
          <p:cNvPr id="89" name="Straight Arrow Connector 88"/>
          <p:cNvCxnSpPr>
            <a:stCxn id="49" idx="3"/>
          </p:cNvCxnSpPr>
          <p:nvPr/>
        </p:nvCxnSpPr>
        <p:spPr>
          <a:xfrm>
            <a:off x="9632464" y="4462008"/>
            <a:ext cx="486769" cy="1020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9" idx="2"/>
          </p:cNvCxnSpPr>
          <p:nvPr/>
        </p:nvCxnSpPr>
        <p:spPr>
          <a:xfrm>
            <a:off x="8910680" y="4850214"/>
            <a:ext cx="0" cy="75114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26" idx="3"/>
            <a:endCxn id="12" idx="2"/>
          </p:cNvCxnSpPr>
          <p:nvPr/>
        </p:nvCxnSpPr>
        <p:spPr>
          <a:xfrm flipV="1">
            <a:off x="9875848" y="5966015"/>
            <a:ext cx="1046521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632463" y="4157233"/>
            <a:ext cx="486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Yes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930778" y="5146330"/>
            <a:ext cx="46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5023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Communication Diagram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42327" y="2084213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:System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14876" y="2084213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:Database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133528" y="2071112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:Voter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341324" y="3519624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:BEI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341323" y="4955035"/>
            <a:ext cx="1585747" cy="809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:BOC</a:t>
            </a:r>
          </a:p>
        </p:txBody>
      </p:sp>
      <p:cxnSp>
        <p:nvCxnSpPr>
          <p:cNvPr id="27" name="Straight Connector 26"/>
          <p:cNvCxnSpPr>
            <a:stCxn id="6" idx="3"/>
            <a:endCxn id="21" idx="1"/>
          </p:cNvCxnSpPr>
          <p:nvPr/>
        </p:nvCxnSpPr>
        <p:spPr>
          <a:xfrm>
            <a:off x="4128074" y="2489115"/>
            <a:ext cx="118680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3"/>
          </p:cNvCxnSpPr>
          <p:nvPr/>
        </p:nvCxnSpPr>
        <p:spPr>
          <a:xfrm flipV="1">
            <a:off x="6900623" y="2476014"/>
            <a:ext cx="1186802" cy="1310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4" idx="0"/>
          </p:cNvCxnSpPr>
          <p:nvPr/>
        </p:nvCxnSpPr>
        <p:spPr>
          <a:xfrm flipH="1">
            <a:off x="3134198" y="2894016"/>
            <a:ext cx="1" cy="62560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2"/>
            <a:endCxn id="25" idx="0"/>
          </p:cNvCxnSpPr>
          <p:nvPr/>
        </p:nvCxnSpPr>
        <p:spPr>
          <a:xfrm flipH="1">
            <a:off x="3134197" y="4329427"/>
            <a:ext cx="1" cy="62560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297123" y="2272430"/>
            <a:ext cx="82550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081274" y="2272430"/>
            <a:ext cx="82550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38091" y="1549434"/>
            <a:ext cx="1532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1:storeVote()</a:t>
            </a:r>
          </a:p>
          <a:p>
            <a:pPr algn="ctr"/>
            <a:r>
              <a:rPr lang="en-PH" sz="1400" dirty="0"/>
              <a:t>2:printReceipt()</a:t>
            </a:r>
          </a:p>
          <a:p>
            <a:pPr algn="ctr"/>
            <a:r>
              <a:rPr lang="en-PH" sz="1400" dirty="0"/>
              <a:t>3:getSummary()</a:t>
            </a:r>
          </a:p>
        </p:txBody>
      </p:sp>
      <p:cxnSp>
        <p:nvCxnSpPr>
          <p:cNvPr id="49" name="Elbow Connector 48"/>
          <p:cNvCxnSpPr>
            <a:stCxn id="21" idx="2"/>
          </p:cNvCxnSpPr>
          <p:nvPr/>
        </p:nvCxnSpPr>
        <p:spPr>
          <a:xfrm rot="5400000" flipH="1">
            <a:off x="5591413" y="2377679"/>
            <a:ext cx="239800" cy="792874"/>
          </a:xfrm>
          <a:prstGeom prst="bentConnector4">
            <a:avLst>
              <a:gd name="adj1" fmla="val -174770"/>
              <a:gd name="adj2" fmla="val 138663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5400000" flipH="1">
            <a:off x="2594212" y="5250694"/>
            <a:ext cx="239800" cy="792874"/>
          </a:xfrm>
          <a:prstGeom prst="bentConnector4">
            <a:avLst>
              <a:gd name="adj1" fmla="val -174770"/>
              <a:gd name="adj2" fmla="val 138663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775208" y="3387748"/>
            <a:ext cx="1826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1.1:accumulateVote()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3521" y="3025843"/>
            <a:ext cx="215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3.1:getElectionReturn()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288405" y="3002221"/>
            <a:ext cx="0" cy="41978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288405" y="4451576"/>
            <a:ext cx="0" cy="41978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73670" y="4451533"/>
            <a:ext cx="216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4:provideDigitalSignature()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462064" y="6236557"/>
            <a:ext cx="216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5:transmitElectionReturn()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00623" y="1891242"/>
            <a:ext cx="140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2.1:getReceipt()</a:t>
            </a:r>
          </a:p>
        </p:txBody>
      </p:sp>
    </p:spTree>
    <p:extLst>
      <p:ext uri="{BB962C8B-B14F-4D97-AF65-F5344CB8AC3E}">
        <p14:creationId xmlns:p14="http://schemas.microsoft.com/office/powerpoint/2010/main" val="48930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Sequence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Casting</a:t>
            </a:r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30" y="2459520"/>
            <a:ext cx="6643639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Sequence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61" y="5056301"/>
            <a:ext cx="2435221" cy="2435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517" y="3979707"/>
            <a:ext cx="1391006" cy="13910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Transmission</a:t>
            </a:r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33" y="2500233"/>
            <a:ext cx="10519531" cy="255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8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</TotalTime>
  <Words>1655</Words>
  <Application>Microsoft Office PowerPoint</Application>
  <PresentationFormat>Widescreen</PresentationFormat>
  <Paragraphs>547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Office Theme</vt:lpstr>
      <vt:lpstr>Event Table</vt:lpstr>
      <vt:lpstr>Context Diagram</vt:lpstr>
      <vt:lpstr>DFD DIAGRAM 0</vt:lpstr>
      <vt:lpstr>DFD DIAGRAM 1</vt:lpstr>
      <vt:lpstr>DFD DIAGRAM 3</vt:lpstr>
      <vt:lpstr>Activity Diagram</vt:lpstr>
      <vt:lpstr>Communication Diagram</vt:lpstr>
      <vt:lpstr>Sequence Diagram</vt:lpstr>
      <vt:lpstr>Sequence Diagram</vt:lpstr>
      <vt:lpstr>State Diagram</vt:lpstr>
      <vt:lpstr>Timing Diagram</vt:lpstr>
      <vt:lpstr>Interaction Overview Diagram</vt:lpstr>
      <vt:lpstr>Interaction Overview Diagram</vt:lpstr>
      <vt:lpstr>Component Diagram</vt:lpstr>
      <vt:lpstr>Composite Diagram</vt:lpstr>
      <vt:lpstr>Use Case Diagram</vt:lpstr>
      <vt:lpstr>Use Case Diagram</vt:lpstr>
      <vt:lpstr>Use Case Diagram</vt:lpstr>
      <vt:lpstr>Use Case Diagram</vt:lpstr>
      <vt:lpstr>Use Case Diagram</vt:lpstr>
      <vt:lpstr>Use Case Diagram</vt:lpstr>
      <vt:lpstr>Use Case Diagram w Full Description</vt:lpstr>
      <vt:lpstr>Use Case Diagram w Full Description</vt:lpstr>
      <vt:lpstr>Use Case Diagram w Full Description</vt:lpstr>
      <vt:lpstr>Use Case Diagram w Full Description</vt:lpstr>
      <vt:lpstr>Use Case Diagram w Full Description</vt:lpstr>
      <vt:lpstr>Use Case Diagram w Full Description</vt:lpstr>
      <vt:lpstr>Use Case Diagram w Full Description</vt:lpstr>
      <vt:lpstr>Use Case Diagram w Full Description</vt:lpstr>
      <vt:lpstr>Object Diagram</vt:lpstr>
      <vt:lpstr>Class Diagram</vt:lpstr>
      <vt:lpstr>Package Diagram</vt:lpstr>
      <vt:lpstr>Deployment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Joanna Marie Pauline Hipolito</dc:creator>
  <cp:lastModifiedBy>Monique Jovellano</cp:lastModifiedBy>
  <cp:revision>103</cp:revision>
  <dcterms:created xsi:type="dcterms:W3CDTF">2016-07-14T13:32:49Z</dcterms:created>
  <dcterms:modified xsi:type="dcterms:W3CDTF">2016-08-28T06:06:58Z</dcterms:modified>
</cp:coreProperties>
</file>