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64" r:id="rId4"/>
    <p:sldId id="261" r:id="rId5"/>
    <p:sldId id="262" r:id="rId6"/>
    <p:sldId id="263" r:id="rId7"/>
    <p:sldId id="260" r:id="rId8"/>
    <p:sldId id="265" r:id="rId9"/>
    <p:sldId id="266" r:id="rId10"/>
    <p:sldId id="267"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491" autoAdjust="0"/>
  </p:normalViewPr>
  <p:slideViewPr>
    <p:cSldViewPr snapToGrid="0">
      <p:cViewPr varScale="1">
        <p:scale>
          <a:sx n="42" d="100"/>
          <a:sy n="42" d="100"/>
        </p:scale>
        <p:origin x="3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9DF67-7CAE-436E-928A-21DC0B7D3C3D}" type="datetimeFigureOut">
              <a:rPr lang="en-PH" smtClean="0"/>
              <a:t>09/12/2016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05C4-94C7-4412-9CB1-C9F207621576}" type="slidenum">
              <a:rPr lang="en-PH" smtClean="0"/>
              <a:t>‹#›</a:t>
            </a:fld>
            <a:endParaRPr lang="en-PH"/>
          </a:p>
        </p:txBody>
      </p:sp>
    </p:spTree>
    <p:extLst>
      <p:ext uri="{BB962C8B-B14F-4D97-AF65-F5344CB8AC3E}">
        <p14:creationId xmlns:p14="http://schemas.microsoft.com/office/powerpoint/2010/main" val="178979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In 2010, the Philippines adopted the Automated Election System (AES) to comply with the Republic Act No. 9369 which stated that the Commission on Election (COMELEC) should use an AES that establishes transparency and credibility. However, during the 2016 Presidential Election, the possibility of electoral fraud continues to persist through the existence of a ‘secret server’ and the controversy behind the hashing algorithm used in system. The study aims to propose a technical solution that would eliminate the possibility of unofficial servers by implementing a public key infrastructure and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algorithm as security measures for the transmission of votes on the server-level. With the said approach, the Voting Counting Machine (VCM) will be able to verify if the server it is sending the election results to is indeed authenticated and an official server. The credibility of the election returns will be restored once the likelihood of electoral fraud is removed from the system.</a:t>
            </a:r>
          </a:p>
        </p:txBody>
      </p:sp>
      <p:sp>
        <p:nvSpPr>
          <p:cNvPr id="4" name="Slide Number Placeholder 3"/>
          <p:cNvSpPr>
            <a:spLocks noGrp="1"/>
          </p:cNvSpPr>
          <p:nvPr>
            <p:ph type="sldNum" sz="quarter" idx="10"/>
          </p:nvPr>
        </p:nvSpPr>
        <p:spPr/>
        <p:txBody>
          <a:bodyPr/>
          <a:lstStyle/>
          <a:p>
            <a:fld id="{213B05C4-94C7-4412-9CB1-C9F207621576}" type="slidenum">
              <a:rPr lang="en-PH" smtClean="0"/>
              <a:t>2</a:t>
            </a:fld>
            <a:endParaRPr lang="en-PH"/>
          </a:p>
        </p:txBody>
      </p:sp>
    </p:spTree>
    <p:extLst>
      <p:ext uri="{BB962C8B-B14F-4D97-AF65-F5344CB8AC3E}">
        <p14:creationId xmlns:p14="http://schemas.microsoft.com/office/powerpoint/2010/main" val="419935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11</a:t>
            </a:fld>
            <a:endParaRPr lang="en-PH"/>
          </a:p>
        </p:txBody>
      </p:sp>
    </p:spTree>
    <p:extLst>
      <p:ext uri="{BB962C8B-B14F-4D97-AF65-F5344CB8AC3E}">
        <p14:creationId xmlns:p14="http://schemas.microsoft.com/office/powerpoint/2010/main" val="161038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3</a:t>
            </a:fld>
            <a:endParaRPr lang="en-PH"/>
          </a:p>
        </p:txBody>
      </p:sp>
    </p:spTree>
    <p:extLst>
      <p:ext uri="{BB962C8B-B14F-4D97-AF65-F5344CB8AC3E}">
        <p14:creationId xmlns:p14="http://schemas.microsoft.com/office/powerpoint/2010/main" val="304006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2527699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2292345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392170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a:solidFill>
                  <a:schemeClr val="tx1"/>
                </a:solidFill>
                <a:effectLst/>
                <a:latin typeface="+mn-lt"/>
                <a:ea typeface="+mn-ea"/>
                <a:cs typeface="+mn-cs"/>
              </a:rPr>
              <a:t>The scope of the study would only include the issues and possible solutions for the security of the transmission of election returns on the server-level of the automated election system in the Philippines. Solutions for the issues present prior and subsequent the transmission of the election returns will not be provided in this study. The focus of the research will only be upon the elimination of transmission of election returns to unofficial servers as well as the validity of election returns being received. Further study on the other parts of the automated election system will no longer be covered.</a:t>
            </a:r>
          </a:p>
        </p:txBody>
      </p:sp>
      <p:sp>
        <p:nvSpPr>
          <p:cNvPr id="4" name="Slide Number Placeholder 3"/>
          <p:cNvSpPr>
            <a:spLocks noGrp="1"/>
          </p:cNvSpPr>
          <p:nvPr>
            <p:ph type="sldNum" sz="quarter" idx="10"/>
          </p:nvPr>
        </p:nvSpPr>
        <p:spPr/>
        <p:txBody>
          <a:bodyPr/>
          <a:lstStyle/>
          <a:p>
            <a:fld id="{213B05C4-94C7-4412-9CB1-C9F207621576}" type="slidenum">
              <a:rPr lang="en-PH" smtClean="0"/>
              <a:t>7</a:t>
            </a:fld>
            <a:endParaRPr lang="en-PH"/>
          </a:p>
        </p:txBody>
      </p:sp>
    </p:spTree>
    <p:extLst>
      <p:ext uri="{BB962C8B-B14F-4D97-AF65-F5344CB8AC3E}">
        <p14:creationId xmlns:p14="http://schemas.microsoft.com/office/powerpoint/2010/main" val="1262949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8</a:t>
            </a:fld>
            <a:endParaRPr lang="en-PH"/>
          </a:p>
        </p:txBody>
      </p:sp>
    </p:spTree>
    <p:extLst>
      <p:ext uri="{BB962C8B-B14F-4D97-AF65-F5344CB8AC3E}">
        <p14:creationId xmlns:p14="http://schemas.microsoft.com/office/powerpoint/2010/main" val="1602568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9</a:t>
            </a:fld>
            <a:endParaRPr lang="en-PH"/>
          </a:p>
        </p:txBody>
      </p:sp>
    </p:spTree>
    <p:extLst>
      <p:ext uri="{BB962C8B-B14F-4D97-AF65-F5344CB8AC3E}">
        <p14:creationId xmlns:p14="http://schemas.microsoft.com/office/powerpoint/2010/main" val="1197368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10</a:t>
            </a:fld>
            <a:endParaRPr lang="en-PH"/>
          </a:p>
        </p:txBody>
      </p:sp>
    </p:spTree>
    <p:extLst>
      <p:ext uri="{BB962C8B-B14F-4D97-AF65-F5344CB8AC3E}">
        <p14:creationId xmlns:p14="http://schemas.microsoft.com/office/powerpoint/2010/main" val="115325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09/12/2016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270864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09/12/2016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33334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09/12/2016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232680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09/12/2016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400339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64DE69-BAB8-4242-9507-E5A28E78EBB7}" type="datetimeFigureOut">
              <a:rPr lang="en-PH" smtClean="0"/>
              <a:t>09/12/2016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03512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2064DE69-BAB8-4242-9507-E5A28E78EBB7}" type="datetimeFigureOut">
              <a:rPr lang="en-PH" smtClean="0"/>
              <a:t>09/12/2016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110155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2064DE69-BAB8-4242-9507-E5A28E78EBB7}" type="datetimeFigureOut">
              <a:rPr lang="en-PH" smtClean="0"/>
              <a:t>09/12/2016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103092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2064DE69-BAB8-4242-9507-E5A28E78EBB7}" type="datetimeFigureOut">
              <a:rPr lang="en-PH" smtClean="0"/>
              <a:t>09/12/2016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404545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4DE69-BAB8-4242-9507-E5A28E78EBB7}" type="datetimeFigureOut">
              <a:rPr lang="en-PH" smtClean="0"/>
              <a:t>09/12/2016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95790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64DE69-BAB8-4242-9507-E5A28E78EBB7}" type="datetimeFigureOut">
              <a:rPr lang="en-PH" smtClean="0"/>
              <a:t>09/12/2016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91407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64DE69-BAB8-4242-9507-E5A28E78EBB7}" type="datetimeFigureOut">
              <a:rPr lang="en-PH" smtClean="0"/>
              <a:t>09/12/2016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8898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4DE69-BAB8-4242-9507-E5A28E78EBB7}" type="datetimeFigureOut">
              <a:rPr lang="en-PH" smtClean="0"/>
              <a:t>09/12/2016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05657-799B-45AD-96DB-15F50E108B19}" type="slidenum">
              <a:rPr lang="en-PH" smtClean="0"/>
              <a:t>‹#›</a:t>
            </a:fld>
            <a:endParaRPr lang="en-PH"/>
          </a:p>
        </p:txBody>
      </p:sp>
    </p:spTree>
    <p:extLst>
      <p:ext uri="{BB962C8B-B14F-4D97-AF65-F5344CB8AC3E}">
        <p14:creationId xmlns:p14="http://schemas.microsoft.com/office/powerpoint/2010/main" val="250448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3240"/>
            <a:ext cx="9144000" cy="2387600"/>
          </a:xfrm>
        </p:spPr>
        <p:txBody>
          <a:bodyPr>
            <a:normAutofit/>
          </a:bodyPr>
          <a:lstStyle/>
          <a:p>
            <a:r>
              <a:rPr lang="en-PH" dirty="0"/>
              <a:t>Hybrid Cryptography for Automated Election System</a:t>
            </a:r>
          </a:p>
        </p:txBody>
      </p:sp>
      <p:sp>
        <p:nvSpPr>
          <p:cNvPr id="3" name="Subtitle 2"/>
          <p:cNvSpPr>
            <a:spLocks noGrp="1"/>
          </p:cNvSpPr>
          <p:nvPr>
            <p:ph type="subTitle" idx="1"/>
          </p:nvPr>
        </p:nvSpPr>
        <p:spPr>
          <a:xfrm>
            <a:off x="1524000" y="4142915"/>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86" y="-655993"/>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42097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98424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Abstract</a:t>
            </a:r>
          </a:p>
        </p:txBody>
      </p:sp>
      <p:sp>
        <p:nvSpPr>
          <p:cNvPr id="3" name="Content Placeholder 2"/>
          <p:cNvSpPr>
            <a:spLocks noGrp="1"/>
          </p:cNvSpPr>
          <p:nvPr>
            <p:ph idx="1"/>
          </p:nvPr>
        </p:nvSpPr>
        <p:spPr/>
        <p:txBody>
          <a:bodyPr/>
          <a:lstStyle/>
          <a:p>
            <a:r>
              <a:rPr lang="en-PH" dirty="0"/>
              <a:t>The Philippines adopted the automated election system in 2010.</a:t>
            </a:r>
          </a:p>
          <a:p>
            <a:r>
              <a:rPr lang="en-PH" dirty="0"/>
              <a:t>It should be transparent and credible according to R.A. 9369.</a:t>
            </a:r>
          </a:p>
          <a:p>
            <a:r>
              <a:rPr lang="en-PH" dirty="0"/>
              <a:t>In 2016 Presidential Election, there was a “secret server.”</a:t>
            </a:r>
          </a:p>
          <a:p>
            <a:r>
              <a:rPr lang="en-PH" dirty="0"/>
              <a:t>The hashing function used was said to be </a:t>
            </a:r>
            <a:r>
              <a:rPr lang="en-PH" i="1" dirty="0"/>
              <a:t>obsolete.</a:t>
            </a:r>
          </a:p>
          <a:p>
            <a:r>
              <a:rPr lang="en-PH" dirty="0"/>
              <a:t>The study aims to propose a technical solution.</a:t>
            </a:r>
          </a:p>
          <a:p>
            <a:r>
              <a:rPr lang="en-PH" dirty="0"/>
              <a:t>Through PKI and </a:t>
            </a:r>
            <a:r>
              <a:rPr lang="en-PH" dirty="0" err="1"/>
              <a:t>Diffie</a:t>
            </a:r>
            <a:r>
              <a:rPr lang="en-PH" dirty="0"/>
              <a:t>-Hellman algorithm.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29932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97841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unofficial servers to secure the transmission of election returns on the server-level?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vital issues currently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allows the verification of  the servers’ authenticity through the use of a public key infrastructure as a security mechanism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Ensure the security of the casted votes</a:t>
            </a:r>
          </a:p>
          <a:p>
            <a:pPr lvl="1"/>
            <a:r>
              <a:rPr lang="en-US" dirty="0"/>
              <a:t>Prevent malicious individuals from manipulating the results 	</a:t>
            </a:r>
          </a:p>
          <a:p>
            <a:r>
              <a:rPr lang="en-US" sz="2400" dirty="0"/>
              <a:t>To the COMELEC</a:t>
            </a:r>
          </a:p>
          <a:p>
            <a:pPr lvl="1"/>
            <a:r>
              <a:rPr lang="en-US" dirty="0"/>
              <a:t>Contribute to the goal of conducting a transparent election</a:t>
            </a:r>
          </a:p>
          <a:p>
            <a:r>
              <a:rPr lang="en-US" sz="2400" dirty="0"/>
              <a:t>To the Future Researchers</a:t>
            </a:r>
          </a:p>
          <a:p>
            <a:pPr lvl="1"/>
            <a:r>
              <a:rPr lang="en-US" dirty="0"/>
              <a:t>Serve as a guide and inspiration for other developers</a:t>
            </a:r>
          </a:p>
          <a:p>
            <a:pPr lvl="1"/>
            <a:r>
              <a:rPr lang="en-US" dirty="0"/>
              <a:t>Those who want to pursue the prospect of AES</a:t>
            </a:r>
          </a:p>
          <a:p>
            <a:endParaRPr lang="en-PH"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p:txBody>
          <a:bodyPr/>
          <a:lstStyle/>
          <a:p>
            <a:r>
              <a:rPr lang="en-PH" dirty="0"/>
              <a:t>Scope would only include issues and possible solutions</a:t>
            </a:r>
          </a:p>
          <a:p>
            <a:r>
              <a:rPr lang="en-PH" dirty="0"/>
              <a:t>For the security of the transmission of the election returns</a:t>
            </a:r>
          </a:p>
          <a:p>
            <a:r>
              <a:rPr lang="en-PH" dirty="0"/>
              <a:t>Issues prior and subsequent the transmission will not be covered</a:t>
            </a:r>
          </a:p>
          <a:p>
            <a:r>
              <a:rPr lang="en-PH" dirty="0"/>
              <a:t>Focus is on elimination of the transmission to unofficial servers</a:t>
            </a:r>
          </a:p>
          <a:p>
            <a:r>
              <a:rPr lang="en-PH" dirty="0"/>
              <a:t>As well as, validity of election returns being received</a:t>
            </a:r>
          </a:p>
          <a:p>
            <a:r>
              <a:rPr lang="en-PH" dirty="0"/>
              <a:t>Addressing confidentiality and integrity issue</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28203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94162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339671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543</Words>
  <Application>Microsoft Office PowerPoint</Application>
  <PresentationFormat>Widescreen</PresentationFormat>
  <Paragraphs>51</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Hybrid Cryptography for Automated Election System</vt:lpstr>
      <vt:lpstr>Abstract</vt:lpstr>
      <vt:lpstr>Background of the Problem</vt:lpstr>
      <vt:lpstr>Statement of the Problem</vt:lpstr>
      <vt:lpstr>Objectives</vt:lpstr>
      <vt:lpstr>Significance of the Study</vt:lpstr>
      <vt:lpstr>Scope and Limitations</vt:lpstr>
      <vt:lpstr>Related Literature</vt:lpstr>
      <vt:lpstr>Related Study</vt:lpstr>
      <vt:lpstr>Theoretical Background</vt:lpstr>
      <vt:lpstr>Proposed Solution to the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Cryptography for Automated Election System</dc:title>
  <dc:creator>joanna hipolito</dc:creator>
  <cp:lastModifiedBy>joanna hipolito</cp:lastModifiedBy>
  <cp:revision>10</cp:revision>
  <dcterms:created xsi:type="dcterms:W3CDTF">2016-12-09T06:32:32Z</dcterms:created>
  <dcterms:modified xsi:type="dcterms:W3CDTF">2016-12-09T14:50:26Z</dcterms:modified>
</cp:coreProperties>
</file>