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64" r:id="rId3"/>
    <p:sldId id="363" r:id="rId4"/>
    <p:sldId id="348" r:id="rId5"/>
    <p:sldId id="324" r:id="rId6"/>
    <p:sldId id="347" r:id="rId7"/>
    <p:sldId id="349" r:id="rId8"/>
    <p:sldId id="257" r:id="rId9"/>
    <p:sldId id="317" r:id="rId10"/>
    <p:sldId id="258" r:id="rId11"/>
    <p:sldId id="259" r:id="rId12"/>
    <p:sldId id="260" r:id="rId13"/>
    <p:sldId id="261" r:id="rId14"/>
    <p:sldId id="371" r:id="rId15"/>
    <p:sldId id="367" r:id="rId16"/>
    <p:sldId id="368" r:id="rId17"/>
    <p:sldId id="369" r:id="rId18"/>
    <p:sldId id="370" r:id="rId19"/>
    <p:sldId id="334" r:id="rId20"/>
    <p:sldId id="366" r:id="rId21"/>
    <p:sldId id="365" r:id="rId22"/>
    <p:sldId id="372" r:id="rId23"/>
    <p:sldId id="373" r:id="rId24"/>
    <p:sldId id="374" r:id="rId25"/>
    <p:sldId id="375" r:id="rId26"/>
    <p:sldId id="376" r:id="rId27"/>
    <p:sldId id="377" r:id="rId28"/>
    <p:sldId id="316" r:id="rId29"/>
    <p:sldId id="346" r:id="rId30"/>
    <p:sldId id="345" r:id="rId31"/>
    <p:sldId id="355" r:id="rId32"/>
    <p:sldId id="356" r:id="rId33"/>
    <p:sldId id="315" r:id="rId34"/>
    <p:sldId id="309" r:id="rId35"/>
    <p:sldId id="350" r:id="rId36"/>
    <p:sldId id="352" r:id="rId37"/>
    <p:sldId id="351" r:id="rId38"/>
    <p:sldId id="353" r:id="rId39"/>
    <p:sldId id="318" r:id="rId40"/>
    <p:sldId id="362" r:id="rId41"/>
    <p:sldId id="323" r:id="rId42"/>
    <p:sldId id="328" r:id="rId43"/>
    <p:sldId id="332" r:id="rId44"/>
    <p:sldId id="329" r:id="rId45"/>
    <p:sldId id="330" r:id="rId46"/>
    <p:sldId id="331" r:id="rId47"/>
    <p:sldId id="333" r:id="rId48"/>
    <p:sldId id="305" r:id="rId49"/>
    <p:sldId id="306"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FFCC"/>
    <a:srgbClr val="33CC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1" autoAdjust="0"/>
    <p:restoredTop sz="94660"/>
  </p:normalViewPr>
  <p:slideViewPr>
    <p:cSldViewPr snapToGrid="0">
      <p:cViewPr varScale="1">
        <p:scale>
          <a:sx n="42" d="100"/>
          <a:sy n="42" d="100"/>
        </p:scale>
        <p:origin x="54"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EF2E9-17B4-484C-ABAA-8C715D79D306}" type="datetimeFigureOut">
              <a:rPr lang="en-PH" smtClean="0"/>
              <a:t>09/12/2016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FBDB5-9589-48C5-8577-C15F048505D7}" type="slidenum">
              <a:rPr lang="en-PH" smtClean="0"/>
              <a:t>‹#›</a:t>
            </a:fld>
            <a:endParaRPr lang="en-PH"/>
          </a:p>
        </p:txBody>
      </p:sp>
    </p:spTree>
    <p:extLst>
      <p:ext uri="{BB962C8B-B14F-4D97-AF65-F5344CB8AC3E}">
        <p14:creationId xmlns:p14="http://schemas.microsoft.com/office/powerpoint/2010/main" val="7046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a:t>
            </a:fld>
            <a:endParaRPr lang="en-PH"/>
          </a:p>
        </p:txBody>
      </p:sp>
    </p:spTree>
    <p:extLst>
      <p:ext uri="{BB962C8B-B14F-4D97-AF65-F5344CB8AC3E}">
        <p14:creationId xmlns:p14="http://schemas.microsoft.com/office/powerpoint/2010/main" val="1360419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11</a:t>
            </a:fld>
            <a:endParaRPr lang="en-PH"/>
          </a:p>
        </p:txBody>
      </p:sp>
    </p:spTree>
    <p:extLst>
      <p:ext uri="{BB962C8B-B14F-4D97-AF65-F5344CB8AC3E}">
        <p14:creationId xmlns:p14="http://schemas.microsoft.com/office/powerpoint/2010/main" val="1704061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12</a:t>
            </a:fld>
            <a:endParaRPr lang="en-PH"/>
          </a:p>
        </p:txBody>
      </p:sp>
    </p:spTree>
    <p:extLst>
      <p:ext uri="{BB962C8B-B14F-4D97-AF65-F5344CB8AC3E}">
        <p14:creationId xmlns:p14="http://schemas.microsoft.com/office/powerpoint/2010/main" val="2115264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13</a:t>
            </a:fld>
            <a:endParaRPr lang="en-PH"/>
          </a:p>
        </p:txBody>
      </p:sp>
    </p:spTree>
    <p:extLst>
      <p:ext uri="{BB962C8B-B14F-4D97-AF65-F5344CB8AC3E}">
        <p14:creationId xmlns:p14="http://schemas.microsoft.com/office/powerpoint/2010/main" val="4096915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14</a:t>
            </a:fld>
            <a:endParaRPr lang="en-PH"/>
          </a:p>
        </p:txBody>
      </p:sp>
    </p:spTree>
    <p:extLst>
      <p:ext uri="{BB962C8B-B14F-4D97-AF65-F5344CB8AC3E}">
        <p14:creationId xmlns:p14="http://schemas.microsoft.com/office/powerpoint/2010/main" val="2069653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15</a:t>
            </a:fld>
            <a:endParaRPr lang="en-PH"/>
          </a:p>
        </p:txBody>
      </p:sp>
    </p:spTree>
    <p:extLst>
      <p:ext uri="{BB962C8B-B14F-4D97-AF65-F5344CB8AC3E}">
        <p14:creationId xmlns:p14="http://schemas.microsoft.com/office/powerpoint/2010/main" val="1532726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16</a:t>
            </a:fld>
            <a:endParaRPr lang="en-PH"/>
          </a:p>
        </p:txBody>
      </p:sp>
    </p:spTree>
    <p:extLst>
      <p:ext uri="{BB962C8B-B14F-4D97-AF65-F5344CB8AC3E}">
        <p14:creationId xmlns:p14="http://schemas.microsoft.com/office/powerpoint/2010/main" val="1577438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17</a:t>
            </a:fld>
            <a:endParaRPr lang="en-PH"/>
          </a:p>
        </p:txBody>
      </p:sp>
    </p:spTree>
    <p:extLst>
      <p:ext uri="{BB962C8B-B14F-4D97-AF65-F5344CB8AC3E}">
        <p14:creationId xmlns:p14="http://schemas.microsoft.com/office/powerpoint/2010/main" val="3161591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18</a:t>
            </a:fld>
            <a:endParaRPr lang="en-PH"/>
          </a:p>
        </p:txBody>
      </p:sp>
    </p:spTree>
    <p:extLst>
      <p:ext uri="{BB962C8B-B14F-4D97-AF65-F5344CB8AC3E}">
        <p14:creationId xmlns:p14="http://schemas.microsoft.com/office/powerpoint/2010/main" val="156748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19</a:t>
            </a:fld>
            <a:endParaRPr lang="en-PH"/>
          </a:p>
        </p:txBody>
      </p:sp>
    </p:spTree>
    <p:extLst>
      <p:ext uri="{BB962C8B-B14F-4D97-AF65-F5344CB8AC3E}">
        <p14:creationId xmlns:p14="http://schemas.microsoft.com/office/powerpoint/2010/main" val="1727372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20</a:t>
            </a:fld>
            <a:endParaRPr lang="en-PH"/>
          </a:p>
        </p:txBody>
      </p:sp>
    </p:spTree>
    <p:extLst>
      <p:ext uri="{BB962C8B-B14F-4D97-AF65-F5344CB8AC3E}">
        <p14:creationId xmlns:p14="http://schemas.microsoft.com/office/powerpoint/2010/main" val="366190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a:t>
            </a:fld>
            <a:endParaRPr lang="en-PH"/>
          </a:p>
        </p:txBody>
      </p:sp>
    </p:spTree>
    <p:extLst>
      <p:ext uri="{BB962C8B-B14F-4D97-AF65-F5344CB8AC3E}">
        <p14:creationId xmlns:p14="http://schemas.microsoft.com/office/powerpoint/2010/main" val="3958401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21</a:t>
            </a:fld>
            <a:endParaRPr lang="en-PH"/>
          </a:p>
        </p:txBody>
      </p:sp>
    </p:spTree>
    <p:extLst>
      <p:ext uri="{BB962C8B-B14F-4D97-AF65-F5344CB8AC3E}">
        <p14:creationId xmlns:p14="http://schemas.microsoft.com/office/powerpoint/2010/main" val="578596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22</a:t>
            </a:fld>
            <a:endParaRPr lang="en-PH"/>
          </a:p>
        </p:txBody>
      </p:sp>
    </p:spTree>
    <p:extLst>
      <p:ext uri="{BB962C8B-B14F-4D97-AF65-F5344CB8AC3E}">
        <p14:creationId xmlns:p14="http://schemas.microsoft.com/office/powerpoint/2010/main" val="587088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23</a:t>
            </a:fld>
            <a:endParaRPr lang="en-PH"/>
          </a:p>
        </p:txBody>
      </p:sp>
    </p:spTree>
    <p:extLst>
      <p:ext uri="{BB962C8B-B14F-4D97-AF65-F5344CB8AC3E}">
        <p14:creationId xmlns:p14="http://schemas.microsoft.com/office/powerpoint/2010/main" val="4272443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24</a:t>
            </a:fld>
            <a:endParaRPr lang="en-PH"/>
          </a:p>
        </p:txBody>
      </p:sp>
    </p:spTree>
    <p:extLst>
      <p:ext uri="{BB962C8B-B14F-4D97-AF65-F5344CB8AC3E}">
        <p14:creationId xmlns:p14="http://schemas.microsoft.com/office/powerpoint/2010/main" val="3491726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25</a:t>
            </a:fld>
            <a:endParaRPr lang="en-PH"/>
          </a:p>
        </p:txBody>
      </p:sp>
    </p:spTree>
    <p:extLst>
      <p:ext uri="{BB962C8B-B14F-4D97-AF65-F5344CB8AC3E}">
        <p14:creationId xmlns:p14="http://schemas.microsoft.com/office/powerpoint/2010/main" val="791816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26</a:t>
            </a:fld>
            <a:endParaRPr lang="en-PH"/>
          </a:p>
        </p:txBody>
      </p:sp>
    </p:spTree>
    <p:extLst>
      <p:ext uri="{BB962C8B-B14F-4D97-AF65-F5344CB8AC3E}">
        <p14:creationId xmlns:p14="http://schemas.microsoft.com/office/powerpoint/2010/main" val="1635807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27</a:t>
            </a:fld>
            <a:endParaRPr lang="en-PH"/>
          </a:p>
        </p:txBody>
      </p:sp>
    </p:spTree>
    <p:extLst>
      <p:ext uri="{BB962C8B-B14F-4D97-AF65-F5344CB8AC3E}">
        <p14:creationId xmlns:p14="http://schemas.microsoft.com/office/powerpoint/2010/main" val="413472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28</a:t>
            </a:fld>
            <a:endParaRPr lang="en-PH"/>
          </a:p>
        </p:txBody>
      </p:sp>
    </p:spTree>
    <p:extLst>
      <p:ext uri="{BB962C8B-B14F-4D97-AF65-F5344CB8AC3E}">
        <p14:creationId xmlns:p14="http://schemas.microsoft.com/office/powerpoint/2010/main" val="1147813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29</a:t>
            </a:fld>
            <a:endParaRPr lang="en-PH"/>
          </a:p>
        </p:txBody>
      </p:sp>
    </p:spTree>
    <p:extLst>
      <p:ext uri="{BB962C8B-B14F-4D97-AF65-F5344CB8AC3E}">
        <p14:creationId xmlns:p14="http://schemas.microsoft.com/office/powerpoint/2010/main" val="3298668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30</a:t>
            </a:fld>
            <a:endParaRPr lang="en-PH"/>
          </a:p>
        </p:txBody>
      </p:sp>
    </p:spTree>
    <p:extLst>
      <p:ext uri="{BB962C8B-B14F-4D97-AF65-F5344CB8AC3E}">
        <p14:creationId xmlns:p14="http://schemas.microsoft.com/office/powerpoint/2010/main" val="2742079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275895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31</a:t>
            </a:fld>
            <a:endParaRPr lang="en-PH"/>
          </a:p>
        </p:txBody>
      </p:sp>
    </p:spTree>
    <p:extLst>
      <p:ext uri="{BB962C8B-B14F-4D97-AF65-F5344CB8AC3E}">
        <p14:creationId xmlns:p14="http://schemas.microsoft.com/office/powerpoint/2010/main" val="1893569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32</a:t>
            </a:fld>
            <a:endParaRPr lang="en-PH"/>
          </a:p>
        </p:txBody>
      </p:sp>
    </p:spTree>
    <p:extLst>
      <p:ext uri="{BB962C8B-B14F-4D97-AF65-F5344CB8AC3E}">
        <p14:creationId xmlns:p14="http://schemas.microsoft.com/office/powerpoint/2010/main" val="1230072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33</a:t>
            </a:fld>
            <a:endParaRPr lang="en-PH"/>
          </a:p>
        </p:txBody>
      </p:sp>
    </p:spTree>
    <p:extLst>
      <p:ext uri="{BB962C8B-B14F-4D97-AF65-F5344CB8AC3E}">
        <p14:creationId xmlns:p14="http://schemas.microsoft.com/office/powerpoint/2010/main" val="4142822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34</a:t>
            </a:fld>
            <a:endParaRPr lang="en-PH"/>
          </a:p>
        </p:txBody>
      </p:sp>
    </p:spTree>
    <p:extLst>
      <p:ext uri="{BB962C8B-B14F-4D97-AF65-F5344CB8AC3E}">
        <p14:creationId xmlns:p14="http://schemas.microsoft.com/office/powerpoint/2010/main" val="4254574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35</a:t>
            </a:fld>
            <a:endParaRPr lang="en-PH"/>
          </a:p>
        </p:txBody>
      </p:sp>
    </p:spTree>
    <p:extLst>
      <p:ext uri="{BB962C8B-B14F-4D97-AF65-F5344CB8AC3E}">
        <p14:creationId xmlns:p14="http://schemas.microsoft.com/office/powerpoint/2010/main" val="51623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36</a:t>
            </a:fld>
            <a:endParaRPr lang="en-PH"/>
          </a:p>
        </p:txBody>
      </p:sp>
    </p:spTree>
    <p:extLst>
      <p:ext uri="{BB962C8B-B14F-4D97-AF65-F5344CB8AC3E}">
        <p14:creationId xmlns:p14="http://schemas.microsoft.com/office/powerpoint/2010/main" val="12982775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37</a:t>
            </a:fld>
            <a:endParaRPr lang="en-PH"/>
          </a:p>
        </p:txBody>
      </p:sp>
    </p:spTree>
    <p:extLst>
      <p:ext uri="{BB962C8B-B14F-4D97-AF65-F5344CB8AC3E}">
        <p14:creationId xmlns:p14="http://schemas.microsoft.com/office/powerpoint/2010/main" val="2035523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38</a:t>
            </a:fld>
            <a:endParaRPr lang="en-PH"/>
          </a:p>
        </p:txBody>
      </p:sp>
    </p:spTree>
    <p:extLst>
      <p:ext uri="{BB962C8B-B14F-4D97-AF65-F5344CB8AC3E}">
        <p14:creationId xmlns:p14="http://schemas.microsoft.com/office/powerpoint/2010/main" val="42654585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39</a:t>
            </a:fld>
            <a:endParaRPr lang="en-PH"/>
          </a:p>
        </p:txBody>
      </p:sp>
    </p:spTree>
    <p:extLst>
      <p:ext uri="{BB962C8B-B14F-4D97-AF65-F5344CB8AC3E}">
        <p14:creationId xmlns:p14="http://schemas.microsoft.com/office/powerpoint/2010/main" val="32387825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40</a:t>
            </a:fld>
            <a:endParaRPr lang="en-PH"/>
          </a:p>
        </p:txBody>
      </p:sp>
    </p:spTree>
    <p:extLst>
      <p:ext uri="{BB962C8B-B14F-4D97-AF65-F5344CB8AC3E}">
        <p14:creationId xmlns:p14="http://schemas.microsoft.com/office/powerpoint/2010/main" val="4048137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2959679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41</a:t>
            </a:fld>
            <a:endParaRPr lang="en-PH"/>
          </a:p>
        </p:txBody>
      </p:sp>
    </p:spTree>
    <p:extLst>
      <p:ext uri="{BB962C8B-B14F-4D97-AF65-F5344CB8AC3E}">
        <p14:creationId xmlns:p14="http://schemas.microsoft.com/office/powerpoint/2010/main" val="3750333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42</a:t>
            </a:fld>
            <a:endParaRPr lang="en-PH"/>
          </a:p>
        </p:txBody>
      </p:sp>
    </p:spTree>
    <p:extLst>
      <p:ext uri="{BB962C8B-B14F-4D97-AF65-F5344CB8AC3E}">
        <p14:creationId xmlns:p14="http://schemas.microsoft.com/office/powerpoint/2010/main" val="15493809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43</a:t>
            </a:fld>
            <a:endParaRPr lang="en-PH"/>
          </a:p>
        </p:txBody>
      </p:sp>
    </p:spTree>
    <p:extLst>
      <p:ext uri="{BB962C8B-B14F-4D97-AF65-F5344CB8AC3E}">
        <p14:creationId xmlns:p14="http://schemas.microsoft.com/office/powerpoint/2010/main" val="6684852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44</a:t>
            </a:fld>
            <a:endParaRPr lang="en-PH"/>
          </a:p>
        </p:txBody>
      </p:sp>
    </p:spTree>
    <p:extLst>
      <p:ext uri="{BB962C8B-B14F-4D97-AF65-F5344CB8AC3E}">
        <p14:creationId xmlns:p14="http://schemas.microsoft.com/office/powerpoint/2010/main" val="1324449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45</a:t>
            </a:fld>
            <a:endParaRPr lang="en-PH"/>
          </a:p>
        </p:txBody>
      </p:sp>
    </p:spTree>
    <p:extLst>
      <p:ext uri="{BB962C8B-B14F-4D97-AF65-F5344CB8AC3E}">
        <p14:creationId xmlns:p14="http://schemas.microsoft.com/office/powerpoint/2010/main" val="36050143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46</a:t>
            </a:fld>
            <a:endParaRPr lang="en-PH"/>
          </a:p>
        </p:txBody>
      </p:sp>
    </p:spTree>
    <p:extLst>
      <p:ext uri="{BB962C8B-B14F-4D97-AF65-F5344CB8AC3E}">
        <p14:creationId xmlns:p14="http://schemas.microsoft.com/office/powerpoint/2010/main" val="42801399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47</a:t>
            </a:fld>
            <a:endParaRPr lang="en-PH"/>
          </a:p>
        </p:txBody>
      </p:sp>
    </p:spTree>
    <p:extLst>
      <p:ext uri="{BB962C8B-B14F-4D97-AF65-F5344CB8AC3E}">
        <p14:creationId xmlns:p14="http://schemas.microsoft.com/office/powerpoint/2010/main" val="178890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3834291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410038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1343645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9</a:t>
            </a:fld>
            <a:endParaRPr lang="en-PH"/>
          </a:p>
        </p:txBody>
      </p:sp>
    </p:spTree>
    <p:extLst>
      <p:ext uri="{BB962C8B-B14F-4D97-AF65-F5344CB8AC3E}">
        <p14:creationId xmlns:p14="http://schemas.microsoft.com/office/powerpoint/2010/main" val="2048470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10</a:t>
            </a:fld>
            <a:endParaRPr lang="en-PH"/>
          </a:p>
        </p:txBody>
      </p:sp>
    </p:spTree>
    <p:extLst>
      <p:ext uri="{BB962C8B-B14F-4D97-AF65-F5344CB8AC3E}">
        <p14:creationId xmlns:p14="http://schemas.microsoft.com/office/powerpoint/2010/main" val="414347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09/12/2016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48577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09/12/2016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9671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09/12/2016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41081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09/12/2016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70687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C20CE-7E6E-46AA-9B32-76D88BCAE5C9}" type="datetimeFigureOut">
              <a:rPr lang="en-PH" smtClean="0"/>
              <a:t>09/12/2016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9770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F07C20CE-7E6E-46AA-9B32-76D88BCAE5C9}" type="datetimeFigureOut">
              <a:rPr lang="en-PH" smtClean="0"/>
              <a:t>09/12/2016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23315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07C20CE-7E6E-46AA-9B32-76D88BCAE5C9}" type="datetimeFigureOut">
              <a:rPr lang="en-PH" smtClean="0"/>
              <a:t>09/12/2016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39592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F07C20CE-7E6E-46AA-9B32-76D88BCAE5C9}" type="datetimeFigureOut">
              <a:rPr lang="en-PH" smtClean="0"/>
              <a:t>09/12/2016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448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20CE-7E6E-46AA-9B32-76D88BCAE5C9}" type="datetimeFigureOut">
              <a:rPr lang="en-PH" smtClean="0"/>
              <a:t>09/12/2016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091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09/12/2016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4974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09/12/2016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42574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C20CE-7E6E-46AA-9B32-76D88BCAE5C9}" type="datetimeFigureOut">
              <a:rPr lang="en-PH" smtClean="0"/>
              <a:t>09/12/2016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A8C97-750A-4A38-A435-8ABAAE6508AD}" type="slidenum">
              <a:rPr lang="en-PH" smtClean="0"/>
              <a:t>‹#›</a:t>
            </a:fld>
            <a:endParaRPr lang="en-PH"/>
          </a:p>
        </p:txBody>
      </p:sp>
    </p:spTree>
    <p:extLst>
      <p:ext uri="{BB962C8B-B14F-4D97-AF65-F5344CB8AC3E}">
        <p14:creationId xmlns:p14="http://schemas.microsoft.com/office/powerpoint/2010/main" val="311498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technet.microsoft.com/en-us/security/advisory/286297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2182"/>
            <a:ext cx="9144000" cy="2387600"/>
          </a:xfrm>
        </p:spPr>
        <p:txBody>
          <a:bodyPr>
            <a:normAutofit/>
          </a:bodyPr>
          <a:lstStyle/>
          <a:p>
            <a:r>
              <a:rPr lang="en-PH" dirty="0"/>
              <a:t>Hybrid Cryptography </a:t>
            </a:r>
            <a:r>
              <a:rPr lang="en-PH"/>
              <a:t>for Automated </a:t>
            </a:r>
            <a:r>
              <a:rPr lang="en-PH" dirty="0"/>
              <a:t>Election System</a:t>
            </a:r>
          </a:p>
        </p:txBody>
      </p:sp>
      <p:sp>
        <p:nvSpPr>
          <p:cNvPr id="3" name="Subtitle 2"/>
          <p:cNvSpPr>
            <a:spLocks noGrp="1"/>
          </p:cNvSpPr>
          <p:nvPr>
            <p:ph type="subTitle" idx="1"/>
          </p:nvPr>
        </p:nvSpPr>
        <p:spPr>
          <a:xfrm>
            <a:off x="1524000" y="3771857"/>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02" y="-390951"/>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secret servers to secure the transmission of election returns on the server-level?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vital issues currently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allows the verification of  the servers’ authenticity through the use of a public key infrastructure as a security mechanism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This study will benefit the Filipino citizens for ensuring the security of the casted votes. Also, it would prevent malicious individuals from manipulating the votes. 	</a:t>
            </a:r>
          </a:p>
          <a:p>
            <a:r>
              <a:rPr lang="en-US" sz="2400" dirty="0"/>
              <a:t>To the COMELEC</a:t>
            </a:r>
          </a:p>
          <a:p>
            <a:pPr lvl="1"/>
            <a:r>
              <a:rPr lang="en-US" dirty="0"/>
              <a:t>This research would significantly contribute to the goal of the COMELEC to conduct a fair and transparent election. </a:t>
            </a:r>
          </a:p>
          <a:p>
            <a:r>
              <a:rPr lang="en-US" sz="2400" dirty="0"/>
              <a:t>To the Future Researchers</a:t>
            </a:r>
          </a:p>
          <a:p>
            <a:pPr lvl="1"/>
            <a:r>
              <a:rPr lang="en-US" dirty="0"/>
              <a:t>The system that would be created will serve as a guide and inspiration for other developers who would also want to pursue the prospect of automated election system.</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a:xfrm>
            <a:off x="1097281" y="1812373"/>
            <a:ext cx="9330524" cy="4351338"/>
          </a:xfrm>
        </p:spPr>
        <p:txBody>
          <a:bodyPr/>
          <a:lstStyle/>
          <a:p>
            <a:pPr marL="0" indent="0" algn="ctr">
              <a:buNone/>
            </a:pPr>
            <a:endParaRPr lang="en-PH" dirty="0"/>
          </a:p>
          <a:p>
            <a:pPr marL="0" indent="0" algn="ctr">
              <a:buNone/>
            </a:pPr>
            <a:r>
              <a:rPr lang="en-PH"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409878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Points to Improve</a:t>
            </a:r>
          </a:p>
        </p:txBody>
      </p:sp>
      <p:sp>
        <p:nvSpPr>
          <p:cNvPr id="3" name="Content Placeholder 2"/>
          <p:cNvSpPr>
            <a:spLocks noGrp="1"/>
          </p:cNvSpPr>
          <p:nvPr>
            <p:ph idx="1"/>
          </p:nvPr>
        </p:nvSpPr>
        <p:spPr>
          <a:xfrm>
            <a:off x="661183" y="1806989"/>
            <a:ext cx="9974604" cy="4679467"/>
          </a:xfrm>
        </p:spPr>
        <p:txBody>
          <a:bodyPr>
            <a:normAutofit/>
          </a:bodyPr>
          <a:lstStyle/>
          <a:p>
            <a:pPr algn="just"/>
            <a:r>
              <a:rPr lang="en-PH" dirty="0"/>
              <a:t>Some of the issues were:</a:t>
            </a:r>
          </a:p>
          <a:p>
            <a:pPr algn="just"/>
            <a:r>
              <a:rPr lang="en-PH" dirty="0"/>
              <a:t>Would the speed performance be affected by having multiple layers of security features?</a:t>
            </a:r>
          </a:p>
          <a:p>
            <a:pPr algn="just"/>
            <a:r>
              <a:rPr lang="en-PH" dirty="0"/>
              <a:t>How would the proposed system reliable if conducted to several thousand VCMs?</a:t>
            </a:r>
          </a:p>
          <a:p>
            <a:pPr algn="just"/>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16072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Update </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Current update:</a:t>
            </a:r>
          </a:p>
          <a:p>
            <a:pPr algn="just"/>
            <a:r>
              <a:rPr lang="en-PH" dirty="0"/>
              <a:t>There is no issue with the speed of having multiple layers of hashing algorithms.</a:t>
            </a:r>
          </a:p>
          <a:p>
            <a:pPr algn="just"/>
            <a:r>
              <a:rPr lang="en-PH" dirty="0"/>
              <a:t>It is suggested to have a single server per level that would serve as the key generator.</a:t>
            </a:r>
          </a:p>
          <a:p>
            <a:pPr algn="just"/>
            <a:r>
              <a:rPr lang="en-PH" dirty="0"/>
              <a:t>However, another server (key generator) could be added in order to be the backup server in case the currently used server crashes.</a:t>
            </a:r>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65543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Update </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What’s next?</a:t>
            </a:r>
          </a:p>
          <a:p>
            <a:pPr algn="just"/>
            <a:r>
              <a:rPr lang="en-PH" dirty="0"/>
              <a:t>The prototype of the software would be developed and presented at the end of the term.</a:t>
            </a:r>
          </a:p>
          <a:p>
            <a:pPr algn="just"/>
            <a:endParaRPr lang="en-PH" dirty="0"/>
          </a:p>
          <a:p>
            <a:pPr marL="0" indent="0" algn="just">
              <a:buNone/>
            </a:pPr>
            <a:r>
              <a:rPr lang="en-PH" dirty="0"/>
              <a:t>Objective:</a:t>
            </a:r>
          </a:p>
          <a:p>
            <a:pPr algn="just"/>
            <a:r>
              <a:rPr lang="en-PH" dirty="0"/>
              <a:t>To prevent devices from sending data to unauthorized servers</a:t>
            </a:r>
          </a:p>
          <a:p>
            <a:pPr algn="just"/>
            <a:r>
              <a:rPr lang="en-PH" dirty="0"/>
              <a:t>To authenticate all participating devices in data exchange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072265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Prototype Design</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Prototype design: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pic>
        <p:nvPicPr>
          <p:cNvPr id="1026" name="Picture 2" descr="http://image.flaticon.com/icons/png/128/230/2303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645"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flaticon.com/icons/png/128/230/2303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107"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age.flaticon.com/icons/png/128/186/18623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mage.flaticon.com/icons/png/128/148/14899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438"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9362" y="4447903"/>
            <a:ext cx="1219200" cy="1219200"/>
          </a:xfrm>
          <a:prstGeom prst="rect">
            <a:avLst/>
          </a:prstGeom>
        </p:spPr>
      </p:pic>
      <p:sp>
        <p:nvSpPr>
          <p:cNvPr id="9" name="TextBox 8"/>
          <p:cNvSpPr txBox="1"/>
          <p:nvPr/>
        </p:nvSpPr>
        <p:spPr>
          <a:xfrm>
            <a:off x="3185314" y="3637592"/>
            <a:ext cx="2609862" cy="369332"/>
          </a:xfrm>
          <a:prstGeom prst="rect">
            <a:avLst/>
          </a:prstGeom>
          <a:noFill/>
        </p:spPr>
        <p:txBody>
          <a:bodyPr wrap="square" rtlCol="0">
            <a:spAutoFit/>
          </a:bodyPr>
          <a:lstStyle/>
          <a:p>
            <a:pPr algn="ctr"/>
            <a:r>
              <a:rPr lang="en-PH" dirty="0"/>
              <a:t>Not authenticated server</a:t>
            </a:r>
          </a:p>
        </p:txBody>
      </p:sp>
      <p:sp>
        <p:nvSpPr>
          <p:cNvPr id="14" name="TextBox 13"/>
          <p:cNvSpPr txBox="1"/>
          <p:nvPr/>
        </p:nvSpPr>
        <p:spPr>
          <a:xfrm>
            <a:off x="6404776" y="3672605"/>
            <a:ext cx="2609862" cy="369332"/>
          </a:xfrm>
          <a:prstGeom prst="rect">
            <a:avLst/>
          </a:prstGeom>
          <a:noFill/>
        </p:spPr>
        <p:txBody>
          <a:bodyPr wrap="square" rtlCol="0">
            <a:spAutoFit/>
          </a:bodyPr>
          <a:lstStyle/>
          <a:p>
            <a:pPr algn="ctr"/>
            <a:r>
              <a:rPr lang="en-PH" dirty="0"/>
              <a:t>Authenticated server</a:t>
            </a:r>
          </a:p>
        </p:txBody>
      </p:sp>
      <p:cxnSp>
        <p:nvCxnSpPr>
          <p:cNvPr id="11" name="Connector: Elbow 10"/>
          <p:cNvCxnSpPr>
            <a:stCxn id="2050" idx="3"/>
            <a:endCxn id="9" idx="2"/>
          </p:cNvCxnSpPr>
          <p:nvPr/>
        </p:nvCxnSpPr>
        <p:spPr>
          <a:xfrm flipV="1">
            <a:off x="3612638" y="4006924"/>
            <a:ext cx="877607" cy="10505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p:cNvCxnSpPr>
            <a:stCxn id="1032" idx="1"/>
          </p:cNvCxnSpPr>
          <p:nvPr/>
        </p:nvCxnSpPr>
        <p:spPr>
          <a:xfrm rot="10800000">
            <a:off x="4831838" y="4006925"/>
            <a:ext cx="654562" cy="10505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rot="5400000" flipH="1">
            <a:off x="6184286" y="2487655"/>
            <a:ext cx="1660179" cy="4698717"/>
          </a:xfrm>
          <a:prstGeom prst="bentConnector3">
            <a:avLst>
              <a:gd name="adj1" fmla="val -137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p:cNvCxnSpPr>
            <a:stCxn id="2050" idx="2"/>
            <a:endCxn id="1028" idx="3"/>
          </p:cNvCxnSpPr>
          <p:nvPr/>
        </p:nvCxnSpPr>
        <p:spPr>
          <a:xfrm rot="5400000" flipH="1" flipV="1">
            <a:off x="4375799" y="1723595"/>
            <a:ext cx="2570746" cy="5316269"/>
          </a:xfrm>
          <a:prstGeom prst="bentConnector4">
            <a:avLst>
              <a:gd name="adj1" fmla="val -35159"/>
              <a:gd name="adj2" fmla="val 137112"/>
            </a:avLst>
          </a:prstGeom>
          <a:ln>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27" name="Connector: Elbow 26"/>
          <p:cNvCxnSpPr>
            <a:stCxn id="1032" idx="3"/>
            <a:endCxn id="14" idx="2"/>
          </p:cNvCxnSpPr>
          <p:nvPr/>
        </p:nvCxnSpPr>
        <p:spPr>
          <a:xfrm flipV="1">
            <a:off x="6705600" y="4041937"/>
            <a:ext cx="1004107" cy="1015566"/>
          </a:xfrm>
          <a:prstGeom prst="bentConnector2">
            <a:avLst/>
          </a:prstGeom>
          <a:ln>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30" name="Connector: Elbow 29"/>
          <p:cNvCxnSpPr>
            <a:stCxn id="8" idx="1"/>
          </p:cNvCxnSpPr>
          <p:nvPr/>
        </p:nvCxnSpPr>
        <p:spPr>
          <a:xfrm rot="10800000">
            <a:off x="8079522" y="4041937"/>
            <a:ext cx="499841" cy="1015566"/>
          </a:xfrm>
          <a:prstGeom prst="bentConnector2">
            <a:avLst/>
          </a:prstGeom>
          <a:ln>
            <a:solidFill>
              <a:schemeClr val="accent2"/>
            </a:solidFill>
            <a:tailEnd type="triangle"/>
          </a:ln>
        </p:spPr>
        <p:style>
          <a:lnRef idx="1">
            <a:schemeClr val="accent4"/>
          </a:lnRef>
          <a:fillRef idx="0">
            <a:schemeClr val="accent4"/>
          </a:fillRef>
          <a:effectRef idx="0">
            <a:schemeClr val="accent4"/>
          </a:effectRef>
          <a:fontRef idx="minor">
            <a:schemeClr val="tx1"/>
          </a:fontRef>
        </p:style>
      </p:cxn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5499" y="2801717"/>
            <a:ext cx="589277" cy="589277"/>
          </a:xfrm>
          <a:prstGeom prst="rect">
            <a:avLst/>
          </a:prstGeom>
        </p:spPr>
      </p:pic>
      <p:cxnSp>
        <p:nvCxnSpPr>
          <p:cNvPr id="37" name="Straight Arrow Connector 36"/>
          <p:cNvCxnSpPr/>
          <p:nvPr/>
        </p:nvCxnSpPr>
        <p:spPr>
          <a:xfrm flipV="1">
            <a:off x="6347773"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a:stCxn id="36" idx="2"/>
          </p:cNvCxnSpPr>
          <p:nvPr/>
        </p:nvCxnSpPr>
        <p:spPr>
          <a:xfrm flipH="1">
            <a:off x="6096000" y="3390994"/>
            <a:ext cx="14138" cy="1056909"/>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9" name="Connector: Elbow 38"/>
          <p:cNvCxnSpPr>
            <a:stCxn id="36" idx="0"/>
          </p:cNvCxnSpPr>
          <p:nvPr/>
        </p:nvCxnSpPr>
        <p:spPr>
          <a:xfrm rot="16200000" flipH="1">
            <a:off x="6826457" y="2085398"/>
            <a:ext cx="1646186" cy="3078824"/>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p:nvPr/>
        </p:nvCxnSpPr>
        <p:spPr>
          <a:xfrm flipV="1">
            <a:off x="5099845"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1" name="Connector: Elbow 40"/>
          <p:cNvCxnSpPr/>
          <p:nvPr/>
        </p:nvCxnSpPr>
        <p:spPr>
          <a:xfrm rot="16200000" flipH="1" flipV="1">
            <a:off x="3733495" y="2071259"/>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88403" y="2431999"/>
            <a:ext cx="379874" cy="379874"/>
          </a:xfrm>
          <a:prstGeom prst="rect">
            <a:avLst/>
          </a:prstGeom>
        </p:spPr>
      </p:pic>
      <p:cxnSp>
        <p:nvCxnSpPr>
          <p:cNvPr id="43" name="Connector: Elbow 42"/>
          <p:cNvCxnSpPr/>
          <p:nvPr/>
        </p:nvCxnSpPr>
        <p:spPr>
          <a:xfrm flipV="1">
            <a:off x="6277433" y="2593385"/>
            <a:ext cx="222204" cy="208333"/>
          </a:xfrm>
          <a:prstGeom prst="bentConnector3">
            <a:avLst>
              <a:gd name="adj1" fmla="val -648"/>
            </a:avLst>
          </a:prstGeom>
          <a:ln>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06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Prototype Design</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Prototype design: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pic>
        <p:nvPicPr>
          <p:cNvPr id="1026" name="Picture 2" descr="http://image.flaticon.com/icons/png/128/230/2303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645"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flaticon.com/icons/png/128/230/2303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107"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age.flaticon.com/icons/png/128/186/18623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mage.flaticon.com/icons/png/128/148/14899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438"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9362" y="4447903"/>
            <a:ext cx="1219200" cy="1219200"/>
          </a:xfrm>
          <a:prstGeom prst="rect">
            <a:avLst/>
          </a:prstGeom>
        </p:spPr>
      </p:pic>
      <p:sp>
        <p:nvSpPr>
          <p:cNvPr id="9" name="TextBox 8"/>
          <p:cNvSpPr txBox="1"/>
          <p:nvPr/>
        </p:nvSpPr>
        <p:spPr>
          <a:xfrm>
            <a:off x="3185314" y="3637592"/>
            <a:ext cx="2609862" cy="369332"/>
          </a:xfrm>
          <a:prstGeom prst="rect">
            <a:avLst/>
          </a:prstGeom>
          <a:noFill/>
        </p:spPr>
        <p:txBody>
          <a:bodyPr wrap="square" rtlCol="0">
            <a:spAutoFit/>
          </a:bodyPr>
          <a:lstStyle/>
          <a:p>
            <a:pPr algn="ctr"/>
            <a:r>
              <a:rPr lang="en-PH" dirty="0"/>
              <a:t>Not authenticated server</a:t>
            </a:r>
          </a:p>
        </p:txBody>
      </p:sp>
      <p:sp>
        <p:nvSpPr>
          <p:cNvPr id="14" name="TextBox 13"/>
          <p:cNvSpPr txBox="1"/>
          <p:nvPr/>
        </p:nvSpPr>
        <p:spPr>
          <a:xfrm>
            <a:off x="6404776" y="3672605"/>
            <a:ext cx="2609862" cy="369332"/>
          </a:xfrm>
          <a:prstGeom prst="rect">
            <a:avLst/>
          </a:prstGeom>
          <a:noFill/>
        </p:spPr>
        <p:txBody>
          <a:bodyPr wrap="square" rtlCol="0">
            <a:spAutoFit/>
          </a:bodyPr>
          <a:lstStyle/>
          <a:p>
            <a:pPr algn="ctr"/>
            <a:r>
              <a:rPr lang="en-PH" dirty="0"/>
              <a:t>Authenticated server</a:t>
            </a:r>
          </a:p>
        </p:txBody>
      </p:sp>
      <p:cxnSp>
        <p:nvCxnSpPr>
          <p:cNvPr id="11" name="Connector: Elbow 10"/>
          <p:cNvCxnSpPr>
            <a:stCxn id="2050" idx="3"/>
            <a:endCxn id="9" idx="2"/>
          </p:cNvCxnSpPr>
          <p:nvPr/>
        </p:nvCxnSpPr>
        <p:spPr>
          <a:xfrm flipV="1">
            <a:off x="3612638" y="4006924"/>
            <a:ext cx="877607"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p:cNvCxnSpPr>
            <a:stCxn id="1032" idx="1"/>
          </p:cNvCxnSpPr>
          <p:nvPr/>
        </p:nvCxnSpPr>
        <p:spPr>
          <a:xfrm rot="10800000">
            <a:off x="4831838" y="4006925"/>
            <a:ext cx="654562"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p:cNvCxnSpPr/>
          <p:nvPr/>
        </p:nvCxnSpPr>
        <p:spPr>
          <a:xfrm rot="5400000" flipH="1">
            <a:off x="6184286" y="2487655"/>
            <a:ext cx="1660179" cy="4698717"/>
          </a:xfrm>
          <a:prstGeom prst="bentConnector3">
            <a:avLst>
              <a:gd name="adj1" fmla="val -13770"/>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p:cNvCxnSpPr>
            <a:stCxn id="2050" idx="2"/>
            <a:endCxn id="1028" idx="3"/>
          </p:cNvCxnSpPr>
          <p:nvPr/>
        </p:nvCxnSpPr>
        <p:spPr>
          <a:xfrm rot="5400000" flipH="1" flipV="1">
            <a:off x="4375799" y="1723595"/>
            <a:ext cx="2570746" cy="5316269"/>
          </a:xfrm>
          <a:prstGeom prst="bentConnector4">
            <a:avLst>
              <a:gd name="adj1" fmla="val -35159"/>
              <a:gd name="adj2" fmla="val 13711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or: Elbow 26"/>
          <p:cNvCxnSpPr>
            <a:stCxn id="1032" idx="3"/>
            <a:endCxn id="14" idx="2"/>
          </p:cNvCxnSpPr>
          <p:nvPr/>
        </p:nvCxnSpPr>
        <p:spPr>
          <a:xfrm flipV="1">
            <a:off x="6705600" y="4041937"/>
            <a:ext cx="1004107"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Connector: Elbow 29"/>
          <p:cNvCxnSpPr>
            <a:stCxn id="8" idx="1"/>
          </p:cNvCxnSpPr>
          <p:nvPr/>
        </p:nvCxnSpPr>
        <p:spPr>
          <a:xfrm rot="10800000">
            <a:off x="8079522" y="4041937"/>
            <a:ext cx="499841"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Connector: Elbow 18"/>
          <p:cNvCxnSpPr/>
          <p:nvPr/>
        </p:nvCxnSpPr>
        <p:spPr>
          <a:xfrm rot="5400000" flipH="1" flipV="1">
            <a:off x="4375800" y="1723595"/>
            <a:ext cx="2570746" cy="5316269"/>
          </a:xfrm>
          <a:prstGeom prst="bentConnector4">
            <a:avLst>
              <a:gd name="adj1" fmla="val -35159"/>
              <a:gd name="adj2" fmla="val 13711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0" name="Connector: Elbow 19"/>
          <p:cNvCxnSpPr/>
          <p:nvPr/>
        </p:nvCxnSpPr>
        <p:spPr>
          <a:xfrm flipV="1">
            <a:off x="6705601" y="4041937"/>
            <a:ext cx="1004107"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p:cNvCxnSpPr/>
          <p:nvPr/>
        </p:nvCxnSpPr>
        <p:spPr>
          <a:xfrm rot="10800000">
            <a:off x="8079523" y="4041937"/>
            <a:ext cx="499841"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5499" y="2801717"/>
            <a:ext cx="589277" cy="589277"/>
          </a:xfrm>
          <a:prstGeom prst="rect">
            <a:avLst/>
          </a:prstGeom>
        </p:spPr>
      </p:pic>
      <p:cxnSp>
        <p:nvCxnSpPr>
          <p:cNvPr id="16" name="Straight Arrow Connector 15"/>
          <p:cNvCxnSpPr>
            <a:stCxn id="1026" idx="3"/>
            <a:endCxn id="6" idx="1"/>
          </p:cNvCxnSpPr>
          <p:nvPr/>
        </p:nvCxnSpPr>
        <p:spPr>
          <a:xfrm flipV="1">
            <a:off x="5099845" y="3096356"/>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p:nvPr/>
        </p:nvCxnSpPr>
        <p:spPr>
          <a:xfrm flipV="1">
            <a:off x="6347773"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048" name="Connector: Elbow 2047"/>
          <p:cNvCxnSpPr>
            <a:stCxn id="6" idx="0"/>
            <a:endCxn id="2050" idx="0"/>
          </p:cNvCxnSpPr>
          <p:nvPr/>
        </p:nvCxnSpPr>
        <p:spPr>
          <a:xfrm rot="16200000" flipH="1" flipV="1">
            <a:off x="3733495" y="2071260"/>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056" name="Straight Arrow Connector 2055"/>
          <p:cNvCxnSpPr>
            <a:stCxn id="6" idx="2"/>
            <a:endCxn id="1032" idx="0"/>
          </p:cNvCxnSpPr>
          <p:nvPr/>
        </p:nvCxnSpPr>
        <p:spPr>
          <a:xfrm flipH="1">
            <a:off x="6096000" y="3390994"/>
            <a:ext cx="14138" cy="1056909"/>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059" name="Connector: Elbow 2058"/>
          <p:cNvCxnSpPr>
            <a:stCxn id="6" idx="0"/>
            <a:endCxn id="8" idx="0"/>
          </p:cNvCxnSpPr>
          <p:nvPr/>
        </p:nvCxnSpPr>
        <p:spPr>
          <a:xfrm rot="16200000" flipH="1">
            <a:off x="6826457" y="2085398"/>
            <a:ext cx="1646186" cy="3078824"/>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9" name="Straight Arrow Connector 48"/>
          <p:cNvCxnSpPr/>
          <p:nvPr/>
        </p:nvCxnSpPr>
        <p:spPr>
          <a:xfrm flipV="1">
            <a:off x="5099845"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50" name="Connector: Elbow 49"/>
          <p:cNvCxnSpPr/>
          <p:nvPr/>
        </p:nvCxnSpPr>
        <p:spPr>
          <a:xfrm rot="16200000" flipH="1" flipV="1">
            <a:off x="3733495" y="2071259"/>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88403" y="2431999"/>
            <a:ext cx="379874" cy="379874"/>
          </a:xfrm>
          <a:prstGeom prst="rect">
            <a:avLst/>
          </a:prstGeom>
        </p:spPr>
      </p:pic>
      <p:cxnSp>
        <p:nvCxnSpPr>
          <p:cNvPr id="2070" name="Connector: Elbow 2069"/>
          <p:cNvCxnSpPr/>
          <p:nvPr/>
        </p:nvCxnSpPr>
        <p:spPr>
          <a:xfrm flipV="1">
            <a:off x="6277433" y="2593385"/>
            <a:ext cx="222204" cy="208333"/>
          </a:xfrm>
          <a:prstGeom prst="bentConnector3">
            <a:avLst>
              <a:gd name="adj1" fmla="val -648"/>
            </a:avLst>
          </a:prstGeom>
          <a:ln>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93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Vision and Scope Document</a:t>
            </a:r>
          </a:p>
        </p:txBody>
      </p:sp>
      <p:sp>
        <p:nvSpPr>
          <p:cNvPr id="3" name="Content Placeholder 2"/>
          <p:cNvSpPr>
            <a:spLocks noGrp="1"/>
          </p:cNvSpPr>
          <p:nvPr>
            <p:ph idx="1"/>
          </p:nvPr>
        </p:nvSpPr>
        <p:spPr>
          <a:xfrm>
            <a:off x="661183" y="1806989"/>
            <a:ext cx="9974604" cy="4679467"/>
          </a:xfrm>
        </p:spPr>
        <p:txBody>
          <a:bodyPr>
            <a:normAutofit/>
          </a:bodyPr>
          <a:lstStyle/>
          <a:p>
            <a:pPr marL="0" lvl="0" indent="0">
              <a:buNone/>
            </a:pPr>
            <a:r>
              <a:rPr lang="en-US" b="1" dirty="0"/>
              <a:t>Business Requirements</a:t>
            </a:r>
            <a:endParaRPr lang="en-PH" b="1" dirty="0"/>
          </a:p>
          <a:p>
            <a:pPr algn="just"/>
            <a:r>
              <a:rPr lang="en-US" dirty="0"/>
              <a:t>The main objectives of the project are to know the vital issues currently present in the transmission of the votes, to propose a system that would prevent electoral fraud in the transmission of votes in the automated election system and to provide a technical solution that allows the verification of the servers’ authenticity through the use of a public key infrastructure as a security mechanism. </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62572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Abstract</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	The Philippines has been adopting the Automated Election System after years of adhering and relying on the Manual Voting System. It has been proven that the process became more efficient and generates results in a lesser time frame. However, complications are still evident in present time. For instance, the possibility of electoral fraud still continues to persist through the existence of secret servers in the last presidential election. This study aims to propose a technical solution that would eliminate the possibility of secret servers by implementing a public key infrastructure as security measures for the transmission of votes on the server-level.</a:t>
            </a:r>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963497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Vision and Scope Document</a:t>
            </a:r>
          </a:p>
        </p:txBody>
      </p:sp>
      <p:sp>
        <p:nvSpPr>
          <p:cNvPr id="3" name="Content Placeholder 2"/>
          <p:cNvSpPr>
            <a:spLocks noGrp="1"/>
          </p:cNvSpPr>
          <p:nvPr>
            <p:ph idx="1"/>
          </p:nvPr>
        </p:nvSpPr>
        <p:spPr>
          <a:xfrm>
            <a:off x="661183" y="1806989"/>
            <a:ext cx="9974604" cy="4679467"/>
          </a:xfrm>
        </p:spPr>
        <p:txBody>
          <a:bodyPr>
            <a:normAutofit/>
          </a:bodyPr>
          <a:lstStyle/>
          <a:p>
            <a:pPr marL="457200" lvl="1" indent="0">
              <a:buNone/>
            </a:pPr>
            <a:r>
              <a:rPr lang="en-PH" sz="2800" b="1" dirty="0"/>
              <a:t>Business Opportunity</a:t>
            </a:r>
          </a:p>
          <a:p>
            <a:r>
              <a:rPr lang="en-US" dirty="0"/>
              <a:t>Currently, there is only one AES provider in the country which is the </a:t>
            </a:r>
            <a:r>
              <a:rPr lang="en-US" dirty="0" err="1"/>
              <a:t>Smartmatic</a:t>
            </a:r>
            <a:r>
              <a:rPr lang="en-US" dirty="0"/>
              <a:t>. This leads to monopolization of the technology. There is no competition in the market that makes it expensive. </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1742576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sp>
        <p:nvSpPr>
          <p:cNvPr id="3" name="Content Placeholder 2"/>
          <p:cNvSpPr>
            <a:spLocks noGrp="1"/>
          </p:cNvSpPr>
          <p:nvPr>
            <p:ph idx="1"/>
          </p:nvPr>
        </p:nvSpPr>
        <p:spPr>
          <a:xfrm>
            <a:off x="661183" y="1806989"/>
            <a:ext cx="9974604" cy="4679467"/>
          </a:xfrm>
        </p:spPr>
        <p:txBody>
          <a:bodyPr>
            <a:normAutofit/>
          </a:bodyPr>
          <a:lstStyle/>
          <a:p>
            <a:pPr marL="0" indent="0">
              <a:buNone/>
            </a:pPr>
            <a:r>
              <a:rPr lang="en-US" b="1" cap="small" dirty="0"/>
              <a:t>Introduction/Background</a:t>
            </a:r>
            <a:endParaRPr lang="en-PH" b="1" dirty="0"/>
          </a:p>
          <a:p>
            <a:r>
              <a:rPr lang="en-US" dirty="0"/>
              <a:t>The project developers had recently conducted a research regarding the effectivity of the current Automated Election System in securing the data it carries from the VCMs and servers. To provide a solution to the problem, they formulated a security architecture design that can be used to secure the election returns. The developers also realized the importance of working with clients to develop tailored consulting solutions which can address the problem. Moreover, they believe that there can be an improvement with the current security features of the Automated Election System.</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535491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sp>
        <p:nvSpPr>
          <p:cNvPr id="3" name="Content Placeholder 2"/>
          <p:cNvSpPr>
            <a:spLocks noGrp="1"/>
          </p:cNvSpPr>
          <p:nvPr>
            <p:ph idx="1"/>
          </p:nvPr>
        </p:nvSpPr>
        <p:spPr>
          <a:xfrm>
            <a:off x="661183" y="1806989"/>
            <a:ext cx="9974604" cy="4679467"/>
          </a:xfrm>
        </p:spPr>
        <p:txBody>
          <a:bodyPr>
            <a:normAutofit/>
          </a:bodyPr>
          <a:lstStyle/>
          <a:p>
            <a:pPr marL="0" indent="0">
              <a:buNone/>
            </a:pPr>
            <a:r>
              <a:rPr lang="en-US" b="1" cap="small" dirty="0"/>
              <a:t>Scope of Work</a:t>
            </a:r>
            <a:endParaRPr lang="en-PH" b="1" dirty="0"/>
          </a:p>
          <a:p>
            <a:r>
              <a:rPr lang="en-US"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204558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sp>
        <p:nvSpPr>
          <p:cNvPr id="3" name="Content Placeholder 2"/>
          <p:cNvSpPr>
            <a:spLocks noGrp="1"/>
          </p:cNvSpPr>
          <p:nvPr>
            <p:ph idx="1"/>
          </p:nvPr>
        </p:nvSpPr>
        <p:spPr>
          <a:xfrm>
            <a:off x="661183" y="1806989"/>
            <a:ext cx="9974604" cy="4679467"/>
          </a:xfrm>
        </p:spPr>
        <p:txBody>
          <a:bodyPr>
            <a:normAutofit/>
          </a:bodyPr>
          <a:lstStyle/>
          <a:p>
            <a:pPr marL="0" indent="0">
              <a:buNone/>
            </a:pPr>
            <a:r>
              <a:rPr lang="en-US" b="1" cap="small" dirty="0"/>
              <a:t>Period of Performance</a:t>
            </a:r>
            <a:endParaRPr lang="en-PH" b="1" dirty="0"/>
          </a:p>
          <a:p>
            <a:r>
              <a:rPr lang="en-US" dirty="0"/>
              <a:t>The period of performance for the Hybrid Cryptography designed for the Automated Election System is 3 months beginning on 19 March 2016 through 22 December 2016.  All work must be scheduled to complete within this timeframe.  Any modifications or extensions will be carried on through the next phase of the project.</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384198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sp>
        <p:nvSpPr>
          <p:cNvPr id="3" name="Content Placeholder 2"/>
          <p:cNvSpPr>
            <a:spLocks noGrp="1"/>
          </p:cNvSpPr>
          <p:nvPr>
            <p:ph idx="1"/>
          </p:nvPr>
        </p:nvSpPr>
        <p:spPr>
          <a:xfrm>
            <a:off x="661183" y="1806989"/>
            <a:ext cx="9974604" cy="4679467"/>
          </a:xfrm>
        </p:spPr>
        <p:txBody>
          <a:bodyPr>
            <a:normAutofit/>
          </a:bodyPr>
          <a:lstStyle/>
          <a:p>
            <a:pPr marL="0" indent="0">
              <a:buNone/>
            </a:pPr>
            <a:r>
              <a:rPr lang="en-US" b="1" cap="small" dirty="0"/>
              <a:t>Place of Performance </a:t>
            </a:r>
            <a:endParaRPr lang="en-PH" dirty="0"/>
          </a:p>
          <a:p>
            <a:r>
              <a:rPr lang="en-US" dirty="0"/>
              <a:t>The selected vendor for the Hybrid Cryptography designed for the Automated Election System will be the project developers themselves and will assist the customer in need of the security architecture at its own facility. The vendor is required to meet with the client at least once a week in order to plan the and lay out the details of the added security features and also to check if the developed system satisfies the requirements as mandated by the law for the Philippine Elections. </a:t>
            </a: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970283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154260089"/>
              </p:ext>
            </p:extLst>
          </p:nvPr>
        </p:nvGraphicFramePr>
        <p:xfrm>
          <a:off x="1692813" y="2892741"/>
          <a:ext cx="8250453" cy="3365183"/>
        </p:xfrm>
        <a:graphic>
          <a:graphicData uri="http://schemas.openxmlformats.org/drawingml/2006/table">
            <a:tbl>
              <a:tblPr>
                <a:tableStyleId>{5C22544A-7EE6-4342-B048-85BDC9FD1C3A}</a:tableStyleId>
              </a:tblPr>
              <a:tblGrid>
                <a:gridCol w="1203191">
                  <a:extLst>
                    <a:ext uri="{9D8B030D-6E8A-4147-A177-3AD203B41FA5}">
                      <a16:colId xmlns:a16="http://schemas.microsoft.com/office/drawing/2014/main" val="3299795872"/>
                    </a:ext>
                  </a:extLst>
                </a:gridCol>
                <a:gridCol w="1203191">
                  <a:extLst>
                    <a:ext uri="{9D8B030D-6E8A-4147-A177-3AD203B41FA5}">
                      <a16:colId xmlns:a16="http://schemas.microsoft.com/office/drawing/2014/main" val="169787176"/>
                    </a:ext>
                  </a:extLst>
                </a:gridCol>
                <a:gridCol w="1890729">
                  <a:extLst>
                    <a:ext uri="{9D8B030D-6E8A-4147-A177-3AD203B41FA5}">
                      <a16:colId xmlns:a16="http://schemas.microsoft.com/office/drawing/2014/main" val="1684386486"/>
                    </a:ext>
                  </a:extLst>
                </a:gridCol>
                <a:gridCol w="3953342">
                  <a:extLst>
                    <a:ext uri="{9D8B030D-6E8A-4147-A177-3AD203B41FA5}">
                      <a16:colId xmlns:a16="http://schemas.microsoft.com/office/drawing/2014/main" val="3718487520"/>
                    </a:ext>
                  </a:extLst>
                </a:gridCol>
              </a:tblGrid>
              <a:tr h="421618">
                <a:tc>
                  <a:txBody>
                    <a:bodyPr/>
                    <a:lstStyle/>
                    <a:p>
                      <a:pPr>
                        <a:spcAft>
                          <a:spcPts val="0"/>
                        </a:spcAft>
                        <a:tabLst>
                          <a:tab pos="3886200" algn="l"/>
                        </a:tabLst>
                      </a:pPr>
                      <a:r>
                        <a:rPr lang="en-US" sz="1000">
                          <a:effectLst/>
                        </a:rPr>
                        <a:t>Version</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Date</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Author</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Change Description</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extLst>
                  <a:ext uri="{0D108BD9-81ED-4DB2-BD59-A6C34878D82A}">
                    <a16:rowId xmlns:a16="http://schemas.microsoft.com/office/drawing/2014/main" val="2154768926"/>
                  </a:ext>
                </a:extLst>
              </a:tr>
              <a:tr h="421618">
                <a:tc>
                  <a:txBody>
                    <a:bodyPr/>
                    <a:lstStyle/>
                    <a:p>
                      <a:pPr marL="8890">
                        <a:spcBef>
                          <a:spcPts val="100"/>
                        </a:spcBef>
                        <a:spcAft>
                          <a:spcPts val="300"/>
                        </a:spcAft>
                      </a:pPr>
                      <a:r>
                        <a:rPr lang="en-US" sz="1000" spc="-25">
                          <a:effectLst/>
                        </a:rPr>
                        <a:t>1.0</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a:effectLst/>
                        </a:rPr>
                        <a:t>06/23/16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Document created</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694406507"/>
                  </a:ext>
                </a:extLst>
              </a:tr>
              <a:tr h="835475">
                <a:tc>
                  <a:txBody>
                    <a:bodyPr/>
                    <a:lstStyle/>
                    <a:p>
                      <a:pPr marL="8890">
                        <a:spcBef>
                          <a:spcPts val="100"/>
                        </a:spcBef>
                        <a:spcAft>
                          <a:spcPts val="300"/>
                        </a:spcAft>
                      </a:pPr>
                      <a:r>
                        <a:rPr lang="en-US" sz="1000" spc="-25">
                          <a:effectLst/>
                        </a:rPr>
                        <a:t>1.1</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a:effectLst/>
                        </a:rPr>
                        <a:t>06/28/16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tabLst>
                          <a:tab pos="160020" algn="l"/>
                        </a:tabLst>
                      </a:pPr>
                      <a:r>
                        <a:rPr lang="en-US" sz="1000" spc="-25">
                          <a:effectLst/>
                        </a:rPr>
                        <a:t>Changed the Research Focus</a:t>
                      </a:r>
                      <a:endParaRPr lang="en-PH" sz="800" spc="-25">
                        <a:effectLst/>
                      </a:endParaRPr>
                    </a:p>
                    <a:p>
                      <a:pPr marL="342900" lvl="0" indent="-342900">
                        <a:spcBef>
                          <a:spcPts val="100"/>
                        </a:spcBef>
                        <a:spcAft>
                          <a:spcPts val="300"/>
                        </a:spcAft>
                        <a:buFont typeface="Symbol" panose="05050102010706020507" pitchFamily="18" charset="2"/>
                        <a:buChar char=""/>
                        <a:tabLst>
                          <a:tab pos="160020" algn="l"/>
                        </a:tabLst>
                      </a:pPr>
                      <a:r>
                        <a:rPr lang="en-US" sz="1000" spc="-25">
                          <a:effectLst/>
                        </a:rPr>
                        <a:t>Changed the Research Paper</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33791155"/>
                  </a:ext>
                </a:extLst>
              </a:tr>
              <a:tr h="421618">
                <a:tc>
                  <a:txBody>
                    <a:bodyPr/>
                    <a:lstStyle/>
                    <a:p>
                      <a:pPr marL="8890">
                        <a:spcBef>
                          <a:spcPts val="100"/>
                        </a:spcBef>
                        <a:spcAft>
                          <a:spcPts val="300"/>
                        </a:spcAft>
                      </a:pPr>
                      <a:r>
                        <a:rPr lang="en-US" sz="1000" spc="-25">
                          <a:effectLst/>
                        </a:rPr>
                        <a:t>1.2</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a:effectLst/>
                        </a:rPr>
                        <a:t>06/30/16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Create Diagrams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67274011"/>
                  </a:ext>
                </a:extLst>
              </a:tr>
              <a:tr h="421618">
                <a:tc>
                  <a:txBody>
                    <a:bodyPr/>
                    <a:lstStyle/>
                    <a:p>
                      <a:pPr marL="8890">
                        <a:spcBef>
                          <a:spcPts val="100"/>
                        </a:spcBef>
                        <a:spcAft>
                          <a:spcPts val="300"/>
                        </a:spcAft>
                      </a:pPr>
                      <a:r>
                        <a:rPr lang="en-US" sz="1000" spc="-25">
                          <a:effectLst/>
                        </a:rPr>
                        <a:t>1.3</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07/07/16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Update Diagrams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818705358"/>
                  </a:ext>
                </a:extLst>
              </a:tr>
              <a:tr h="421618">
                <a:tc>
                  <a:txBody>
                    <a:bodyPr/>
                    <a:lstStyle/>
                    <a:p>
                      <a:pPr marL="8890">
                        <a:spcBef>
                          <a:spcPts val="100"/>
                        </a:spcBef>
                        <a:spcAft>
                          <a:spcPts val="300"/>
                        </a:spcAft>
                      </a:pPr>
                      <a:r>
                        <a:rPr lang="en-US" sz="1000" spc="-25">
                          <a:effectLst/>
                        </a:rPr>
                        <a:t>1.4</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07/14/16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Monique Jovellano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Finalized Documents </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687736894"/>
                  </a:ext>
                </a:extLst>
              </a:tr>
              <a:tr h="421618">
                <a:tc>
                  <a:txBody>
                    <a:bodyPr/>
                    <a:lstStyle/>
                    <a:p>
                      <a:pPr marL="8890">
                        <a:spcBef>
                          <a:spcPts val="100"/>
                        </a:spcBef>
                        <a:spcAft>
                          <a:spcPts val="300"/>
                        </a:spcAft>
                      </a:pPr>
                      <a:r>
                        <a:rPr lang="en-US" sz="1000" spc="-25">
                          <a:effectLst/>
                        </a:rPr>
                        <a:t>1.5</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08/02/16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Updated status of deliverables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570180676"/>
                  </a:ext>
                </a:extLst>
              </a:tr>
            </a:tbl>
          </a:graphicData>
        </a:graphic>
      </p:graphicFrame>
      <p:sp>
        <p:nvSpPr>
          <p:cNvPr id="7" name="Rectangle 1"/>
          <p:cNvSpPr>
            <a:spLocks noChangeArrowheads="1"/>
          </p:cNvSpPr>
          <p:nvPr/>
        </p:nvSpPr>
        <p:spPr bwMode="auto">
          <a:xfrm>
            <a:off x="1017563" y="1570181"/>
            <a:ext cx="9451177"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160338" algn="l"/>
              </a:tabLst>
              <a:defRPr>
                <a:solidFill>
                  <a:schemeClr val="tx1"/>
                </a:solidFill>
                <a:latin typeface="Arial" panose="020B0604020202020204" pitchFamily="34" charset="0"/>
              </a:defRPr>
            </a:lvl1pPr>
            <a:lvl2pPr eaLnBrk="0" fontAlgn="base" hangingPunct="0">
              <a:spcBef>
                <a:spcPct val="0"/>
              </a:spcBef>
              <a:spcAft>
                <a:spcPct val="0"/>
              </a:spcAft>
              <a:tabLst>
                <a:tab pos="160338" algn="l"/>
              </a:tabLst>
              <a:defRPr>
                <a:solidFill>
                  <a:schemeClr val="tx1"/>
                </a:solidFill>
                <a:latin typeface="Arial" panose="020B0604020202020204" pitchFamily="34" charset="0"/>
              </a:defRPr>
            </a:lvl2pPr>
            <a:lvl3pPr eaLnBrk="0" fontAlgn="base" hangingPunct="0">
              <a:spcBef>
                <a:spcPct val="0"/>
              </a:spcBef>
              <a:spcAft>
                <a:spcPct val="0"/>
              </a:spcAft>
              <a:tabLst>
                <a:tab pos="160338" algn="l"/>
              </a:tabLst>
              <a:defRPr>
                <a:solidFill>
                  <a:schemeClr val="tx1"/>
                </a:solidFill>
                <a:latin typeface="Arial" panose="020B0604020202020204" pitchFamily="34" charset="0"/>
              </a:defRPr>
            </a:lvl3pPr>
            <a:lvl4pPr eaLnBrk="0" fontAlgn="base" hangingPunct="0">
              <a:spcBef>
                <a:spcPct val="0"/>
              </a:spcBef>
              <a:spcAft>
                <a:spcPct val="0"/>
              </a:spcAft>
              <a:tabLst>
                <a:tab pos="160338" algn="l"/>
              </a:tabLst>
              <a:defRPr>
                <a:solidFill>
                  <a:schemeClr val="tx1"/>
                </a:solidFill>
                <a:latin typeface="Arial" panose="020B0604020202020204" pitchFamily="34" charset="0"/>
              </a:defRPr>
            </a:lvl4pPr>
            <a:lvl5pPr eaLnBrk="0" fontAlgn="base" hangingPunct="0">
              <a:spcBef>
                <a:spcPct val="0"/>
              </a:spcBef>
              <a:spcAft>
                <a:spcPct val="0"/>
              </a:spcAft>
              <a:tabLst>
                <a:tab pos="160338" algn="l"/>
              </a:tabLst>
              <a:defRPr>
                <a:solidFill>
                  <a:schemeClr val="tx1"/>
                </a:solidFill>
                <a:latin typeface="Arial" panose="020B0604020202020204" pitchFamily="34" charset="0"/>
              </a:defRPr>
            </a:lvl5pPr>
            <a:lvl6pPr eaLnBrk="0" fontAlgn="base" hangingPunct="0">
              <a:spcBef>
                <a:spcPct val="0"/>
              </a:spcBef>
              <a:spcAft>
                <a:spcPct val="0"/>
              </a:spcAft>
              <a:tabLst>
                <a:tab pos="160338" algn="l"/>
              </a:tabLst>
              <a:defRPr>
                <a:solidFill>
                  <a:schemeClr val="tx1"/>
                </a:solidFill>
                <a:latin typeface="Arial" panose="020B0604020202020204" pitchFamily="34" charset="0"/>
              </a:defRPr>
            </a:lvl6pPr>
            <a:lvl7pPr eaLnBrk="0" fontAlgn="base" hangingPunct="0">
              <a:spcBef>
                <a:spcPct val="0"/>
              </a:spcBef>
              <a:spcAft>
                <a:spcPct val="0"/>
              </a:spcAft>
              <a:tabLst>
                <a:tab pos="160338" algn="l"/>
              </a:tabLst>
              <a:defRPr>
                <a:solidFill>
                  <a:schemeClr val="tx1"/>
                </a:solidFill>
                <a:latin typeface="Arial" panose="020B0604020202020204" pitchFamily="34" charset="0"/>
              </a:defRPr>
            </a:lvl7pPr>
            <a:lvl8pPr eaLnBrk="0" fontAlgn="base" hangingPunct="0">
              <a:spcBef>
                <a:spcPct val="0"/>
              </a:spcBef>
              <a:spcAft>
                <a:spcPct val="0"/>
              </a:spcAft>
              <a:tabLst>
                <a:tab pos="160338" algn="l"/>
              </a:tabLst>
              <a:defRPr>
                <a:solidFill>
                  <a:schemeClr val="tx1"/>
                </a:solidFill>
                <a:latin typeface="Arial" panose="020B0604020202020204" pitchFamily="34" charset="0"/>
              </a:defRPr>
            </a:lvl8pPr>
            <a:lvl9pPr eaLnBrk="0" fontAlgn="base" hangingPunct="0">
              <a:spcBef>
                <a:spcPct val="0"/>
              </a:spcBef>
              <a:spcAft>
                <a:spcPct val="0"/>
              </a:spcAft>
              <a:tabLst>
                <a:tab pos="1603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400" b="1" i="0" u="none" strike="noStrike" cap="none" normalizeH="0" baseline="0" dirty="0">
                <a:ln>
                  <a:noFill/>
                </a:ln>
                <a:solidFill>
                  <a:schemeClr val="tx1"/>
                </a:solidFill>
                <a:effectLst/>
                <a:latin typeface="+mj-lt"/>
                <a:cs typeface="Times New Roman" panose="02020603050405020304" pitchFamily="18" charset="0"/>
              </a:rPr>
              <a:t>Schedule/Milestones</a:t>
            </a:r>
            <a:endParaRPr kumimoji="0" lang="en-US" altLang="en-US" b="1"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rgbClr val="008000"/>
                </a:solidFill>
                <a:effectLst/>
                <a:latin typeface="+mj-lt"/>
                <a:ea typeface="Times New Roman" panose="02020603050405020304" pitchFamily="18" charset="0"/>
              </a:rPr>
              <a:t> </a:t>
            </a:r>
            <a:endParaRPr kumimoji="0" lang="en-PH"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chemeClr val="tx1"/>
                </a:solidFill>
                <a:effectLst/>
                <a:latin typeface="+mj-lt"/>
                <a:ea typeface="Times New Roman" panose="02020603050405020304" pitchFamily="18" charset="0"/>
              </a:rPr>
              <a:t>The below list consists of the initial milestones identified for the Website Redesign Project:</a:t>
            </a:r>
            <a:endParaRPr kumimoji="0" lang="en-PH"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chemeClr val="tx1"/>
                </a:solidFill>
                <a:effectLst/>
                <a:latin typeface="+mj-lt"/>
                <a:ea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025732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261764774"/>
              </p:ext>
            </p:extLst>
          </p:nvPr>
        </p:nvGraphicFramePr>
        <p:xfrm>
          <a:off x="1569736" y="2708919"/>
          <a:ext cx="7437119" cy="2199766"/>
        </p:xfrm>
        <a:graphic>
          <a:graphicData uri="http://schemas.openxmlformats.org/drawingml/2006/table">
            <a:tbl>
              <a:tblPr>
                <a:tableStyleId>{5C22544A-7EE6-4342-B048-85BDC9FD1C3A}</a:tableStyleId>
              </a:tblPr>
              <a:tblGrid>
                <a:gridCol w="1084580">
                  <a:extLst>
                    <a:ext uri="{9D8B030D-6E8A-4147-A177-3AD203B41FA5}">
                      <a16:colId xmlns:a16="http://schemas.microsoft.com/office/drawing/2014/main" val="3299795872"/>
                    </a:ext>
                  </a:extLst>
                </a:gridCol>
                <a:gridCol w="1084580">
                  <a:extLst>
                    <a:ext uri="{9D8B030D-6E8A-4147-A177-3AD203B41FA5}">
                      <a16:colId xmlns:a16="http://schemas.microsoft.com/office/drawing/2014/main" val="169787176"/>
                    </a:ext>
                  </a:extLst>
                </a:gridCol>
                <a:gridCol w="1704340">
                  <a:extLst>
                    <a:ext uri="{9D8B030D-6E8A-4147-A177-3AD203B41FA5}">
                      <a16:colId xmlns:a16="http://schemas.microsoft.com/office/drawing/2014/main" val="1684386486"/>
                    </a:ext>
                  </a:extLst>
                </a:gridCol>
                <a:gridCol w="3563619">
                  <a:extLst>
                    <a:ext uri="{9D8B030D-6E8A-4147-A177-3AD203B41FA5}">
                      <a16:colId xmlns:a16="http://schemas.microsoft.com/office/drawing/2014/main" val="3718487520"/>
                    </a:ext>
                  </a:extLst>
                </a:gridCol>
              </a:tblGrid>
              <a:tr h="275605">
                <a:tc>
                  <a:txBody>
                    <a:bodyPr/>
                    <a:lstStyle/>
                    <a:p>
                      <a:pPr>
                        <a:spcAft>
                          <a:spcPts val="0"/>
                        </a:spcAft>
                        <a:tabLst>
                          <a:tab pos="3886200" algn="l"/>
                        </a:tabLst>
                      </a:pPr>
                      <a:r>
                        <a:rPr lang="en-US" sz="1000">
                          <a:effectLst/>
                        </a:rPr>
                        <a:t>Version</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Date</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Author</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tc>
                  <a:txBody>
                    <a:bodyPr/>
                    <a:lstStyle/>
                    <a:p>
                      <a:pPr>
                        <a:spcAft>
                          <a:spcPts val="0"/>
                        </a:spcAft>
                        <a:tabLst>
                          <a:tab pos="3886200" algn="l"/>
                        </a:tabLst>
                      </a:pPr>
                      <a:r>
                        <a:rPr lang="en-US" sz="1000">
                          <a:effectLst/>
                        </a:rPr>
                        <a:t>Change Description</a:t>
                      </a:r>
                      <a:endParaRPr lang="en-PH" sz="1000">
                        <a:effectLst/>
                        <a:latin typeface="Times New Roman" panose="02020603050405020304" pitchFamily="18" charset="0"/>
                        <a:ea typeface="Times New Roman" panose="02020603050405020304" pitchFamily="18" charset="0"/>
                      </a:endParaRPr>
                    </a:p>
                  </a:txBody>
                  <a:tcPr marL="73025" marR="73025" marT="27305" marB="27305" anchor="b"/>
                </a:tc>
                <a:extLst>
                  <a:ext uri="{0D108BD9-81ED-4DB2-BD59-A6C34878D82A}">
                    <a16:rowId xmlns:a16="http://schemas.microsoft.com/office/drawing/2014/main" val="2154768926"/>
                  </a:ext>
                </a:extLst>
              </a:tr>
              <a:tr h="275605">
                <a:tc>
                  <a:txBody>
                    <a:bodyPr/>
                    <a:lstStyle/>
                    <a:p>
                      <a:pPr marL="8890">
                        <a:spcBef>
                          <a:spcPts val="100"/>
                        </a:spcBef>
                        <a:spcAft>
                          <a:spcPts val="300"/>
                        </a:spcAft>
                      </a:pPr>
                      <a:r>
                        <a:rPr lang="en-US" sz="1000" spc="-25">
                          <a:effectLst/>
                        </a:rPr>
                        <a:t>1.0</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a:effectLst/>
                        </a:rPr>
                        <a:t>06/23/16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Document created</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694406507"/>
                  </a:ext>
                </a:extLst>
              </a:tr>
              <a:tr h="546136">
                <a:tc>
                  <a:txBody>
                    <a:bodyPr/>
                    <a:lstStyle/>
                    <a:p>
                      <a:pPr marL="8890">
                        <a:spcBef>
                          <a:spcPts val="100"/>
                        </a:spcBef>
                        <a:spcAft>
                          <a:spcPts val="300"/>
                        </a:spcAft>
                      </a:pPr>
                      <a:r>
                        <a:rPr lang="en-US" sz="1000" spc="-25">
                          <a:effectLst/>
                        </a:rPr>
                        <a:t>1.1</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dirty="0">
                          <a:effectLst/>
                        </a:rPr>
                        <a:t>06/28/16</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tabLst>
                          <a:tab pos="160020" algn="l"/>
                        </a:tabLst>
                      </a:pPr>
                      <a:r>
                        <a:rPr lang="en-US" sz="1000" spc="-25">
                          <a:effectLst/>
                        </a:rPr>
                        <a:t>Changed the Research Focus</a:t>
                      </a:r>
                      <a:endParaRPr lang="en-PH" sz="800" spc="-25">
                        <a:effectLst/>
                      </a:endParaRPr>
                    </a:p>
                    <a:p>
                      <a:pPr marL="342900" lvl="0" indent="-342900">
                        <a:spcBef>
                          <a:spcPts val="100"/>
                        </a:spcBef>
                        <a:spcAft>
                          <a:spcPts val="300"/>
                        </a:spcAft>
                        <a:buFont typeface="Symbol" panose="05050102010706020507" pitchFamily="18" charset="2"/>
                        <a:buChar char=""/>
                        <a:tabLst>
                          <a:tab pos="160020" algn="l"/>
                        </a:tabLst>
                      </a:pPr>
                      <a:r>
                        <a:rPr lang="en-US" sz="1000" spc="-25">
                          <a:effectLst/>
                        </a:rPr>
                        <a:t>Changed the Research Paper</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33791155"/>
                  </a:ext>
                </a:extLst>
              </a:tr>
              <a:tr h="275605">
                <a:tc>
                  <a:txBody>
                    <a:bodyPr/>
                    <a:lstStyle/>
                    <a:p>
                      <a:pPr marL="8890">
                        <a:spcBef>
                          <a:spcPts val="100"/>
                        </a:spcBef>
                        <a:spcAft>
                          <a:spcPts val="300"/>
                        </a:spcAft>
                      </a:pPr>
                      <a:r>
                        <a:rPr lang="en-US" sz="1000" spc="-25">
                          <a:effectLst/>
                        </a:rPr>
                        <a:t>1.2</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lgn="ctr">
                        <a:spcBef>
                          <a:spcPts val="100"/>
                        </a:spcBef>
                        <a:spcAft>
                          <a:spcPts val="300"/>
                        </a:spcAft>
                      </a:pPr>
                      <a:r>
                        <a:rPr lang="en-US" sz="1000" spc="-25">
                          <a:effectLst/>
                        </a:rPr>
                        <a:t>06/30/16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Create Diagrams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67274011"/>
                  </a:ext>
                </a:extLst>
              </a:tr>
              <a:tr h="275605">
                <a:tc>
                  <a:txBody>
                    <a:bodyPr/>
                    <a:lstStyle/>
                    <a:p>
                      <a:pPr marL="8890">
                        <a:spcBef>
                          <a:spcPts val="100"/>
                        </a:spcBef>
                        <a:spcAft>
                          <a:spcPts val="300"/>
                        </a:spcAft>
                      </a:pPr>
                      <a:r>
                        <a:rPr lang="en-US" sz="1000" spc="-25">
                          <a:effectLst/>
                        </a:rPr>
                        <a:t>1.3</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07/07/16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Update Diagrams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818705358"/>
                  </a:ext>
                </a:extLst>
              </a:tr>
              <a:tr h="275605">
                <a:tc>
                  <a:txBody>
                    <a:bodyPr/>
                    <a:lstStyle/>
                    <a:p>
                      <a:pPr marL="8890">
                        <a:spcBef>
                          <a:spcPts val="100"/>
                        </a:spcBef>
                        <a:spcAft>
                          <a:spcPts val="300"/>
                        </a:spcAft>
                      </a:pPr>
                      <a:r>
                        <a:rPr lang="en-US" sz="1000" spc="-25">
                          <a:effectLst/>
                        </a:rPr>
                        <a:t>1.4</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07/14/16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Monique Jovellano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Finalized Documents </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687736894"/>
                  </a:ext>
                </a:extLst>
              </a:tr>
              <a:tr h="275605">
                <a:tc>
                  <a:txBody>
                    <a:bodyPr/>
                    <a:lstStyle/>
                    <a:p>
                      <a:pPr marL="8890">
                        <a:spcBef>
                          <a:spcPts val="100"/>
                        </a:spcBef>
                        <a:spcAft>
                          <a:spcPts val="300"/>
                        </a:spcAft>
                      </a:pPr>
                      <a:r>
                        <a:rPr lang="en-US" sz="1000" spc="-25">
                          <a:effectLst/>
                        </a:rPr>
                        <a:t>1.5</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08/02/16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Updated status of deliverables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570180676"/>
                  </a:ext>
                </a:extLst>
              </a:tr>
            </a:tbl>
          </a:graphicData>
        </a:graphic>
      </p:graphicFrame>
      <p:sp>
        <p:nvSpPr>
          <p:cNvPr id="7" name="Rectangle 1"/>
          <p:cNvSpPr>
            <a:spLocks noChangeArrowheads="1"/>
          </p:cNvSpPr>
          <p:nvPr/>
        </p:nvSpPr>
        <p:spPr bwMode="auto">
          <a:xfrm>
            <a:off x="1017563" y="1383356"/>
            <a:ext cx="9451177"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160338" algn="l"/>
              </a:tabLst>
              <a:defRPr>
                <a:solidFill>
                  <a:schemeClr val="tx1"/>
                </a:solidFill>
                <a:latin typeface="Arial" panose="020B0604020202020204" pitchFamily="34" charset="0"/>
              </a:defRPr>
            </a:lvl1pPr>
            <a:lvl2pPr eaLnBrk="0" fontAlgn="base" hangingPunct="0">
              <a:spcBef>
                <a:spcPct val="0"/>
              </a:spcBef>
              <a:spcAft>
                <a:spcPct val="0"/>
              </a:spcAft>
              <a:tabLst>
                <a:tab pos="160338" algn="l"/>
              </a:tabLst>
              <a:defRPr>
                <a:solidFill>
                  <a:schemeClr val="tx1"/>
                </a:solidFill>
                <a:latin typeface="Arial" panose="020B0604020202020204" pitchFamily="34" charset="0"/>
              </a:defRPr>
            </a:lvl2pPr>
            <a:lvl3pPr eaLnBrk="0" fontAlgn="base" hangingPunct="0">
              <a:spcBef>
                <a:spcPct val="0"/>
              </a:spcBef>
              <a:spcAft>
                <a:spcPct val="0"/>
              </a:spcAft>
              <a:tabLst>
                <a:tab pos="160338" algn="l"/>
              </a:tabLst>
              <a:defRPr>
                <a:solidFill>
                  <a:schemeClr val="tx1"/>
                </a:solidFill>
                <a:latin typeface="Arial" panose="020B0604020202020204" pitchFamily="34" charset="0"/>
              </a:defRPr>
            </a:lvl3pPr>
            <a:lvl4pPr eaLnBrk="0" fontAlgn="base" hangingPunct="0">
              <a:spcBef>
                <a:spcPct val="0"/>
              </a:spcBef>
              <a:spcAft>
                <a:spcPct val="0"/>
              </a:spcAft>
              <a:tabLst>
                <a:tab pos="160338" algn="l"/>
              </a:tabLst>
              <a:defRPr>
                <a:solidFill>
                  <a:schemeClr val="tx1"/>
                </a:solidFill>
                <a:latin typeface="Arial" panose="020B0604020202020204" pitchFamily="34" charset="0"/>
              </a:defRPr>
            </a:lvl4pPr>
            <a:lvl5pPr eaLnBrk="0" fontAlgn="base" hangingPunct="0">
              <a:spcBef>
                <a:spcPct val="0"/>
              </a:spcBef>
              <a:spcAft>
                <a:spcPct val="0"/>
              </a:spcAft>
              <a:tabLst>
                <a:tab pos="160338" algn="l"/>
              </a:tabLst>
              <a:defRPr>
                <a:solidFill>
                  <a:schemeClr val="tx1"/>
                </a:solidFill>
                <a:latin typeface="Arial" panose="020B0604020202020204" pitchFamily="34" charset="0"/>
              </a:defRPr>
            </a:lvl5pPr>
            <a:lvl6pPr eaLnBrk="0" fontAlgn="base" hangingPunct="0">
              <a:spcBef>
                <a:spcPct val="0"/>
              </a:spcBef>
              <a:spcAft>
                <a:spcPct val="0"/>
              </a:spcAft>
              <a:tabLst>
                <a:tab pos="160338" algn="l"/>
              </a:tabLst>
              <a:defRPr>
                <a:solidFill>
                  <a:schemeClr val="tx1"/>
                </a:solidFill>
                <a:latin typeface="Arial" panose="020B0604020202020204" pitchFamily="34" charset="0"/>
              </a:defRPr>
            </a:lvl6pPr>
            <a:lvl7pPr eaLnBrk="0" fontAlgn="base" hangingPunct="0">
              <a:spcBef>
                <a:spcPct val="0"/>
              </a:spcBef>
              <a:spcAft>
                <a:spcPct val="0"/>
              </a:spcAft>
              <a:tabLst>
                <a:tab pos="160338" algn="l"/>
              </a:tabLst>
              <a:defRPr>
                <a:solidFill>
                  <a:schemeClr val="tx1"/>
                </a:solidFill>
                <a:latin typeface="Arial" panose="020B0604020202020204" pitchFamily="34" charset="0"/>
              </a:defRPr>
            </a:lvl7pPr>
            <a:lvl8pPr eaLnBrk="0" fontAlgn="base" hangingPunct="0">
              <a:spcBef>
                <a:spcPct val="0"/>
              </a:spcBef>
              <a:spcAft>
                <a:spcPct val="0"/>
              </a:spcAft>
              <a:tabLst>
                <a:tab pos="160338" algn="l"/>
              </a:tabLst>
              <a:defRPr>
                <a:solidFill>
                  <a:schemeClr val="tx1"/>
                </a:solidFill>
                <a:latin typeface="Arial" panose="020B0604020202020204" pitchFamily="34" charset="0"/>
              </a:defRPr>
            </a:lvl8pPr>
            <a:lvl9pPr eaLnBrk="0" fontAlgn="base" hangingPunct="0">
              <a:spcBef>
                <a:spcPct val="0"/>
              </a:spcBef>
              <a:spcAft>
                <a:spcPct val="0"/>
              </a:spcAft>
              <a:tabLst>
                <a:tab pos="1603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400" b="1" i="0" u="none" strike="noStrike" cap="none" normalizeH="0" baseline="0" dirty="0">
                <a:ln>
                  <a:noFill/>
                </a:ln>
                <a:solidFill>
                  <a:schemeClr val="tx1"/>
                </a:solidFill>
                <a:effectLst/>
                <a:latin typeface="+mj-lt"/>
                <a:cs typeface="Times New Roman" panose="02020603050405020304" pitchFamily="18" charset="0"/>
              </a:rPr>
              <a:t>Schedule/Milestones</a:t>
            </a:r>
            <a:endParaRPr kumimoji="0" lang="en-US" altLang="en-US" b="1"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rgbClr val="008000"/>
                </a:solidFill>
                <a:effectLst/>
                <a:latin typeface="+mj-lt"/>
                <a:ea typeface="Times New Roman" panose="02020603050405020304" pitchFamily="18" charset="0"/>
              </a:rPr>
              <a:t> </a:t>
            </a:r>
            <a:endParaRPr kumimoji="0" lang="en-PH"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chemeClr val="tx1"/>
                </a:solidFill>
                <a:effectLst/>
                <a:latin typeface="+mj-lt"/>
                <a:ea typeface="Times New Roman" panose="02020603050405020304" pitchFamily="18" charset="0"/>
              </a:rPr>
              <a:t>The below list consists of the initial milestones identified for the Website Redesign Project:</a:t>
            </a:r>
            <a:endParaRPr kumimoji="0" lang="en-PH"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160338" algn="l"/>
              </a:tabLst>
            </a:pPr>
            <a:r>
              <a:rPr kumimoji="0" lang="en-US" altLang="en-US" sz="2000" b="0" i="0" u="none" strike="noStrike" cap="none" normalizeH="0" baseline="0" dirty="0">
                <a:ln>
                  <a:noFill/>
                </a:ln>
                <a:solidFill>
                  <a:schemeClr val="tx1"/>
                </a:solidFill>
                <a:effectLst/>
                <a:latin typeface="+mj-lt"/>
                <a:ea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1426866910"/>
              </p:ext>
            </p:extLst>
          </p:nvPr>
        </p:nvGraphicFramePr>
        <p:xfrm>
          <a:off x="1569734" y="4908685"/>
          <a:ext cx="7437120" cy="1859280"/>
        </p:xfrm>
        <a:graphic>
          <a:graphicData uri="http://schemas.openxmlformats.org/drawingml/2006/table">
            <a:tbl>
              <a:tblPr>
                <a:tableStyleId>{5C22544A-7EE6-4342-B048-85BDC9FD1C3A}</a:tableStyleId>
              </a:tblPr>
              <a:tblGrid>
                <a:gridCol w="1084580">
                  <a:extLst>
                    <a:ext uri="{9D8B030D-6E8A-4147-A177-3AD203B41FA5}">
                      <a16:colId xmlns:a16="http://schemas.microsoft.com/office/drawing/2014/main" val="2540469737"/>
                    </a:ext>
                  </a:extLst>
                </a:gridCol>
                <a:gridCol w="1084580">
                  <a:extLst>
                    <a:ext uri="{9D8B030D-6E8A-4147-A177-3AD203B41FA5}">
                      <a16:colId xmlns:a16="http://schemas.microsoft.com/office/drawing/2014/main" val="2106281620"/>
                    </a:ext>
                  </a:extLst>
                </a:gridCol>
                <a:gridCol w="1704340">
                  <a:extLst>
                    <a:ext uri="{9D8B030D-6E8A-4147-A177-3AD203B41FA5}">
                      <a16:colId xmlns:a16="http://schemas.microsoft.com/office/drawing/2014/main" val="3144234930"/>
                    </a:ext>
                  </a:extLst>
                </a:gridCol>
                <a:gridCol w="3563620">
                  <a:extLst>
                    <a:ext uri="{9D8B030D-6E8A-4147-A177-3AD203B41FA5}">
                      <a16:colId xmlns:a16="http://schemas.microsoft.com/office/drawing/2014/main" val="3546707565"/>
                    </a:ext>
                  </a:extLst>
                </a:gridCol>
              </a:tblGrid>
              <a:tr h="410210">
                <a:tc>
                  <a:txBody>
                    <a:bodyPr/>
                    <a:lstStyle/>
                    <a:p>
                      <a:pPr marL="8890">
                        <a:spcBef>
                          <a:spcPts val="100"/>
                        </a:spcBef>
                        <a:spcAft>
                          <a:spcPts val="300"/>
                        </a:spcAft>
                      </a:pPr>
                      <a:r>
                        <a:rPr lang="en-US" sz="1000" spc="-25">
                          <a:effectLst/>
                        </a:rPr>
                        <a:t>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08/07/16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Changed the research paper</a:t>
                      </a:r>
                      <a:endParaRPr lang="en-PH" sz="800" spc="-25">
                        <a:effectLst/>
                      </a:endParaRPr>
                    </a:p>
                    <a:p>
                      <a:pPr marL="342900" lvl="0" indent="-342900">
                        <a:spcBef>
                          <a:spcPts val="100"/>
                        </a:spcBef>
                        <a:spcAft>
                          <a:spcPts val="300"/>
                        </a:spcAft>
                        <a:buFont typeface="Symbol" panose="05050102010706020507" pitchFamily="18" charset="2"/>
                        <a:buChar char=""/>
                      </a:pPr>
                      <a:r>
                        <a:rPr lang="en-US" sz="1000" spc="-25">
                          <a:effectLst/>
                        </a:rPr>
                        <a:t>Planned the database design</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4145518792"/>
                  </a:ext>
                </a:extLst>
              </a:tr>
              <a:tr h="207010">
                <a:tc>
                  <a:txBody>
                    <a:bodyPr/>
                    <a:lstStyle/>
                    <a:p>
                      <a:pPr marL="8890">
                        <a:spcBef>
                          <a:spcPts val="100"/>
                        </a:spcBef>
                        <a:spcAft>
                          <a:spcPts val="300"/>
                        </a:spcAft>
                      </a:pPr>
                      <a:r>
                        <a:rPr lang="en-US" sz="1000" spc="-25">
                          <a:effectLst/>
                        </a:rPr>
                        <a:t>1.7</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08/16/16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Finalized Documents</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2469370911"/>
                  </a:ext>
                </a:extLst>
              </a:tr>
              <a:tr h="207010">
                <a:tc>
                  <a:txBody>
                    <a:bodyPr/>
                    <a:lstStyle/>
                    <a:p>
                      <a:pPr marL="8890">
                        <a:spcBef>
                          <a:spcPts val="100"/>
                        </a:spcBef>
                        <a:spcAft>
                          <a:spcPts val="300"/>
                        </a:spcAft>
                      </a:pPr>
                      <a:r>
                        <a:rPr lang="en-US" sz="1000" spc="-25">
                          <a:effectLst/>
                        </a:rPr>
                        <a:t>1.8</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08/23/16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Monique Jovellano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Research Paper</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398840473"/>
                  </a:ext>
                </a:extLst>
              </a:tr>
              <a:tr h="207010">
                <a:tc>
                  <a:txBody>
                    <a:bodyPr/>
                    <a:lstStyle/>
                    <a:p>
                      <a:pPr marL="8890">
                        <a:spcBef>
                          <a:spcPts val="100"/>
                        </a:spcBef>
                        <a:spcAft>
                          <a:spcPts val="300"/>
                        </a:spcAft>
                      </a:pPr>
                      <a:r>
                        <a:rPr lang="en-US" sz="1000" spc="-25">
                          <a:effectLst/>
                        </a:rPr>
                        <a:t>1.9</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09/26/16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Plan for project development</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912836005"/>
                  </a:ext>
                </a:extLst>
              </a:tr>
              <a:tr h="207010">
                <a:tc>
                  <a:txBody>
                    <a:bodyPr/>
                    <a:lstStyle/>
                    <a:p>
                      <a:pPr marL="8890">
                        <a:spcBef>
                          <a:spcPts val="100"/>
                        </a:spcBef>
                        <a:spcAft>
                          <a:spcPts val="300"/>
                        </a:spcAft>
                      </a:pPr>
                      <a:r>
                        <a:rPr lang="en-US" sz="1000" spc="-25">
                          <a:effectLst/>
                        </a:rPr>
                        <a:t>2.0</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10/03/16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Monique Jovellano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Project Adviser</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261390092"/>
                  </a:ext>
                </a:extLst>
              </a:tr>
              <a:tr h="207010">
                <a:tc>
                  <a:txBody>
                    <a:bodyPr/>
                    <a:lstStyle/>
                    <a:p>
                      <a:pPr marL="8890">
                        <a:spcBef>
                          <a:spcPts val="100"/>
                        </a:spcBef>
                        <a:spcAft>
                          <a:spcPts val="300"/>
                        </a:spcAft>
                      </a:pPr>
                      <a:r>
                        <a:rPr lang="en-US" sz="1000" spc="-25">
                          <a:effectLst/>
                        </a:rPr>
                        <a:t>2.1</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10/09/16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Draft for the plans in developing the system</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2772022644"/>
                  </a:ext>
                </a:extLst>
              </a:tr>
              <a:tr h="207010">
                <a:tc>
                  <a:txBody>
                    <a:bodyPr/>
                    <a:lstStyle/>
                    <a:p>
                      <a:pPr marL="8890">
                        <a:spcBef>
                          <a:spcPts val="100"/>
                        </a:spcBef>
                        <a:spcAft>
                          <a:spcPts val="300"/>
                        </a:spcAft>
                      </a:pPr>
                      <a:r>
                        <a:rPr lang="en-US" sz="1000" spc="-25">
                          <a:effectLst/>
                        </a:rPr>
                        <a:t>2.2</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10/17/16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Mikhaela Pachico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a:effectLst/>
                        </a:rPr>
                        <a:t>Draft for CSPROJ Documents</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3537799338"/>
                  </a:ext>
                </a:extLst>
              </a:tr>
              <a:tr h="207010">
                <a:tc>
                  <a:txBody>
                    <a:bodyPr/>
                    <a:lstStyle/>
                    <a:p>
                      <a:pPr marL="8890">
                        <a:spcBef>
                          <a:spcPts val="100"/>
                        </a:spcBef>
                        <a:spcAft>
                          <a:spcPts val="300"/>
                        </a:spcAft>
                      </a:pPr>
                      <a:r>
                        <a:rPr lang="en-US" sz="1000" spc="-25">
                          <a:effectLst/>
                        </a:rPr>
                        <a:t>2.3</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10/23/16</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8890">
                        <a:spcBef>
                          <a:spcPts val="100"/>
                        </a:spcBef>
                        <a:spcAft>
                          <a:spcPts val="300"/>
                        </a:spcAft>
                      </a:pPr>
                      <a:r>
                        <a:rPr lang="en-US" sz="1000" spc="-25">
                          <a:effectLst/>
                        </a:rPr>
                        <a:t>Joanna Hipolito</a:t>
                      </a:r>
                      <a:endParaRPr lang="en-PH" sz="800" spc="-25">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tc>
                  <a:txBody>
                    <a:bodyPr/>
                    <a:lstStyle/>
                    <a:p>
                      <a:pPr marL="342900" lvl="0" indent="-342900">
                        <a:spcBef>
                          <a:spcPts val="100"/>
                        </a:spcBef>
                        <a:spcAft>
                          <a:spcPts val="300"/>
                        </a:spcAft>
                        <a:buFont typeface="Symbol" panose="05050102010706020507" pitchFamily="18" charset="2"/>
                        <a:buChar char=""/>
                      </a:pPr>
                      <a:r>
                        <a:rPr lang="en-US" sz="1000" spc="-25" dirty="0">
                          <a:effectLst/>
                        </a:rPr>
                        <a:t>Finalized Documents for Applied Projects</a:t>
                      </a:r>
                      <a:endParaRPr lang="en-PH" sz="800" spc="-25"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marT="27305" marB="27305" anchor="b"/>
                </a:tc>
                <a:extLst>
                  <a:ext uri="{0D108BD9-81ED-4DB2-BD59-A6C34878D82A}">
                    <a16:rowId xmlns:a16="http://schemas.microsoft.com/office/drawing/2014/main" val="1180052524"/>
                  </a:ext>
                </a:extLst>
              </a:tr>
            </a:tbl>
          </a:graphicData>
        </a:graphic>
      </p:graphicFrame>
    </p:spTree>
    <p:extLst>
      <p:ext uri="{BB962C8B-B14F-4D97-AF65-F5344CB8AC3E}">
        <p14:creationId xmlns:p14="http://schemas.microsoft.com/office/powerpoint/2010/main" val="139135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
        <p:nvSpPr>
          <p:cNvPr id="8" name="Rectangle 7"/>
          <p:cNvSpPr/>
          <p:nvPr/>
        </p:nvSpPr>
        <p:spPr>
          <a:xfrm>
            <a:off x="838200" y="2053884"/>
            <a:ext cx="9304606" cy="4154984"/>
          </a:xfrm>
          <a:prstGeom prst="rect">
            <a:avLst/>
          </a:prstGeom>
        </p:spPr>
        <p:txBody>
          <a:bodyPr wrap="square">
            <a:spAutoFit/>
          </a:bodyPr>
          <a:lstStyle/>
          <a:p>
            <a:r>
              <a:rPr lang="en-US" sz="2800" b="1" kern="0" cap="small" dirty="0"/>
              <a:t>Acceptance Criteria</a:t>
            </a:r>
          </a:p>
          <a:p>
            <a:endParaRPr lang="en-PH" sz="2000" b="1" kern="0" dirty="0"/>
          </a:p>
          <a:p>
            <a:pPr marL="342900" indent="-342900">
              <a:buFont typeface="Arial" panose="020B0604020202020204" pitchFamily="34" charset="0"/>
              <a:buChar char="•"/>
            </a:pPr>
            <a:r>
              <a:rPr lang="en-US" sz="2400" dirty="0">
                <a:ea typeface="Times New Roman" panose="02020603050405020304" pitchFamily="18" charset="0"/>
              </a:rPr>
              <a:t>For the Hybrid Cryptography for AES Project, the acceptance of all deliverables will reside with the client’s executive officers that were assigned to work with the project developers. The personnel will maintain a small team of three advisors to ensure the completeness of each stage of the project and that the scope of work has been met.  Once a project phase is completed and the vendor provides their report/presentation for review and approval. </a:t>
            </a:r>
            <a:endParaRPr lang="en-PH" sz="1600" dirty="0">
              <a:ea typeface="Times New Roman" panose="02020603050405020304" pitchFamily="18" charset="0"/>
            </a:endParaRPr>
          </a:p>
          <a:p>
            <a:pPr>
              <a:spcAft>
                <a:spcPts val="0"/>
              </a:spcAft>
            </a:pPr>
            <a:r>
              <a:rPr lang="en-US" sz="2400" dirty="0">
                <a:ea typeface="Times New Roman" panose="02020603050405020304" pitchFamily="18" charset="0"/>
              </a:rPr>
              <a:t> </a:t>
            </a:r>
            <a:endParaRPr lang="en-PH" sz="1600" dirty="0">
              <a:ea typeface="Times New Roman" panose="02020603050405020304" pitchFamily="18" charset="0"/>
            </a:endParaRPr>
          </a:p>
          <a:p>
            <a:pPr>
              <a:spcAft>
                <a:spcPts val="0"/>
              </a:spcAft>
            </a:pPr>
            <a:r>
              <a:rPr lang="en-US" sz="2400" dirty="0">
                <a:ea typeface="Times New Roman" panose="02020603050405020304" pitchFamily="18" charset="0"/>
              </a:rPr>
              <a:t> </a:t>
            </a:r>
            <a:endParaRPr lang="en-PH" sz="1600" dirty="0">
              <a:effectLst/>
              <a:ea typeface="Times New Roman" panose="02020603050405020304" pitchFamily="18" charset="0"/>
            </a:endParaRPr>
          </a:p>
        </p:txBody>
      </p:sp>
    </p:spTree>
    <p:extLst>
      <p:ext uri="{BB962C8B-B14F-4D97-AF65-F5344CB8AC3E}">
        <p14:creationId xmlns:p14="http://schemas.microsoft.com/office/powerpoint/2010/main" val="2290151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fontScale="92500" lnSpcReduction="10000"/>
          </a:bodyPr>
          <a:lstStyle/>
          <a:p>
            <a:pPr marL="0" indent="0">
              <a:buNone/>
            </a:pPr>
            <a:r>
              <a:rPr lang="en-PH" dirty="0"/>
              <a:t>Automated Election System</a:t>
            </a:r>
          </a:p>
          <a:p>
            <a:r>
              <a:rPr lang="en-PH" dirty="0"/>
              <a:t> On election day, as the polls close, the BEI immediately administers the transmission of the votes or election returns via the VCMs to the servers and canvassing centers.</a:t>
            </a:r>
          </a:p>
          <a:p>
            <a:r>
              <a:rPr lang="en-PH" dirty="0"/>
              <a:t>The primary channel used is through the public telecommunications networks and if that fails transmission will then be run through the satellite.</a:t>
            </a:r>
          </a:p>
          <a:p>
            <a:r>
              <a:rPr lang="en-PH" dirty="0"/>
              <a:t>During the 2016 elections, congress will have their own server wherein the members of the senate and house of representatives can monitor the canvassing of the votes and to officially proclaim the winner for the national level.</a:t>
            </a:r>
          </a:p>
          <a:p>
            <a:endParaRPr lang="en-PH" dirty="0">
              <a:solidFill>
                <a:srgbClr val="FF0000"/>
              </a:solidFill>
            </a:endParaRPr>
          </a:p>
        </p:txBody>
      </p:sp>
    </p:spTree>
    <p:extLst>
      <p:ext uri="{BB962C8B-B14F-4D97-AF65-F5344CB8AC3E}">
        <p14:creationId xmlns:p14="http://schemas.microsoft.com/office/powerpoint/2010/main" val="284703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Vote Transmission</a:t>
            </a:r>
          </a:p>
          <a:p>
            <a:r>
              <a:rPr lang="en-PH" dirty="0"/>
              <a:t>Officially, there are three servers namely, the transparency server, the central server, and the canvassing center servers.</a:t>
            </a:r>
          </a:p>
          <a:p>
            <a:r>
              <a:rPr lang="en-PH" dirty="0"/>
              <a:t>These servers are independent to each other making it harder to hack.</a:t>
            </a:r>
          </a:p>
          <a:p>
            <a:r>
              <a:rPr lang="en-PH" dirty="0"/>
              <a:t>In order to rigged the election results, all three servers would have to be breached to make those results valid. </a:t>
            </a:r>
          </a:p>
        </p:txBody>
      </p:sp>
    </p:spTree>
    <p:extLst>
      <p:ext uri="{BB962C8B-B14F-4D97-AF65-F5344CB8AC3E}">
        <p14:creationId xmlns:p14="http://schemas.microsoft.com/office/powerpoint/2010/main" val="338890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a:bodyPr>
          <a:lstStyle/>
          <a:p>
            <a:r>
              <a:rPr lang="en-PH" dirty="0"/>
              <a:t>Republic Act No. 9369 – “Amended Elections Automated Law”</a:t>
            </a:r>
          </a:p>
          <a:p>
            <a:r>
              <a:rPr lang="en-PH" dirty="0"/>
              <a:t>The law states that Commission on Election (COMELEC) must use an Automated Election System (AES) that encourages “transparency, credibility, fairness, and accuracy.”</a:t>
            </a:r>
          </a:p>
          <a:p>
            <a:r>
              <a:rPr lang="en-PH" dirty="0"/>
              <a:t>Implemented first in 2010 during the national presidential elections, and was again used in 2013 and 2016 elections.</a:t>
            </a:r>
          </a:p>
          <a:p>
            <a:r>
              <a:rPr lang="en-PH" dirty="0"/>
              <a:t>Several issues regarding the security and reliability of the AES continue to arise for the past few years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1739157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a:bodyPr>
          <a:lstStyle/>
          <a:p>
            <a:pPr marL="0" indent="0">
              <a:buNone/>
            </a:pPr>
            <a:r>
              <a:rPr lang="en-PH" dirty="0"/>
              <a:t>Issues in the System</a:t>
            </a:r>
          </a:p>
          <a:p>
            <a:r>
              <a:rPr lang="en-PH" dirty="0"/>
              <a:t> During the 2016 elections, Bong </a:t>
            </a:r>
            <a:r>
              <a:rPr lang="en-PH" dirty="0" err="1"/>
              <a:t>Bong</a:t>
            </a:r>
            <a:r>
              <a:rPr lang="en-PH" dirty="0"/>
              <a:t> Marcos’ camp believes that there exists a “Fourth Server” or also known as the “Queue Server”.</a:t>
            </a:r>
          </a:p>
          <a:p>
            <a:r>
              <a:rPr lang="en-PH" dirty="0"/>
              <a:t>Instead of letting the ERs be directly transmitted to the three official servers, namely the CCS, Central Server, and the Transparency server, the results were first being processed and consolidated in the “Queue Server”.</a:t>
            </a:r>
          </a:p>
        </p:txBody>
      </p:sp>
    </p:spTree>
    <p:extLst>
      <p:ext uri="{BB962C8B-B14F-4D97-AF65-F5344CB8AC3E}">
        <p14:creationId xmlns:p14="http://schemas.microsoft.com/office/powerpoint/2010/main" val="2383319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lnSpcReduction="10000"/>
          </a:bodyPr>
          <a:lstStyle/>
          <a:p>
            <a:pPr marL="0" indent="0">
              <a:buNone/>
            </a:pPr>
            <a:r>
              <a:rPr lang="en-PH" dirty="0"/>
              <a:t>Hash Code</a:t>
            </a:r>
          </a:p>
          <a:p>
            <a:r>
              <a:rPr lang="en-PH" dirty="0"/>
              <a:t>The Source code is a sequence of programming code typed by a computer programmer and is readable to humans. It is then converted into a machine readable form known as a compiled or executable program and is dependent to the source code. </a:t>
            </a:r>
          </a:p>
          <a:p>
            <a:r>
              <a:rPr lang="en-PH" dirty="0"/>
              <a:t>Each source code is handles by the MD5 command that generates hash codes which serves as the digital fingerprint.  The generated hash code is the assurance that whatever was been tested would be the same for the machines used for the elections. </a:t>
            </a:r>
          </a:p>
        </p:txBody>
      </p:sp>
    </p:spTree>
    <p:extLst>
      <p:ext uri="{BB962C8B-B14F-4D97-AF65-F5344CB8AC3E}">
        <p14:creationId xmlns:p14="http://schemas.microsoft.com/office/powerpoint/2010/main" val="139133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a:bodyPr>
          <a:lstStyle/>
          <a:p>
            <a:pPr marL="0" indent="0">
              <a:buNone/>
            </a:pPr>
            <a:r>
              <a:rPr lang="en-PH" dirty="0"/>
              <a:t>PKI</a:t>
            </a:r>
          </a:p>
          <a:p>
            <a:r>
              <a:rPr lang="en-PH" dirty="0"/>
              <a:t>The PKI is known for its complexity in managing certificates and keys which needs to be taken into account. </a:t>
            </a:r>
          </a:p>
          <a:p>
            <a:r>
              <a:rPr lang="en-PH" dirty="0"/>
              <a:t>Implementing and managing a PKI is consequently a task not to be taken lightly, and one which will require both commitment and an appropriate level of expertise. </a:t>
            </a:r>
          </a:p>
        </p:txBody>
      </p:sp>
    </p:spTree>
    <p:extLst>
      <p:ext uri="{BB962C8B-B14F-4D97-AF65-F5344CB8AC3E}">
        <p14:creationId xmlns:p14="http://schemas.microsoft.com/office/powerpoint/2010/main" val="4051847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p:txBody>
          <a:bodyPr/>
          <a:lstStyle/>
          <a:p>
            <a:endParaRPr lang="en-PH" dirty="0"/>
          </a:p>
          <a:p>
            <a:endParaRPr lang="en-PH" dirty="0"/>
          </a:p>
        </p:txBody>
      </p:sp>
      <p:sp>
        <p:nvSpPr>
          <p:cNvPr id="8" name="Rectangle 7"/>
          <p:cNvSpPr/>
          <p:nvPr/>
        </p:nvSpPr>
        <p:spPr>
          <a:xfrm>
            <a:off x="353291" y="1720840"/>
            <a:ext cx="9990513" cy="3539430"/>
          </a:xfrm>
          <a:prstGeom prst="rect">
            <a:avLst/>
          </a:prstGeom>
        </p:spPr>
        <p:txBody>
          <a:bodyPr wrap="square">
            <a:spAutoFit/>
          </a:bodyPr>
          <a:lstStyle/>
          <a:p>
            <a:pPr marL="914400" lvl="1" indent="-457200">
              <a:buFont typeface="Arial" panose="020B0604020202020204" pitchFamily="34" charset="0"/>
              <a:buChar char="•"/>
            </a:pPr>
            <a:r>
              <a:rPr lang="en-PH" sz="2800" dirty="0"/>
              <a:t>Experimental Design of Worldwide Internet Voting System using PK</a:t>
            </a:r>
          </a:p>
          <a:p>
            <a:pPr marL="1371600" lvl="2" indent="-457200">
              <a:buFont typeface="Arial" panose="020B0604020202020204" pitchFamily="34" charset="0"/>
              <a:buChar char="•"/>
            </a:pPr>
            <a:r>
              <a:rPr lang="en-PH" sz="2800" dirty="0"/>
              <a:t>Voter’s privacy was guaranteed by using blind signature.</a:t>
            </a:r>
          </a:p>
          <a:p>
            <a:pPr marL="1371600" lvl="2" indent="-457200">
              <a:buFont typeface="Arial" panose="020B0604020202020204" pitchFamily="34" charset="0"/>
              <a:buChar char="•"/>
            </a:pPr>
            <a:r>
              <a:rPr lang="en-PH" sz="2800" dirty="0"/>
              <a:t>PKI allowed worldwide key distribution and “one certificate-one vote” policy.</a:t>
            </a:r>
          </a:p>
          <a:p>
            <a:pPr marL="1371600" lvl="2" indent="-457200">
              <a:buFont typeface="Arial" panose="020B0604020202020204" pitchFamily="34" charset="0"/>
              <a:buChar char="•"/>
            </a:pPr>
            <a:r>
              <a:rPr lang="en-PH" sz="2800" dirty="0"/>
              <a:t>Anyone can participate as long as certificate was given Certificate Authority (CA).</a:t>
            </a:r>
          </a:p>
          <a:p>
            <a:pPr marL="1371600" lvl="2" indent="-457200">
              <a:buFont typeface="Arial" panose="020B0604020202020204" pitchFamily="34" charset="0"/>
              <a:buChar char="•"/>
            </a:pPr>
            <a:endParaRPr lang="en-PH" sz="2800" dirty="0"/>
          </a:p>
        </p:txBody>
      </p:sp>
    </p:spTree>
    <p:extLst>
      <p:ext uri="{BB962C8B-B14F-4D97-AF65-F5344CB8AC3E}">
        <p14:creationId xmlns:p14="http://schemas.microsoft.com/office/powerpoint/2010/main" val="979530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lstStyle/>
          <a:p>
            <a:r>
              <a:rPr lang="en-PH" dirty="0"/>
              <a:t>A Public Key Infrastructure is a combination of software and procedures providing a means for managing keys and certificates and using them efficiently.</a:t>
            </a:r>
          </a:p>
          <a:p>
            <a:r>
              <a:rPr lang="en-PH" dirty="0"/>
              <a:t>Key and certificate management is the set of operations requires to create and maintain keys and certificates.</a:t>
            </a:r>
          </a:p>
          <a:p>
            <a:r>
              <a:rPr lang="en-PH" dirty="0"/>
              <a:t>One of the major points being addressed in a managed PKI is the creation of keys and certificates.</a:t>
            </a:r>
          </a:p>
          <a:p>
            <a:r>
              <a:rPr lang="en-PH" dirty="0"/>
              <a:t>A PKI must offer software support for key pair generation as well as certificate requests.</a:t>
            </a:r>
          </a:p>
        </p:txBody>
      </p:sp>
    </p:spTree>
    <p:extLst>
      <p:ext uri="{BB962C8B-B14F-4D97-AF65-F5344CB8AC3E}">
        <p14:creationId xmlns:p14="http://schemas.microsoft.com/office/powerpoint/2010/main" val="1519886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lnSpcReduction="20000"/>
          </a:bodyPr>
          <a:lstStyle/>
          <a:p>
            <a:r>
              <a:rPr lang="en-PH" dirty="0"/>
              <a:t>In asymmetric algorithm, two keys are used which is known as the public and private keys.</a:t>
            </a:r>
          </a:p>
          <a:p>
            <a:r>
              <a:rPr lang="en-PH" dirty="0"/>
              <a:t> One key is provided to cipher the data and the other key is provided to decipher the data. </a:t>
            </a:r>
          </a:p>
          <a:p>
            <a:r>
              <a:rPr lang="en-PH" dirty="0"/>
              <a:t>The key that is used to cipher data is publicly known but the other key that is used to decipher is a secret which means that the receiver holds the secret key and using this secret key the receiver can crack the encrypted texts sent by the others. </a:t>
            </a:r>
          </a:p>
          <a:p>
            <a:r>
              <a:rPr lang="en-PH" dirty="0"/>
              <a:t>So, a protected information cannot be accessed as long as there is no key.  </a:t>
            </a:r>
          </a:p>
          <a:p>
            <a:r>
              <a:rPr lang="en-PH" dirty="0"/>
              <a:t>To ensure the authentication, these keys must be verified and current. </a:t>
            </a:r>
          </a:p>
        </p:txBody>
      </p:sp>
    </p:spTree>
    <p:extLst>
      <p:ext uri="{BB962C8B-B14F-4D97-AF65-F5344CB8AC3E}">
        <p14:creationId xmlns:p14="http://schemas.microsoft.com/office/powerpoint/2010/main" val="2214107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a:bodyPr>
          <a:lstStyle/>
          <a:p>
            <a:r>
              <a:rPr lang="en-PH" dirty="0"/>
              <a:t>This algorithm uses hard math problems for the keys mainly by factoring two large numbers since computers are capable of multiplying large numbers but cannot easily factor the product therefore, it will take time to break the key. </a:t>
            </a:r>
          </a:p>
          <a:p>
            <a:r>
              <a:rPr lang="en-PH" dirty="0"/>
              <a:t>Furthermore, its main concerns are the confidentiality, integrity, authentication and non-repudiation of information. </a:t>
            </a:r>
          </a:p>
          <a:p>
            <a:r>
              <a:rPr lang="en-PH" dirty="0"/>
              <a:t>The advantage of using this algorithm is that if one of the keys has been compromised then the other one is not affected and the guessing of the key algorithm is monitored. </a:t>
            </a:r>
          </a:p>
          <a:p>
            <a:r>
              <a:rPr lang="en-PH" dirty="0"/>
              <a:t>With this, it will be easier to distinguish an intruder. </a:t>
            </a:r>
          </a:p>
        </p:txBody>
      </p:sp>
    </p:spTree>
    <p:extLst>
      <p:ext uri="{BB962C8B-B14F-4D97-AF65-F5344CB8AC3E}">
        <p14:creationId xmlns:p14="http://schemas.microsoft.com/office/powerpoint/2010/main" val="1993024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lnSpcReduction="10000"/>
          </a:bodyPr>
          <a:lstStyle/>
          <a:p>
            <a:r>
              <a:rPr lang="en-PH" dirty="0"/>
              <a:t>The commonly used protocol is the </a:t>
            </a:r>
            <a:r>
              <a:rPr lang="en-PH" dirty="0" err="1"/>
              <a:t>Diffie</a:t>
            </a:r>
            <a:r>
              <a:rPr lang="en-PH" dirty="0"/>
              <a:t>-Hellman that is under the asymmetric algorithm. </a:t>
            </a:r>
          </a:p>
          <a:p>
            <a:r>
              <a:rPr lang="en-PH" dirty="0"/>
              <a:t>In this encryption protocol, two people who have not contacted each other before can communicate by sharing a secret key to use for encryption. </a:t>
            </a:r>
          </a:p>
          <a:p>
            <a:r>
              <a:rPr lang="en-PH" dirty="0"/>
              <a:t>This protocol is a one-way function which means that it is easy to encrypt but difficult to decrypt because in order to match the same key there is a mathematical formula that must be followed.</a:t>
            </a:r>
          </a:p>
          <a:p>
            <a:r>
              <a:rPr lang="en-PH" dirty="0"/>
              <a:t> Moreover, </a:t>
            </a:r>
            <a:r>
              <a:rPr lang="en-PH" dirty="0" err="1"/>
              <a:t>Diffie</a:t>
            </a:r>
            <a:r>
              <a:rPr lang="en-PH" dirty="0"/>
              <a:t>-Hellman is known to be used for avoiding attackers from interrupting the transportation of information between two persons.</a:t>
            </a:r>
          </a:p>
        </p:txBody>
      </p:sp>
    </p:spTree>
    <p:extLst>
      <p:ext uri="{BB962C8B-B14F-4D97-AF65-F5344CB8AC3E}">
        <p14:creationId xmlns:p14="http://schemas.microsoft.com/office/powerpoint/2010/main" val="1442842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85000" lnSpcReduction="20000"/>
          </a:bodyPr>
          <a:lstStyle/>
          <a:p>
            <a:r>
              <a:rPr lang="en-PH" dirty="0"/>
              <a:t>In implementing </a:t>
            </a:r>
            <a:r>
              <a:rPr lang="en-PH" dirty="0" err="1"/>
              <a:t>Diffie</a:t>
            </a:r>
            <a:r>
              <a:rPr lang="en-PH" dirty="0"/>
              <a:t>-Hellman, two end-users must mutually agree on positive whole numbers of two variables, such that one variable is a large prime number and the other variable is the generator of that prime number.</a:t>
            </a:r>
          </a:p>
          <a:p>
            <a:r>
              <a:rPr lang="en-PH" dirty="0"/>
              <a:t>Both end-users must choose a secret number then the user will compute for the public number.</a:t>
            </a:r>
          </a:p>
          <a:p>
            <a:r>
              <a:rPr lang="en-PH" dirty="0"/>
              <a:t>After computing for the public numbers, exchange of public numbers will take place.</a:t>
            </a:r>
          </a:p>
          <a:p>
            <a:r>
              <a:rPr lang="en-PH" dirty="0"/>
              <a:t>To finish, the computation of traded public numbers will result to their shared key without worrying about the other users obtaining this information. </a:t>
            </a:r>
          </a:p>
          <a:p>
            <a:r>
              <a:rPr lang="en-PH" dirty="0"/>
              <a:t>In conclusion, </a:t>
            </a:r>
            <a:r>
              <a:rPr lang="en-PH" dirty="0" err="1"/>
              <a:t>Diffie</a:t>
            </a:r>
            <a:r>
              <a:rPr lang="en-PH" dirty="0"/>
              <a:t>-Hellman is an effective protocol because of the way it protects a temporary key for communication session.</a:t>
            </a:r>
          </a:p>
        </p:txBody>
      </p:sp>
    </p:spTree>
    <p:extLst>
      <p:ext uri="{BB962C8B-B14F-4D97-AF65-F5344CB8AC3E}">
        <p14:creationId xmlns:p14="http://schemas.microsoft.com/office/powerpoint/2010/main" val="3064026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835125"/>
            <a:ext cx="9896061" cy="4679467"/>
          </a:xfrm>
        </p:spPr>
        <p:txBody>
          <a:bodyPr>
            <a:normAutofit/>
          </a:bodyPr>
          <a:lstStyle/>
          <a:p>
            <a:r>
              <a:rPr lang="en-PH" b="1" dirty="0"/>
              <a:t>What is a hash code?</a:t>
            </a:r>
          </a:p>
          <a:p>
            <a:r>
              <a:rPr lang="en-PH" dirty="0"/>
              <a:t>A hash code is a value – a combination of letters and numbers – generated by a function for an electronic document, data file, or program.</a:t>
            </a:r>
          </a:p>
          <a:p>
            <a:r>
              <a:rPr lang="en-PH" dirty="0"/>
              <a:t>It serves as a digital fingerprint, meaning it is unique for every file, and is “a security measure used to ensure that the integrity of an electronic document, data file, or a program has not been compromised,” the National Citizens' Movement for Free Elections (NAMFREL) explained in a news release on Thursday (May 12).</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9705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For instance, during the 2016 elections, the camp of Senator Ferdinand Marcos Jr., who ran for the position of vice president, expressed his concerns with regard to the alleged “Secret Servers”.</a:t>
            </a:r>
          </a:p>
          <a:p>
            <a:r>
              <a:rPr lang="en-PH" dirty="0" err="1"/>
              <a:t>Smartmatic’s</a:t>
            </a:r>
            <a:r>
              <a:rPr lang="en-PH" dirty="0"/>
              <a:t> Marlon Garcia, the head of the technical support team, admitted that aside from the three official servers that was authorized by the COMELEC (namely , namely the Municipal Board of Canvassing Server, Central Server, and the Transparency server), there was also a “meet-me room” where several servers were housed.</a:t>
            </a:r>
          </a:p>
          <a:p>
            <a:r>
              <a:rPr lang="en-PH" dirty="0"/>
              <a:t>The secret servers were intentionally not mentioned by the </a:t>
            </a:r>
            <a:r>
              <a:rPr lang="en-PH" dirty="0" err="1"/>
              <a:t>Comelec</a:t>
            </a:r>
            <a:r>
              <a:rPr lang="en-PH" dirty="0"/>
              <a:t> and </a:t>
            </a:r>
            <a:r>
              <a:rPr lang="en-PH" dirty="0" err="1"/>
              <a:t>Smartmatic</a:t>
            </a:r>
            <a:r>
              <a:rPr lang="en-PH" dirty="0"/>
              <a:t> to the public making it more suspicious.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69269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a:bodyPr>
          <a:lstStyle/>
          <a:p>
            <a:r>
              <a:rPr lang="en-PH" dirty="0"/>
              <a:t>MD5 may have vulnerabilities but the purpose of the hash function in the data’s integrity should still be considered when designing a system.</a:t>
            </a:r>
          </a:p>
          <a:p>
            <a:endParaRPr lang="en-PH" dirty="0"/>
          </a:p>
          <a:p>
            <a:r>
              <a:rPr lang="en-PH" dirty="0"/>
              <a:t>With that, it can be enhanced by implementing a hybrid public key infrastructure that can not only authenticate the data but also verify where it came from.</a:t>
            </a:r>
          </a:p>
        </p:txBody>
      </p:sp>
    </p:spTree>
    <p:extLst>
      <p:ext uri="{BB962C8B-B14F-4D97-AF65-F5344CB8AC3E}">
        <p14:creationId xmlns:p14="http://schemas.microsoft.com/office/powerpoint/2010/main" val="2003508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fontScale="85000" lnSpcReduction="20000"/>
          </a:bodyPr>
          <a:lstStyle/>
          <a:p>
            <a:r>
              <a:rPr lang="en-PH" dirty="0"/>
              <a:t>A hybrid public key infrastructure has to be implemented to not only authenticate the data being transmitted but to also allow the verification of the server’s authenticity. </a:t>
            </a:r>
          </a:p>
          <a:p>
            <a:r>
              <a:rPr lang="en-PH" dirty="0"/>
              <a:t>In the proposed system, the three said official servers will have to send an encrypted data to the VCM first with the use of the public key of the said VCM. </a:t>
            </a:r>
          </a:p>
          <a:p>
            <a:r>
              <a:rPr lang="en-PH" dirty="0"/>
              <a:t>The VCM then will have to decrypt the data using its own private key to verify that the data was indeed from an authentic server in the system. </a:t>
            </a:r>
          </a:p>
          <a:p>
            <a:r>
              <a:rPr lang="en-PH" dirty="0"/>
              <a:t>Once the identification of the servers is verified, the VCM and the server can now create key exchange using the </a:t>
            </a:r>
            <a:r>
              <a:rPr lang="en-PH" dirty="0" err="1"/>
              <a:t>Diffie</a:t>
            </a:r>
            <a:r>
              <a:rPr lang="en-PH" dirty="0"/>
              <a:t>-Hellman algorithm that will yield its own generated key.</a:t>
            </a:r>
          </a:p>
          <a:p>
            <a:r>
              <a:rPr lang="en-PH" dirty="0"/>
              <a:t> Once a key is generated, this will be used to encrypt the election returns and send to the servers. </a:t>
            </a:r>
          </a:p>
          <a:p>
            <a:r>
              <a:rPr lang="en-PH" dirty="0"/>
              <a:t>The servers will have to verify the hash value of the election returns to check the integrity of the data as well as its origin.</a:t>
            </a:r>
          </a:p>
          <a:p>
            <a:pPr marL="0" indent="0">
              <a:buNone/>
            </a:pPr>
            <a:endParaRPr lang="en-PH" dirty="0"/>
          </a:p>
        </p:txBody>
      </p:sp>
    </p:spTree>
    <p:extLst>
      <p:ext uri="{BB962C8B-B14F-4D97-AF65-F5344CB8AC3E}">
        <p14:creationId xmlns:p14="http://schemas.microsoft.com/office/powerpoint/2010/main" val="3350954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9199982" y="2364235"/>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p:nvPr/>
        </p:nvCxnSpPr>
        <p:spPr>
          <a:xfrm>
            <a:off x="3225780" y="3536511"/>
            <a:ext cx="1733650" cy="1499723"/>
          </a:xfrm>
          <a:prstGeom prst="bentConnector3">
            <a:avLst>
              <a:gd name="adj1" fmla="val -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6264" y="3536511"/>
            <a:ext cx="1" cy="87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p:nvPr/>
        </p:nvCxnSpPr>
        <p:spPr>
          <a:xfrm rot="10800000" flipV="1">
            <a:off x="6030291" y="3536512"/>
            <a:ext cx="1667746" cy="1499724"/>
          </a:xfrm>
          <a:prstGeom prst="bentConnector3">
            <a:avLst>
              <a:gd name="adj1" fmla="val -61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887496" y="2468458"/>
            <a:ext cx="253218" cy="253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60" name="Connector: Elbow 59"/>
          <p:cNvCxnSpPr/>
          <p:nvPr/>
        </p:nvCxnSpPr>
        <p:spPr>
          <a:xfrm rot="10800000">
            <a:off x="3418452" y="3536511"/>
            <a:ext cx="1807813" cy="1344978"/>
          </a:xfrm>
          <a:prstGeom prst="bentConnector3">
            <a:avLst>
              <a:gd name="adj1" fmla="val 9980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Connector: Elbow 64"/>
          <p:cNvCxnSpPr/>
          <p:nvPr/>
        </p:nvCxnSpPr>
        <p:spPr>
          <a:xfrm flipV="1">
            <a:off x="5702032" y="3536510"/>
            <a:ext cx="1788680" cy="1344978"/>
          </a:xfrm>
          <a:prstGeom prst="bentConnector3">
            <a:avLst>
              <a:gd name="adj1" fmla="val 100335"/>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60600" y="4214331"/>
            <a:ext cx="1262135" cy="1262135"/>
          </a:xfrm>
        </p:spPr>
      </p:pic>
      <p:cxnSp>
        <p:nvCxnSpPr>
          <p:cNvPr id="68" name="Straight Arrow Connector 67"/>
          <p:cNvCxnSpPr/>
          <p:nvPr/>
        </p:nvCxnSpPr>
        <p:spPr>
          <a:xfrm flipV="1">
            <a:off x="5407044" y="3520109"/>
            <a:ext cx="216" cy="8901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9199982" y="2866454"/>
            <a:ext cx="1503997" cy="461665"/>
          </a:xfrm>
          <a:prstGeom prst="rect">
            <a:avLst/>
          </a:prstGeom>
          <a:noFill/>
        </p:spPr>
        <p:txBody>
          <a:bodyPr wrap="square" rtlCol="0">
            <a:spAutoFit/>
          </a:bodyPr>
          <a:lstStyle/>
          <a:p>
            <a:pPr algn="ctr"/>
            <a:r>
              <a:rPr lang="en-PH" sz="1200" dirty="0"/>
              <a:t>Decrypted data using VCM’s private key </a:t>
            </a:r>
          </a:p>
        </p:txBody>
      </p:sp>
      <p:sp>
        <p:nvSpPr>
          <p:cNvPr id="74" name="Oval 73"/>
          <p:cNvSpPr/>
          <p:nvPr/>
        </p:nvSpPr>
        <p:spPr>
          <a:xfrm>
            <a:off x="8887496" y="2970677"/>
            <a:ext cx="253218" cy="2532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H"/>
          </a:p>
        </p:txBody>
      </p:sp>
      <p:cxnSp>
        <p:nvCxnSpPr>
          <p:cNvPr id="76" name="Straight Arrow Connector 75"/>
          <p:cNvCxnSpPr/>
          <p:nvPr/>
        </p:nvCxnSpPr>
        <p:spPr>
          <a:xfrm flipH="1">
            <a:off x="5589021" y="3536510"/>
            <a:ext cx="467" cy="87377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p:cNvCxnSpPr/>
          <p:nvPr/>
        </p:nvCxnSpPr>
        <p:spPr>
          <a:xfrm>
            <a:off x="3636149" y="3536510"/>
            <a:ext cx="1337547" cy="1160180"/>
          </a:xfrm>
          <a:prstGeom prst="bentConnector3">
            <a:avLst>
              <a:gd name="adj1" fmla="val 568"/>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84" name="Connector: Elbow 83"/>
          <p:cNvCxnSpPr/>
          <p:nvPr/>
        </p:nvCxnSpPr>
        <p:spPr>
          <a:xfrm rot="10800000" flipV="1">
            <a:off x="6002154" y="3541105"/>
            <a:ext cx="1230978" cy="1140080"/>
          </a:xfrm>
          <a:prstGeom prst="bentConnector3">
            <a:avLst>
              <a:gd name="adj1" fmla="val -284"/>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93" name="TextBox 92"/>
          <p:cNvSpPr txBox="1"/>
          <p:nvPr/>
        </p:nvSpPr>
        <p:spPr>
          <a:xfrm>
            <a:off x="9199982" y="3366556"/>
            <a:ext cx="1503997" cy="646331"/>
          </a:xfrm>
          <a:prstGeom prst="rect">
            <a:avLst/>
          </a:prstGeom>
          <a:noFill/>
        </p:spPr>
        <p:txBody>
          <a:bodyPr wrap="square" rtlCol="0">
            <a:spAutoFit/>
          </a:bodyPr>
          <a:lstStyle/>
          <a:p>
            <a:pPr algn="ctr"/>
            <a:r>
              <a:rPr lang="en-PH" sz="1200" dirty="0"/>
              <a:t>Key exchange using the Diffie-Hellman algorithm</a:t>
            </a:r>
          </a:p>
        </p:txBody>
      </p:sp>
      <p:sp>
        <p:nvSpPr>
          <p:cNvPr id="94" name="Oval 93"/>
          <p:cNvSpPr/>
          <p:nvPr/>
        </p:nvSpPr>
        <p:spPr>
          <a:xfrm>
            <a:off x="8887496" y="3470779"/>
            <a:ext cx="253218" cy="2532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PH"/>
          </a:p>
        </p:txBody>
      </p:sp>
      <p:cxnSp>
        <p:nvCxnSpPr>
          <p:cNvPr id="99" name="Connector: Elbow 98"/>
          <p:cNvCxnSpPr/>
          <p:nvPr/>
        </p:nvCxnSpPr>
        <p:spPr>
          <a:xfrm rot="10800000">
            <a:off x="3889752" y="3536509"/>
            <a:ext cx="1212106" cy="964972"/>
          </a:xfrm>
          <a:prstGeom prst="bentConnector3">
            <a:avLst>
              <a:gd name="adj1" fmla="val 9990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2" name="Connector: Elbow 101"/>
          <p:cNvCxnSpPr/>
          <p:nvPr/>
        </p:nvCxnSpPr>
        <p:spPr>
          <a:xfrm flipV="1">
            <a:off x="5925231" y="3542292"/>
            <a:ext cx="1121721" cy="959189"/>
          </a:xfrm>
          <a:prstGeom prst="bentConnector3">
            <a:avLst>
              <a:gd name="adj1" fmla="val 100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5781444" y="3516998"/>
            <a:ext cx="216" cy="8901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2" name="TextBox 111"/>
          <p:cNvSpPr txBox="1"/>
          <p:nvPr/>
        </p:nvSpPr>
        <p:spPr>
          <a:xfrm>
            <a:off x="9199982" y="4044887"/>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113" name="Oval 112"/>
          <p:cNvSpPr/>
          <p:nvPr/>
        </p:nvSpPr>
        <p:spPr>
          <a:xfrm>
            <a:off x="8887496" y="4149110"/>
            <a:ext cx="253218" cy="2532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573791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1</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Encrypted data using VCM’s public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Encrypted data using VCM’s public key </a:t>
            </a:r>
          </a:p>
        </p:txBody>
      </p:sp>
    </p:spTree>
    <p:extLst>
      <p:ext uri="{BB962C8B-B14F-4D97-AF65-F5344CB8AC3E}">
        <p14:creationId xmlns:p14="http://schemas.microsoft.com/office/powerpoint/2010/main" val="3102187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Decrypted data using VCM’s private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2</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Decrypted data using VCM’s private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Decrypted data using VCM’s private key </a:t>
            </a:r>
          </a:p>
        </p:txBody>
      </p:sp>
    </p:spTree>
    <p:extLst>
      <p:ext uri="{BB962C8B-B14F-4D97-AF65-F5344CB8AC3E}">
        <p14:creationId xmlns:p14="http://schemas.microsoft.com/office/powerpoint/2010/main" val="1021339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3</a:t>
            </a:r>
          </a:p>
        </p:txBody>
      </p:sp>
      <p:cxnSp>
        <p:nvCxnSpPr>
          <p:cNvPr id="7" name="Connector: Elbow 6"/>
          <p:cNvCxnSpPr>
            <a:stCxn id="39" idx="2"/>
            <a:endCxn id="6" idx="1"/>
          </p:cNvCxnSpPr>
          <p:nvPr/>
        </p:nvCxnSpPr>
        <p:spPr>
          <a:xfrm rot="16200000" flipH="1">
            <a:off x="3565036" y="3563902"/>
            <a:ext cx="1308887" cy="125410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p:cNvCxnSpPr>
          <p:nvPr/>
        </p:nvCxnSpPr>
        <p:spPr>
          <a:xfrm>
            <a:off x="5477600" y="3536513"/>
            <a:ext cx="0" cy="8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12" idx="2"/>
            <a:endCxn id="6" idx="3"/>
          </p:cNvCxnSpPr>
          <p:nvPr/>
        </p:nvCxnSpPr>
        <p:spPr>
          <a:xfrm rot="5400000">
            <a:off x="6067210" y="3577971"/>
            <a:ext cx="1308886" cy="122597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77598" y="3665207"/>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38" name="TextBox 37"/>
          <p:cNvSpPr txBox="1"/>
          <p:nvPr/>
        </p:nvSpPr>
        <p:spPr>
          <a:xfrm>
            <a:off x="7455914" y="3948620"/>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Tree>
    <p:extLst>
      <p:ext uri="{BB962C8B-B14F-4D97-AF65-F5344CB8AC3E}">
        <p14:creationId xmlns:p14="http://schemas.microsoft.com/office/powerpoint/2010/main" val="2982356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4</a:t>
            </a:r>
          </a:p>
        </p:txBody>
      </p:sp>
      <p:sp>
        <p:nvSpPr>
          <p:cNvPr id="22" name="TextBox 21"/>
          <p:cNvSpPr txBox="1"/>
          <p:nvPr/>
        </p:nvSpPr>
        <p:spPr>
          <a:xfrm>
            <a:off x="5435215" y="3650233"/>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3" name="TextBox 22"/>
          <p:cNvSpPr txBox="1"/>
          <p:nvPr/>
        </p:nvSpPr>
        <p:spPr>
          <a:xfrm>
            <a:off x="7449347" y="3948620"/>
            <a:ext cx="1503997" cy="646331"/>
          </a:xfrm>
          <a:prstGeom prst="rect">
            <a:avLst/>
          </a:prstGeom>
          <a:noFill/>
        </p:spPr>
        <p:txBody>
          <a:bodyPr wrap="square" rtlCol="0">
            <a:spAutoFit/>
          </a:bodyPr>
          <a:lstStyle/>
          <a:p>
            <a:pPr algn="ctr"/>
            <a:r>
              <a:rPr lang="en-PH" sz="1200" dirty="0"/>
              <a:t>Encrypted election returns using the generated key</a:t>
            </a:r>
          </a:p>
        </p:txBody>
      </p:sp>
    </p:spTree>
    <p:extLst>
      <p:ext uri="{BB962C8B-B14F-4D97-AF65-F5344CB8AC3E}">
        <p14:creationId xmlns:p14="http://schemas.microsoft.com/office/powerpoint/2010/main" val="544009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Hash value verification</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5</a:t>
            </a:r>
          </a:p>
        </p:txBody>
      </p:sp>
      <p:sp>
        <p:nvSpPr>
          <p:cNvPr id="22" name="TextBox 21"/>
          <p:cNvSpPr txBox="1"/>
          <p:nvPr/>
        </p:nvSpPr>
        <p:spPr>
          <a:xfrm>
            <a:off x="5320851" y="3736262"/>
            <a:ext cx="1503997" cy="461665"/>
          </a:xfrm>
          <a:prstGeom prst="rect">
            <a:avLst/>
          </a:prstGeom>
          <a:noFill/>
        </p:spPr>
        <p:txBody>
          <a:bodyPr wrap="square" rtlCol="0">
            <a:spAutoFit/>
          </a:bodyPr>
          <a:lstStyle/>
          <a:p>
            <a:pPr algn="ctr"/>
            <a:r>
              <a:rPr lang="en-PH" sz="1200" dirty="0"/>
              <a:t>Hash value verification</a:t>
            </a:r>
          </a:p>
        </p:txBody>
      </p:sp>
      <p:sp>
        <p:nvSpPr>
          <p:cNvPr id="23" name="TextBox 22"/>
          <p:cNvSpPr txBox="1"/>
          <p:nvPr/>
        </p:nvSpPr>
        <p:spPr>
          <a:xfrm>
            <a:off x="7370802" y="3967094"/>
            <a:ext cx="1503997" cy="461665"/>
          </a:xfrm>
          <a:prstGeom prst="rect">
            <a:avLst/>
          </a:prstGeom>
          <a:noFill/>
        </p:spPr>
        <p:txBody>
          <a:bodyPr wrap="square" rtlCol="0">
            <a:spAutoFit/>
          </a:bodyPr>
          <a:lstStyle/>
          <a:p>
            <a:pPr algn="ctr"/>
            <a:r>
              <a:rPr lang="en-PH" sz="1200" dirty="0"/>
              <a:t>Hash value verification</a:t>
            </a:r>
          </a:p>
        </p:txBody>
      </p:sp>
    </p:spTree>
    <p:extLst>
      <p:ext uri="{BB962C8B-B14F-4D97-AF65-F5344CB8AC3E}">
        <p14:creationId xmlns:p14="http://schemas.microsoft.com/office/powerpoint/2010/main" val="38189535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940" y="1825625"/>
            <a:ext cx="9238120" cy="4351338"/>
          </a:xfrm>
        </p:spPr>
      </p:pic>
    </p:spTree>
    <p:extLst>
      <p:ext uri="{BB962C8B-B14F-4D97-AF65-F5344CB8AC3E}">
        <p14:creationId xmlns:p14="http://schemas.microsoft.com/office/powerpoint/2010/main" val="1488904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 cont.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202" y="1825625"/>
            <a:ext cx="8965596" cy="4351338"/>
          </a:xfrm>
        </p:spPr>
      </p:pic>
    </p:spTree>
    <p:extLst>
      <p:ext uri="{BB962C8B-B14F-4D97-AF65-F5344CB8AC3E}">
        <p14:creationId xmlns:p14="http://schemas.microsoft.com/office/powerpoint/2010/main" val="75292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Github</a:t>
            </a:r>
            <a:r>
              <a:rPr lang="en-PH" dirty="0"/>
              <a:t> Screenshot</a:t>
            </a:r>
          </a:p>
        </p:txBody>
      </p:sp>
      <p:pic>
        <p:nvPicPr>
          <p:cNvPr id="4" name="Content Placeholder 3" descr="GitHu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497" y="1350498"/>
            <a:ext cx="9373005" cy="4995277"/>
          </a:xfrm>
        </p:spPr>
      </p:pic>
    </p:spTree>
    <p:extLst>
      <p:ext uri="{BB962C8B-B14F-4D97-AF65-F5344CB8AC3E}">
        <p14:creationId xmlns:p14="http://schemas.microsoft.com/office/powerpoint/2010/main" val="349108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 with Secret Server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53" y="2416105"/>
            <a:ext cx="948637" cy="948637"/>
          </a:xfrm>
          <a:prstGeom prst="rect">
            <a:avLst/>
          </a:prstGeom>
        </p:spPr>
      </p:pic>
      <p:cxnSp>
        <p:nvCxnSpPr>
          <p:cNvPr id="14" name="Straight Arrow Connector 13"/>
          <p:cNvCxnSpPr>
            <a:endCxn id="8" idx="2"/>
          </p:cNvCxnSpPr>
          <p:nvPr/>
        </p:nvCxnSpPr>
        <p:spPr>
          <a:xfrm flipV="1">
            <a:off x="5797166" y="3364742"/>
            <a:ext cx="0" cy="223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596" y="6205673"/>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875731" y="177073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746837" y="152187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875731" y="207459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746837" y="207459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847" y="241610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1742" y="2416104"/>
            <a:ext cx="948637" cy="948637"/>
          </a:xfrm>
          <a:prstGeom prst="rect">
            <a:avLst/>
          </a:prstGeom>
        </p:spPr>
      </p:pic>
      <p:sp>
        <p:nvSpPr>
          <p:cNvPr id="42" name="TextBox 41"/>
          <p:cNvSpPr txBox="1"/>
          <p:nvPr/>
        </p:nvSpPr>
        <p:spPr>
          <a:xfrm>
            <a:off x="3004625" y="170525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0800000">
            <a:off x="3926062" y="3364741"/>
            <a:ext cx="1871105"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flipV="1">
            <a:off x="5797166" y="3364742"/>
            <a:ext cx="1871106"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166098" y="5196108"/>
            <a:ext cx="1262135" cy="1204687"/>
          </a:xfrm>
        </p:spPr>
      </p:pic>
      <p:sp>
        <p:nvSpPr>
          <p:cNvPr id="37" name="TextBox 36"/>
          <p:cNvSpPr txBox="1"/>
          <p:nvPr/>
        </p:nvSpPr>
        <p:spPr>
          <a:xfrm>
            <a:off x="4299481" y="4664340"/>
            <a:ext cx="1618037" cy="461665"/>
          </a:xfrm>
          <a:prstGeom prst="rect">
            <a:avLst/>
          </a:prstGeom>
          <a:noFill/>
        </p:spPr>
        <p:txBody>
          <a:bodyPr wrap="square" rtlCol="0">
            <a:spAutoFit/>
          </a:bodyPr>
          <a:lstStyle/>
          <a:p>
            <a:pPr algn="ctr"/>
            <a:r>
              <a:rPr lang="en-PH" sz="1200" dirty="0"/>
              <a:t>Votes are sent along with its hash code</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1136" y="3894037"/>
            <a:ext cx="540160" cy="540160"/>
          </a:xfrm>
          <a:prstGeom prst="rect">
            <a:avLst/>
          </a:prstGeom>
        </p:spPr>
      </p:pic>
      <p:sp>
        <p:nvSpPr>
          <p:cNvPr id="34" name="TextBox 33"/>
          <p:cNvSpPr txBox="1"/>
          <p:nvPr/>
        </p:nvSpPr>
        <p:spPr>
          <a:xfrm>
            <a:off x="5372940" y="3632923"/>
            <a:ext cx="1842868" cy="276999"/>
          </a:xfrm>
          <a:prstGeom prst="rect">
            <a:avLst/>
          </a:prstGeom>
          <a:noFill/>
        </p:spPr>
        <p:txBody>
          <a:bodyPr wrap="square" rtlCol="0">
            <a:spAutoFit/>
          </a:bodyPr>
          <a:lstStyle/>
          <a:p>
            <a:pPr algn="ctr"/>
            <a:r>
              <a:rPr lang="en-PH" sz="1200" dirty="0"/>
              <a:t>Secret Server</a:t>
            </a:r>
          </a:p>
        </p:txBody>
      </p:sp>
    </p:spTree>
    <p:extLst>
      <p:ext uri="{BB962C8B-B14F-4D97-AF65-F5344CB8AC3E}">
        <p14:creationId xmlns:p14="http://schemas.microsoft.com/office/powerpoint/2010/main" val="167973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The purpose of the said “secret server” or the “queue server” is to first receive all the transmitted votes before distributing it to the three official servers declared by the COMELEC.</a:t>
            </a:r>
          </a:p>
          <a:p>
            <a:r>
              <a:rPr lang="en-PH" dirty="0"/>
              <a:t>However, the normal process that should be done for the ER transmission as mandated by the law is to simply transmit the votes directly to the servers.</a:t>
            </a:r>
          </a:p>
          <a:p>
            <a:r>
              <a:rPr lang="en-PH" dirty="0"/>
              <a:t>These “secret servers” never undergone the initial source code review which is essential in every machine that would be used during the elections.</a:t>
            </a:r>
          </a:p>
          <a:p>
            <a:r>
              <a:rPr lang="en-PH" dirty="0"/>
              <a:t>There were no watchers assigned in the said server putting the integrity of the May 2016 election under a cloud of doubt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7084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a:bodyPr>
          <a:lstStyle/>
          <a:p>
            <a:r>
              <a:rPr lang="en-PH" dirty="0"/>
              <a:t>Furthermore, the ñ controversy showed that the entire automated election system uses a hash function called MD5.</a:t>
            </a:r>
          </a:p>
          <a:p>
            <a:r>
              <a:rPr lang="en-PH" dirty="0" err="1"/>
              <a:t>Comelec-Smartmatic</a:t>
            </a:r>
            <a:r>
              <a:rPr lang="en-PH" dirty="0"/>
              <a:t> still used it </a:t>
            </a:r>
            <a:r>
              <a:rPr lang="en-PH" b="1" dirty="0"/>
              <a:t>even if </a:t>
            </a:r>
            <a:r>
              <a:rPr lang="en-PH" dirty="0"/>
              <a:t>many developers have suggested to avoid the usage of the technology.</a:t>
            </a:r>
          </a:p>
          <a:p>
            <a:pPr lvl="1"/>
            <a:r>
              <a:rPr lang="en-PH" i="1" dirty="0"/>
              <a:t>Carnegie Mellon University – Software Engineering Institute </a:t>
            </a:r>
            <a:r>
              <a:rPr lang="en-PH" dirty="0"/>
              <a:t>stated that: “Software developers, Certification Authorities, website owners, and users should avoid using the MD5 algorithm in any capacity. As previous research has demonstrated, it should be considered cryptographically broken and unsuitable for further use.”</a:t>
            </a:r>
          </a:p>
          <a:p>
            <a:pPr lvl="1"/>
            <a:r>
              <a:rPr lang="en-PH" dirty="0"/>
              <a:t>Recently, </a:t>
            </a:r>
            <a:r>
              <a:rPr lang="en-PH" i="1" dirty="0"/>
              <a:t>Microsoft</a:t>
            </a:r>
            <a:r>
              <a:rPr lang="en-PH" dirty="0"/>
              <a:t> announced </a:t>
            </a:r>
            <a:r>
              <a:rPr lang="en-PH" i="1" dirty="0">
                <a:hlinkClick r:id="rId3"/>
              </a:rPr>
              <a:t>Security Advisory 2862973</a:t>
            </a:r>
            <a:r>
              <a:rPr lang="en-PH" dirty="0"/>
              <a:t> that will block the MD5 has algorithm. This hashing algorithm is quite long in the tooth and has not been a recommended hash for many years.</a:t>
            </a:r>
          </a:p>
          <a:p>
            <a:pPr lvl="1"/>
            <a:endParaRPr lang="en-PH"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5927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25625"/>
            <a:ext cx="9867314" cy="4351338"/>
          </a:xfrm>
        </p:spPr>
        <p:txBody>
          <a:bodyPr>
            <a:normAutofit/>
          </a:bodyPr>
          <a:lstStyle/>
          <a:p>
            <a:r>
              <a:rPr lang="en-PH" dirty="0"/>
              <a:t>MD5 is just a hash function – not encryption at all.</a:t>
            </a:r>
          </a:p>
          <a:p>
            <a:pPr marL="0" indent="0">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469217" y="3641336"/>
            <a:ext cx="1391006" cy="13910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827" y="2516981"/>
            <a:ext cx="7471733" cy="3659982"/>
          </a:xfrm>
          <a:prstGeom prst="rect">
            <a:avLst/>
          </a:prstGeom>
        </p:spPr>
      </p:pic>
    </p:spTree>
    <p:extLst>
      <p:ext uri="{BB962C8B-B14F-4D97-AF65-F5344CB8AC3E}">
        <p14:creationId xmlns:p14="http://schemas.microsoft.com/office/powerpoint/2010/main" val="2796707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3457</TotalTime>
  <Words>3175</Words>
  <Application>Microsoft Office PowerPoint</Application>
  <PresentationFormat>Widescreen</PresentationFormat>
  <Paragraphs>445</Paragraphs>
  <Slides>50</Slides>
  <Notes>46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Symbol</vt:lpstr>
      <vt:lpstr>Times New Roman</vt:lpstr>
      <vt:lpstr>Office Theme</vt:lpstr>
      <vt:lpstr>Hybrid Cryptography for Automated Election System</vt:lpstr>
      <vt:lpstr>Abstract</vt:lpstr>
      <vt:lpstr>Background of the Problem</vt:lpstr>
      <vt:lpstr>Background of the Problem</vt:lpstr>
      <vt:lpstr>Current System</vt:lpstr>
      <vt:lpstr>Current System with Secret Server</vt:lpstr>
      <vt:lpstr>Background of the Problem</vt:lpstr>
      <vt:lpstr>Background of the Problem</vt:lpstr>
      <vt:lpstr>Background of the Problem</vt:lpstr>
      <vt:lpstr>Statement of the Problem</vt:lpstr>
      <vt:lpstr>Objectives</vt:lpstr>
      <vt:lpstr>Significance of the Study</vt:lpstr>
      <vt:lpstr>Scope and Limitations</vt:lpstr>
      <vt:lpstr>Points to Improve</vt:lpstr>
      <vt:lpstr>Project Update </vt:lpstr>
      <vt:lpstr>Project Update </vt:lpstr>
      <vt:lpstr>Prototype Design</vt:lpstr>
      <vt:lpstr>Prototype Design</vt:lpstr>
      <vt:lpstr>Project Vision and Scope Document</vt:lpstr>
      <vt:lpstr>Project Vision and Scope Document</vt:lpstr>
      <vt:lpstr>Statement of Work</vt:lpstr>
      <vt:lpstr>Statement of Work</vt:lpstr>
      <vt:lpstr>Statement of Work</vt:lpstr>
      <vt:lpstr>Statement of Work</vt:lpstr>
      <vt:lpstr>Statement of Work</vt:lpstr>
      <vt:lpstr>Statement of Work</vt:lpstr>
      <vt:lpstr>Statement of Work</vt:lpstr>
      <vt:lpstr>Related Literature</vt:lpstr>
      <vt:lpstr>Related Literature</vt:lpstr>
      <vt:lpstr>Related Literature</vt:lpstr>
      <vt:lpstr>Related Literature</vt:lpstr>
      <vt:lpstr>Related Literature</vt:lpstr>
      <vt:lpstr>Related Study</vt:lpstr>
      <vt:lpstr>Theoretical Background</vt:lpstr>
      <vt:lpstr>Theoretical Background</vt:lpstr>
      <vt:lpstr>Theoretical Background</vt:lpstr>
      <vt:lpstr>Theoretical Background</vt:lpstr>
      <vt:lpstr>Theoretical Background</vt:lpstr>
      <vt:lpstr>Theoretical Background</vt:lpstr>
      <vt:lpstr>Current System</vt:lpstr>
      <vt:lpstr>Proposed Solution to the problem</vt:lpstr>
      <vt:lpstr>Proposed System</vt:lpstr>
      <vt:lpstr>Proposed System</vt:lpstr>
      <vt:lpstr>Proposed System</vt:lpstr>
      <vt:lpstr>Proposed System</vt:lpstr>
      <vt:lpstr>Proposed System</vt:lpstr>
      <vt:lpstr>Proposed System</vt:lpstr>
      <vt:lpstr>Trello Screenshot</vt:lpstr>
      <vt:lpstr>Trello Screenshot cont.</vt:lpstr>
      <vt:lpstr>Github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Marie Pauline Hipolito</dc:creator>
  <cp:lastModifiedBy>joanna hipolito</cp:lastModifiedBy>
  <cp:revision>168</cp:revision>
  <dcterms:created xsi:type="dcterms:W3CDTF">2016-07-14T13:32:49Z</dcterms:created>
  <dcterms:modified xsi:type="dcterms:W3CDTF">2016-12-09T14:50:24Z</dcterms:modified>
</cp:coreProperties>
</file>