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2" r:id="rId2"/>
    <p:sldId id="266" r:id="rId3"/>
    <p:sldId id="265" r:id="rId4"/>
    <p:sldId id="280" r:id="rId5"/>
    <p:sldId id="300" r:id="rId6"/>
    <p:sldId id="270" r:id="rId7"/>
    <p:sldId id="298" r:id="rId8"/>
    <p:sldId id="267" r:id="rId9"/>
    <p:sldId id="268" r:id="rId10"/>
    <p:sldId id="296" r:id="rId11"/>
    <p:sldId id="271" r:id="rId12"/>
    <p:sldId id="273" r:id="rId13"/>
    <p:sldId id="305" r:id="rId14"/>
    <p:sldId id="274" r:id="rId15"/>
    <p:sldId id="312" r:id="rId16"/>
    <p:sldId id="313" r:id="rId17"/>
    <p:sldId id="301" r:id="rId18"/>
    <p:sldId id="309" r:id="rId19"/>
    <p:sldId id="310" r:id="rId20"/>
    <p:sldId id="311" r:id="rId21"/>
    <p:sldId id="284" r:id="rId22"/>
    <p:sldId id="289" r:id="rId23"/>
    <p:sldId id="291" r:id="rId24"/>
    <p:sldId id="295" r:id="rId25"/>
    <p:sldId id="294" r:id="rId26"/>
    <p:sldId id="306" r:id="rId27"/>
    <p:sldId id="307" r:id="rId28"/>
    <p:sldId id="308" r:id="rId29"/>
    <p:sldId id="275" r:id="rId30"/>
    <p:sldId id="276" r:id="rId31"/>
    <p:sldId id="277" r:id="rId32"/>
    <p:sldId id="27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CECE8"/>
    <a:srgbClr val="CCFFFF"/>
    <a:srgbClr val="99FFCC"/>
    <a:srgbClr val="33CC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6" autoAdjust="0"/>
    <p:restoredTop sz="94660"/>
  </p:normalViewPr>
  <p:slideViewPr>
    <p:cSldViewPr snapToGrid="0">
      <p:cViewPr>
        <p:scale>
          <a:sx n="84" d="100"/>
          <a:sy n="84" d="100"/>
        </p:scale>
        <p:origin x="-912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31382-AC13-41B5-A8DA-139DF5F9CB1B}" type="datetimeFigureOut">
              <a:rPr lang="en-PH" smtClean="0"/>
              <a:t>12/5/2016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BF2E0-C2F2-4A71-AED9-004ABBD290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233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12/5/2016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577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12/5/2016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71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12/5/2016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081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12/5/2016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687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12/5/2016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770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12/5/2016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315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12/5/2016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592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12/5/2016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48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12/5/2016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919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12/5/2016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974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12/5/2016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74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C20CE-7E6E-46AA-9B32-76D88BCAE5C9}" type="datetimeFigureOut">
              <a:rPr lang="en-PH" smtClean="0"/>
              <a:t>12/5/2016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498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718" y="0"/>
            <a:ext cx="10515600" cy="1325563"/>
          </a:xfrm>
        </p:spPr>
        <p:txBody>
          <a:bodyPr/>
          <a:lstStyle/>
          <a:p>
            <a:r>
              <a:rPr lang="en-PH" dirty="0"/>
              <a:t>Event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482847"/>
              </p:ext>
            </p:extLst>
          </p:nvPr>
        </p:nvGraphicFramePr>
        <p:xfrm>
          <a:off x="1252452" y="1029602"/>
          <a:ext cx="8399114" cy="526117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2636874">
                  <a:extLst>
                    <a:ext uri="{9D8B030D-6E8A-4147-A177-3AD203B41FA5}">
                      <a16:colId xmlns:a16="http://schemas.microsoft.com/office/drawing/2014/main" val="3879394027"/>
                    </a:ext>
                  </a:extLst>
                </a:gridCol>
                <a:gridCol w="851156">
                  <a:extLst>
                    <a:ext uri="{9D8B030D-6E8A-4147-A177-3AD203B41FA5}">
                      <a16:colId xmlns:a16="http://schemas.microsoft.com/office/drawing/2014/main" val="928243485"/>
                    </a:ext>
                  </a:extLst>
                </a:gridCol>
                <a:gridCol w="1200928">
                  <a:extLst>
                    <a:ext uri="{9D8B030D-6E8A-4147-A177-3AD203B41FA5}">
                      <a16:colId xmlns:a16="http://schemas.microsoft.com/office/drawing/2014/main" val="2028073001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196038456"/>
                    </a:ext>
                  </a:extLst>
                </a:gridCol>
                <a:gridCol w="1185213">
                  <a:extLst>
                    <a:ext uri="{9D8B030D-6E8A-4147-A177-3AD203B41FA5}">
                      <a16:colId xmlns:a16="http://schemas.microsoft.com/office/drawing/2014/main" val="4020037094"/>
                    </a:ext>
                  </a:extLst>
                </a:gridCol>
                <a:gridCol w="1227771">
                  <a:extLst>
                    <a:ext uri="{9D8B030D-6E8A-4147-A177-3AD203B41FA5}">
                      <a16:colId xmlns:a16="http://schemas.microsoft.com/office/drawing/2014/main" val="971940492"/>
                    </a:ext>
                  </a:extLst>
                </a:gridCol>
              </a:tblGrid>
              <a:tr h="2242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Event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Trigger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Source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Use Case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Response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Destination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1615150884"/>
                  </a:ext>
                </a:extLst>
              </a:tr>
              <a:tr h="537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 and Server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 generates key using </a:t>
                      </a:r>
                      <a:r>
                        <a:rPr lang="en-PH" sz="9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Algorithm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 collects all public keys of VCMs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 and Server Key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Generate key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using </a:t>
                      </a:r>
                      <a:r>
                        <a:rPr lang="en-PH" sz="9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Algorithm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Generated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</a:t>
                      </a: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3435550610"/>
                  </a:ext>
                </a:extLst>
              </a:tr>
              <a:tr h="537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 encrypts ER using VCM’s private key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Generated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 using </a:t>
                      </a:r>
                      <a:r>
                        <a:rPr lang="en-PH" sz="9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Algorithm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using private key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VCM</a:t>
                      </a: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83763036"/>
                  </a:ext>
                </a:extLst>
              </a:tr>
              <a:tr h="4402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 gets hash value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ER using three hash function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 ER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 the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Three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hash values of ER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</a:t>
                      </a: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2419685281"/>
                  </a:ext>
                </a:extLst>
              </a:tr>
              <a:tr h="4028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 encrypts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encrypted ER and hash values together using the generated key in the </a:t>
                      </a:r>
                      <a:r>
                        <a:rPr lang="en-PH" sz="9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Algorithm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 values  of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encrypted ER and its hash values together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 </a:t>
                      </a:r>
                      <a:r>
                        <a:rPr lang="en-PH" sz="9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and hash values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</a:t>
                      </a: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3219376895"/>
                  </a:ext>
                </a:extLst>
              </a:tr>
              <a:tr h="770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 sends both the encrypted </a:t>
                      </a:r>
                      <a:r>
                        <a:rPr lang="en-PH" sz="9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and its three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hash values to Server Key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PH" sz="9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 </a:t>
                      </a:r>
                      <a:r>
                        <a:rPr lang="en-PH" sz="9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9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and hash values</a:t>
                      </a:r>
                    </a:p>
                    <a:p>
                      <a:endParaRPr lang="en-PH" dirty="0"/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/>
                        <a:t>VCM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 both the encrypted </a:t>
                      </a:r>
                      <a:r>
                        <a:rPr lang="en-PH" sz="9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and its hash values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Sent 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 </a:t>
                      </a:r>
                      <a:r>
                        <a:rPr lang="en-PH" sz="9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</a:t>
                      </a: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hash value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771850208"/>
                  </a:ext>
                </a:extLst>
              </a:tr>
              <a:tr h="6613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 receives the data and decrypts it using the </a:t>
                      </a:r>
                      <a:r>
                        <a:rPr lang="en-PH" sz="9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Key and the VCM’s public key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Sent 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 </a:t>
                      </a:r>
                      <a:r>
                        <a:rPr lang="en-PH" sz="9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</a:t>
                      </a: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hash value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 Key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Decrypt data using </a:t>
                      </a:r>
                      <a:r>
                        <a:rPr lang="en-PH" sz="9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Key and VCM’s public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Decrypted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and its hash function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4049186922"/>
                  </a:ext>
                </a:extLst>
              </a:tr>
              <a:tr h="6613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 key hashes the decrypted ER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Decrypted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 Key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 the decrypted ER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Three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hash values of the decrypted file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825232271"/>
                  </a:ext>
                </a:extLst>
              </a:tr>
              <a:tr h="6613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 checks if the generated hash values of the file and the hash values sent by the VCM are the same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Three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hash values of the decrypted file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Servery</a:t>
                      </a: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 checks if hash values are the same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Verified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 Key</a:t>
                      </a: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4061879627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55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Interaction Overview Diagram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827" y="4700391"/>
            <a:ext cx="2435221" cy="243522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35" y="4201628"/>
            <a:ext cx="1391006" cy="1391006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633944" y="1410470"/>
            <a:ext cx="9186203" cy="5247249"/>
          </a:xfrm>
          <a:prstGeom prst="round2Diag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5" name="Straight Connector 34"/>
          <p:cNvCxnSpPr/>
          <p:nvPr/>
        </p:nvCxnSpPr>
        <p:spPr>
          <a:xfrm>
            <a:off x="672611" y="2096086"/>
            <a:ext cx="3395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067678" y="1406769"/>
            <a:ext cx="0" cy="689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34440" y="1531620"/>
            <a:ext cx="264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Sd</a:t>
            </a:r>
            <a:r>
              <a:rPr lang="en-PH" dirty="0"/>
              <a:t> </a:t>
            </a:r>
            <a:r>
              <a:rPr lang="en-PH" dirty="0" err="1"/>
              <a:t>VoteTransmission</a:t>
            </a:r>
            <a:endParaRPr lang="en-PH" dirty="0"/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16" y="2306350"/>
            <a:ext cx="7904936" cy="432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5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Component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36" y="1832862"/>
            <a:ext cx="10515600" cy="390941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9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77" y="-129586"/>
            <a:ext cx="10515600" cy="1325563"/>
          </a:xfrm>
        </p:spPr>
        <p:txBody>
          <a:bodyPr/>
          <a:lstStyle/>
          <a:p>
            <a:r>
              <a:rPr lang="en-PH" dirty="0"/>
              <a:t>Composite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946" y="3436147"/>
            <a:ext cx="1391006" cy="1391006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733276" y="4197928"/>
            <a:ext cx="2166425" cy="88352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Hybrid Cryptography of AES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93340" y="3274932"/>
            <a:ext cx="2349304" cy="8911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VCM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97754" y="3429868"/>
            <a:ext cx="2349304" cy="8974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Transparency Server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41836" y="2174587"/>
            <a:ext cx="2349304" cy="85975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Central Server</a:t>
            </a:r>
          </a:p>
        </p:txBody>
      </p:sp>
      <p:sp>
        <p:nvSpPr>
          <p:cNvPr id="35" name="Oval 34"/>
          <p:cNvSpPr/>
          <p:nvPr/>
        </p:nvSpPr>
        <p:spPr>
          <a:xfrm>
            <a:off x="838200" y="1123406"/>
            <a:ext cx="9505604" cy="5835305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7" name="Straight Connector 36"/>
          <p:cNvCxnSpPr>
            <a:stCxn id="35" idx="1"/>
            <a:endCxn id="35" idx="7"/>
          </p:cNvCxnSpPr>
          <p:nvPr/>
        </p:nvCxnSpPr>
        <p:spPr>
          <a:xfrm>
            <a:off x="2230263" y="1977967"/>
            <a:ext cx="672147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15420" y="1319683"/>
            <a:ext cx="315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 err="1"/>
              <a:t>TransmissionVotes</a:t>
            </a:r>
            <a:endParaRPr lang="en-PH" sz="2400" dirty="0"/>
          </a:p>
        </p:txBody>
      </p:sp>
      <p:cxnSp>
        <p:nvCxnSpPr>
          <p:cNvPr id="40" name="Straight Connector 39"/>
          <p:cNvCxnSpPr>
            <a:stCxn id="15" idx="3"/>
            <a:endCxn id="10" idx="1"/>
          </p:cNvCxnSpPr>
          <p:nvPr/>
        </p:nvCxnSpPr>
        <p:spPr>
          <a:xfrm>
            <a:off x="3742644" y="3720517"/>
            <a:ext cx="1307898" cy="6068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7" idx="2"/>
            <a:endCxn id="10" idx="0"/>
          </p:cNvCxnSpPr>
          <p:nvPr/>
        </p:nvCxnSpPr>
        <p:spPr>
          <a:xfrm>
            <a:off x="5816488" y="3034340"/>
            <a:ext cx="1" cy="116358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6" idx="1"/>
            <a:endCxn id="10" idx="7"/>
          </p:cNvCxnSpPr>
          <p:nvPr/>
        </p:nvCxnSpPr>
        <p:spPr>
          <a:xfrm flipH="1">
            <a:off x="6582435" y="3878593"/>
            <a:ext cx="1215319" cy="44872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641836" y="5841374"/>
            <a:ext cx="2349304" cy="7731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Transparency Server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5816488" y="5064354"/>
            <a:ext cx="16579" cy="849946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99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8" name="Round Single Corner Rectangle 7"/>
          <p:cNvSpPr/>
          <p:nvPr/>
        </p:nvSpPr>
        <p:spPr>
          <a:xfrm>
            <a:off x="1750422" y="2767282"/>
            <a:ext cx="2076995" cy="1201783"/>
          </a:xfrm>
          <a:prstGeom prst="round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VCM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013371" y="2767281"/>
            <a:ext cx="1894114" cy="120178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CCS, Central, Transparency Server</a:t>
            </a:r>
          </a:p>
        </p:txBody>
      </p:sp>
      <p:sp>
        <p:nvSpPr>
          <p:cNvPr id="10" name="Oval 9"/>
          <p:cNvSpPr/>
          <p:nvPr/>
        </p:nvSpPr>
        <p:spPr>
          <a:xfrm>
            <a:off x="5270862" y="2887078"/>
            <a:ext cx="2194560" cy="9621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Generate key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84171" y="3370217"/>
            <a:ext cx="112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7604824" y="3368171"/>
            <a:ext cx="12691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594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540103" y="2668712"/>
            <a:ext cx="2194560" cy="9621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Encrypt ER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096659" y="3149805"/>
            <a:ext cx="14434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 Single Corner Rectangle 21"/>
          <p:cNvSpPr/>
          <p:nvPr/>
        </p:nvSpPr>
        <p:spPr>
          <a:xfrm>
            <a:off x="3019664" y="2548913"/>
            <a:ext cx="2076995" cy="1201783"/>
          </a:xfrm>
          <a:prstGeom prst="round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VCM</a:t>
            </a:r>
          </a:p>
        </p:txBody>
      </p:sp>
    </p:spTree>
    <p:extLst>
      <p:ext uri="{BB962C8B-B14F-4D97-AF65-F5344CB8AC3E}">
        <p14:creationId xmlns:p14="http://schemas.microsoft.com/office/powerpoint/2010/main" val="3595124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8" name="Round Single Corner Rectangle 7"/>
          <p:cNvSpPr/>
          <p:nvPr/>
        </p:nvSpPr>
        <p:spPr>
          <a:xfrm>
            <a:off x="3019664" y="2772603"/>
            <a:ext cx="2076995" cy="1201783"/>
          </a:xfrm>
          <a:prstGeom prst="round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VCM</a:t>
            </a:r>
          </a:p>
        </p:txBody>
      </p:sp>
      <p:sp>
        <p:nvSpPr>
          <p:cNvPr id="10" name="Oval 9"/>
          <p:cNvSpPr/>
          <p:nvPr/>
        </p:nvSpPr>
        <p:spPr>
          <a:xfrm>
            <a:off x="6540104" y="2892399"/>
            <a:ext cx="2194560" cy="9621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Get hash value of 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53413" y="3375538"/>
            <a:ext cx="112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556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8" name="Round Single Corner Rectangle 7"/>
          <p:cNvSpPr/>
          <p:nvPr/>
        </p:nvSpPr>
        <p:spPr>
          <a:xfrm>
            <a:off x="2787652" y="2535270"/>
            <a:ext cx="2076995" cy="1201783"/>
          </a:xfrm>
          <a:prstGeom prst="round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VCM</a:t>
            </a:r>
          </a:p>
        </p:txBody>
      </p:sp>
      <p:sp>
        <p:nvSpPr>
          <p:cNvPr id="10" name="Oval 9"/>
          <p:cNvSpPr/>
          <p:nvPr/>
        </p:nvSpPr>
        <p:spPr>
          <a:xfrm>
            <a:off x="6308092" y="2655066"/>
            <a:ext cx="2371884" cy="109262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Encrypt encrypted ER and hash values</a:t>
            </a:r>
          </a:p>
          <a:p>
            <a:pPr algn="ctr"/>
            <a:endParaRPr lang="en-PH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021401" y="3138205"/>
            <a:ext cx="112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467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3" name="Round Single Corner Rectangle 2"/>
          <p:cNvSpPr/>
          <p:nvPr/>
        </p:nvSpPr>
        <p:spPr>
          <a:xfrm>
            <a:off x="1750422" y="2767282"/>
            <a:ext cx="2076995" cy="1201783"/>
          </a:xfrm>
          <a:prstGeom prst="round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VCM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333411" y="2767281"/>
            <a:ext cx="1894114" cy="120178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CCS, Central, Transparency Server</a:t>
            </a:r>
          </a:p>
          <a:p>
            <a:pPr algn="ctr"/>
            <a:endParaRPr lang="en-PH" dirty="0"/>
          </a:p>
        </p:txBody>
      </p:sp>
      <p:sp>
        <p:nvSpPr>
          <p:cNvPr id="12" name="Oval 11"/>
          <p:cNvSpPr/>
          <p:nvPr/>
        </p:nvSpPr>
        <p:spPr>
          <a:xfrm>
            <a:off x="5270862" y="2887078"/>
            <a:ext cx="2455818" cy="10819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Send encrypted </a:t>
            </a:r>
            <a:r>
              <a:rPr lang="en-PH" dirty="0" err="1"/>
              <a:t>encrypted</a:t>
            </a:r>
            <a:r>
              <a:rPr lang="en-PH" dirty="0"/>
              <a:t> ER and three hash values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84171" y="3370217"/>
            <a:ext cx="112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883434" y="3368171"/>
            <a:ext cx="1345475" cy="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400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3" name="Round Single Corner Rectangle 2"/>
          <p:cNvSpPr/>
          <p:nvPr/>
        </p:nvSpPr>
        <p:spPr>
          <a:xfrm>
            <a:off x="3180512" y="2485748"/>
            <a:ext cx="2076995" cy="1201783"/>
          </a:xfrm>
          <a:prstGeom prst="round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/>
              <a:t>CCS, Central, Transparency Server</a:t>
            </a:r>
            <a:endParaRPr lang="en-PH" dirty="0"/>
          </a:p>
        </p:txBody>
      </p:sp>
      <p:sp>
        <p:nvSpPr>
          <p:cNvPr id="12" name="Oval 11"/>
          <p:cNvSpPr/>
          <p:nvPr/>
        </p:nvSpPr>
        <p:spPr>
          <a:xfrm>
            <a:off x="6700952" y="2605544"/>
            <a:ext cx="2194560" cy="9621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Receive data and decrypt 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414261" y="3088683"/>
            <a:ext cx="112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619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3" name="Round Single Corner Rectangle 2"/>
          <p:cNvSpPr/>
          <p:nvPr/>
        </p:nvSpPr>
        <p:spPr>
          <a:xfrm>
            <a:off x="2948500" y="2458452"/>
            <a:ext cx="2076995" cy="1201783"/>
          </a:xfrm>
          <a:prstGeom prst="round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/>
              <a:t>CCS, Central, Transparency Server</a:t>
            </a:r>
            <a:endParaRPr lang="en-PH" dirty="0"/>
          </a:p>
        </p:txBody>
      </p:sp>
      <p:sp>
        <p:nvSpPr>
          <p:cNvPr id="12" name="Oval 11"/>
          <p:cNvSpPr/>
          <p:nvPr/>
        </p:nvSpPr>
        <p:spPr>
          <a:xfrm>
            <a:off x="6468940" y="2578248"/>
            <a:ext cx="2194560" cy="9621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Hash decrypted 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82249" y="3061387"/>
            <a:ext cx="112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00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Context Diagram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954702"/>
              </p:ext>
            </p:extLst>
          </p:nvPr>
        </p:nvGraphicFramePr>
        <p:xfrm>
          <a:off x="4249268" y="3491954"/>
          <a:ext cx="2402541" cy="114208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02541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348882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776323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Automated </a:t>
                      </a:r>
                    </a:p>
                    <a:p>
                      <a:pPr algn="ctr"/>
                      <a:r>
                        <a:rPr lang="en-PH" dirty="0"/>
                        <a:t>Election 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344701" y="3605795"/>
            <a:ext cx="1761565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VCM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794811" y="3605795"/>
            <a:ext cx="2223832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r>
              <a:rPr lang="en-PH" dirty="0"/>
              <a:t>Servers(</a:t>
            </a:r>
            <a:r>
              <a:rPr lang="en-PH" dirty="0" err="1"/>
              <a:t>CSS,Central</a:t>
            </a:r>
            <a:r>
              <a:rPr lang="en-PH" dirty="0"/>
              <a:t> and Transparency)</a:t>
            </a:r>
          </a:p>
          <a:p>
            <a:pPr algn="ctr"/>
            <a:endParaRPr lang="en-PH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106266" y="3928525"/>
            <a:ext cx="114300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651809" y="4210474"/>
            <a:ext cx="114300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106266" y="4161608"/>
            <a:ext cx="114300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651809" y="3946509"/>
            <a:ext cx="114300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88072" y="4151214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88072" y="3354585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data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11204" y="3491954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73281" y="4208119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data</a:t>
            </a:r>
          </a:p>
        </p:txBody>
      </p:sp>
    </p:spTree>
    <p:extLst>
      <p:ext uri="{BB962C8B-B14F-4D97-AF65-F5344CB8AC3E}">
        <p14:creationId xmlns:p14="http://schemas.microsoft.com/office/powerpoint/2010/main" val="1390096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3" name="Round Single Corner Rectangle 2"/>
          <p:cNvSpPr/>
          <p:nvPr/>
        </p:nvSpPr>
        <p:spPr>
          <a:xfrm>
            <a:off x="3084977" y="2472100"/>
            <a:ext cx="2076995" cy="1201783"/>
          </a:xfrm>
          <a:prstGeom prst="round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/>
              <a:t>CCS, Central, Transparency Server</a:t>
            </a:r>
            <a:endParaRPr lang="en-PH" dirty="0"/>
          </a:p>
        </p:txBody>
      </p:sp>
      <p:sp>
        <p:nvSpPr>
          <p:cNvPr id="12" name="Oval 11"/>
          <p:cNvSpPr/>
          <p:nvPr/>
        </p:nvSpPr>
        <p:spPr>
          <a:xfrm>
            <a:off x="6605417" y="2591896"/>
            <a:ext cx="2194560" cy="9621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Verify if hash values matched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18726" y="3075035"/>
            <a:ext cx="112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590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116952"/>
              </p:ext>
            </p:extLst>
          </p:nvPr>
        </p:nvGraphicFramePr>
        <p:xfrm>
          <a:off x="2696192" y="1876218"/>
          <a:ext cx="5937250" cy="39836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7470">
                  <a:extLst>
                    <a:ext uri="{9D8B030D-6E8A-4147-A177-3AD203B41FA5}">
                      <a16:colId xmlns:a16="http://schemas.microsoft.com/office/drawing/2014/main" val="3811248058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575968790"/>
                    </a:ext>
                  </a:extLst>
                </a:gridCol>
                <a:gridCol w="2465705">
                  <a:extLst>
                    <a:ext uri="{9D8B030D-6E8A-4147-A177-3AD203B41FA5}">
                      <a16:colId xmlns:a16="http://schemas.microsoft.com/office/drawing/2014/main" val="3354798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Use Case Name: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Generate key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using </a:t>
                      </a:r>
                      <a:r>
                        <a:rPr lang="en-PH" sz="11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Algorithm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708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Scenario: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CCS, Central Server and Transparency Server sends encrypted data to VCM using the VCM’s public key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977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Triggering Event: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End of voting period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56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Brief Description: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The three main servers send a message to the VCM that is encrypted using the VCM’s public key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953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Actor(s):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VCM, CCS, Central Server, Transparency Server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73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Related Use Cases: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---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07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Stakeholders: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The VCM will receive the data sent by the servers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The three servers will have to send the encrypted data 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67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Precondition: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Voting Period closes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687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Postcondition: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Sent encrypted data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491009"/>
                  </a:ext>
                </a:extLst>
              </a:tr>
              <a:tr h="10407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Basic Flow: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 The Comelec closes the voting period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1.1 The CCS. Central Server, and the transparency server sends a message to the VCMs to initiate the vote transmissions.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7632943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Exceptions: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The machines being used have defects making it impossible to communicate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17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341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242142"/>
              </p:ext>
            </p:extLst>
          </p:nvPr>
        </p:nvGraphicFramePr>
        <p:xfrm>
          <a:off x="3127375" y="2207417"/>
          <a:ext cx="5937250" cy="36011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7470">
                  <a:extLst>
                    <a:ext uri="{9D8B030D-6E8A-4147-A177-3AD203B41FA5}">
                      <a16:colId xmlns:a16="http://schemas.microsoft.com/office/drawing/2014/main" val="3182707605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1280278356"/>
                    </a:ext>
                  </a:extLst>
                </a:gridCol>
                <a:gridCol w="2465705">
                  <a:extLst>
                    <a:ext uri="{9D8B030D-6E8A-4147-A177-3AD203B41FA5}">
                      <a16:colId xmlns:a16="http://schemas.microsoft.com/office/drawing/2014/main" val="33754243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Use Case Name: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using private key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145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Scenario: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VCM decrypts the data using its private keys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19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Triggering Event: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Received encrypted data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40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Brief Description: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In order for the VCM to read the data sent by the servers, it has to decrypt it using its very own private key.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047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Actor(s):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VCM, CCS, Central Server, Transparency Server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414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Related Use Cases: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Generate key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using </a:t>
                      </a:r>
                      <a:r>
                        <a:rPr lang="en-PH" sz="11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Algorithm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163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Stakeholders: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The VCMs must decrypt the data using the private key assigned to it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655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Precondition: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Sent encrypted data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810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Postcondition: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Decrypted the data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95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Basic Flow: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 Poll watchers ensure that no one will intervene the transmission process.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1.1 The System will decrypt the data that was encrypted and interpret it into a language that is understandable.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3154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Exceptions: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The machines being used have defects making it impossible to communicate.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Human intervention is present and the system fails to serve its purpose.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454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000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000667"/>
              </p:ext>
            </p:extLst>
          </p:nvPr>
        </p:nvGraphicFramePr>
        <p:xfrm>
          <a:off x="3429007" y="1745284"/>
          <a:ext cx="5333986" cy="4565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0558">
                  <a:extLst>
                    <a:ext uri="{9D8B030D-6E8A-4147-A177-3AD203B41FA5}">
                      <a16:colId xmlns:a16="http://schemas.microsoft.com/office/drawing/2014/main" val="2490621486"/>
                    </a:ext>
                  </a:extLst>
                </a:gridCol>
                <a:gridCol w="1908255">
                  <a:extLst>
                    <a:ext uri="{9D8B030D-6E8A-4147-A177-3AD203B41FA5}">
                      <a16:colId xmlns:a16="http://schemas.microsoft.com/office/drawing/2014/main" val="1404007802"/>
                    </a:ext>
                  </a:extLst>
                </a:gridCol>
                <a:gridCol w="2215173">
                  <a:extLst>
                    <a:ext uri="{9D8B030D-6E8A-4147-A177-3AD203B41FA5}">
                      <a16:colId xmlns:a16="http://schemas.microsoft.com/office/drawing/2014/main" val="1577626057"/>
                    </a:ext>
                  </a:extLst>
                </a:gridCol>
              </a:tblGrid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Use Case Name: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 the</a:t>
                      </a:r>
                      <a:r>
                        <a:rPr lang="en-PH" sz="10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9503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Scenario: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VCM &amp; 3 Servers create key exchange using the </a:t>
                      </a:r>
                      <a:r>
                        <a:rPr lang="en-PH" sz="1000" dirty="0" err="1">
                          <a:effectLst/>
                        </a:rPr>
                        <a:t>Diffie</a:t>
                      </a:r>
                      <a:r>
                        <a:rPr lang="en-PH" sz="1000" dirty="0">
                          <a:effectLst/>
                        </a:rPr>
                        <a:t>-Hellman algorithm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07868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Triggering Event: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Successfully decrypted data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152545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Brief Description: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A security algorithm is used by the VCM and servers in order to generate their own key.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78106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Actor(s):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VCM, CCS, Central Server, Transparency Server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4261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Related Use Cases: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Generate key</a:t>
                      </a:r>
                      <a:r>
                        <a:rPr lang="en-PH" sz="10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using </a:t>
                      </a:r>
                      <a:r>
                        <a:rPr lang="en-PH" sz="10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10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Algorithm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</a:t>
                      </a:r>
                      <a:r>
                        <a:rPr lang="en-PH" sz="10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using private key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51327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Stakeholders: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The VCM and servers must create a key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2302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Precondition: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Decrypted the data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68881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Postcondition: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Generated Key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22523"/>
                  </a:ext>
                </a:extLst>
              </a:tr>
              <a:tr h="2417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Basic Flow: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1. Poll watchers ensure that no one will intervene the transmission process.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1.1 VCM and secret servers will communicate with each other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1.2 They will be able to generate a key exchange.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extLst>
                  <a:ext uri="{0D108BD9-81ED-4DB2-BD59-A6C34878D82A}">
                    <a16:rowId xmlns:a16="http://schemas.microsoft.com/office/drawing/2014/main" val="351929202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Exceptions: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The machines being used have defects making it impossible to communicate.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Human intervention is present and the system fails to serve its purpose.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666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016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475039"/>
              </p:ext>
            </p:extLst>
          </p:nvPr>
        </p:nvGraphicFramePr>
        <p:xfrm>
          <a:off x="3127375" y="2435554"/>
          <a:ext cx="5937250" cy="34083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7470">
                  <a:extLst>
                    <a:ext uri="{9D8B030D-6E8A-4147-A177-3AD203B41FA5}">
                      <a16:colId xmlns:a16="http://schemas.microsoft.com/office/drawing/2014/main" val="1915775145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3979191114"/>
                    </a:ext>
                  </a:extLst>
                </a:gridCol>
                <a:gridCol w="2465705">
                  <a:extLst>
                    <a:ext uri="{9D8B030D-6E8A-4147-A177-3AD203B41FA5}">
                      <a16:colId xmlns:a16="http://schemas.microsoft.com/office/drawing/2014/main" val="722791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Use Case Name: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encrypted ER and its hash values together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606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Scenario: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VCM sends encrypted election returns using the generated key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41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Triggering Event: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Generated Key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209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Brief Description: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After the key exchange, the VCM will transmit the ERs that were encrypted using the generated key.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70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Actor(s):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VCM, CCS, Central Server, Transparency Server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370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Related Use Cases: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Generate key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using </a:t>
                      </a:r>
                      <a:r>
                        <a:rPr lang="en-PH" sz="11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Algorithm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using private key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 the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044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Stakeholders: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VCM should transmit encrypted ERs to the servers that communicated to it.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3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Precondition: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Generated Key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7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Postcondition: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Sent encrypted ERs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332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Basic Flow: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 Poll watchers ensure that no one will intervene the transmission process.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1.1 The VCM will transmit encrypted votes to the servers.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1.2 Servers will receive them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1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Exceptions: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The machines being used have defects making it impossible to communicate.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Human intervention is present and the system fails to serve its purpose.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057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608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566890"/>
              </p:ext>
            </p:extLst>
          </p:nvPr>
        </p:nvGraphicFramePr>
        <p:xfrm>
          <a:off x="3215648" y="1614662"/>
          <a:ext cx="5760703" cy="5194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7402">
                  <a:extLst>
                    <a:ext uri="{9D8B030D-6E8A-4147-A177-3AD203B41FA5}">
                      <a16:colId xmlns:a16="http://schemas.microsoft.com/office/drawing/2014/main" val="1588589723"/>
                    </a:ext>
                  </a:extLst>
                </a:gridCol>
                <a:gridCol w="2060915">
                  <a:extLst>
                    <a:ext uri="{9D8B030D-6E8A-4147-A177-3AD203B41FA5}">
                      <a16:colId xmlns:a16="http://schemas.microsoft.com/office/drawing/2014/main" val="1528434917"/>
                    </a:ext>
                  </a:extLst>
                </a:gridCol>
                <a:gridCol w="2392386">
                  <a:extLst>
                    <a:ext uri="{9D8B030D-6E8A-4147-A177-3AD203B41FA5}">
                      <a16:colId xmlns:a16="http://schemas.microsoft.com/office/drawing/2014/main" val="3991441944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Use Case Name: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 both the encrypted </a:t>
                      </a:r>
                      <a:r>
                        <a:rPr lang="en-PH" sz="11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and its hash values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571095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Scenario: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CCS, Central Server and, Transparency Server verify hash value of the received election returns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1952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Triggering Event: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Completion of Precinct Votes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0969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Brief Description: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Received encrypted election returns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25713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Actor(s):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VCM, CCS, Central Server, Transparency Server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6768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Related Use Cases: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Generate key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using </a:t>
                      </a:r>
                      <a:r>
                        <a:rPr lang="en-PH" sz="11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Algorithm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using private key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 the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encrypted ER and its hash values together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3452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Stakeholders: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Servers will determine if the hash values are authentic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32718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Precondition: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Sent encrypted ERs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064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Postcondition: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Verified Hash Value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40326"/>
                  </a:ext>
                </a:extLst>
              </a:tr>
              <a:tr h="22626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Basic Flow: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 Poll watchers ensure that no one will intervene the transmission process.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1.1 The servers will check the ER’s integrity by looking at the hash code.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1.2 Servers will now include the data in the official count of the votes if the hash codes matches.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1.3 In the event that there was an anomaly in the hash, the servers won’t accept the data thus calling the attention of the administrators.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extLst>
                  <a:ext uri="{0D108BD9-81ED-4DB2-BD59-A6C34878D82A}">
                    <a16:rowId xmlns:a16="http://schemas.microsoft.com/office/drawing/2014/main" val="2798987985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Exceptions: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The machines being used have defects making it impossible to communicate.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Human intervention is present and the system fails to serve its purpose.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98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258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718" y="94309"/>
            <a:ext cx="10515600" cy="1325563"/>
          </a:xfrm>
        </p:spPr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958809"/>
              </p:ext>
            </p:extLst>
          </p:nvPr>
        </p:nvGraphicFramePr>
        <p:xfrm>
          <a:off x="3215648" y="1314413"/>
          <a:ext cx="5760703" cy="5373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7402">
                  <a:extLst>
                    <a:ext uri="{9D8B030D-6E8A-4147-A177-3AD203B41FA5}">
                      <a16:colId xmlns:a16="http://schemas.microsoft.com/office/drawing/2014/main" val="1588589723"/>
                    </a:ext>
                  </a:extLst>
                </a:gridCol>
                <a:gridCol w="2060915">
                  <a:extLst>
                    <a:ext uri="{9D8B030D-6E8A-4147-A177-3AD203B41FA5}">
                      <a16:colId xmlns:a16="http://schemas.microsoft.com/office/drawing/2014/main" val="1528434917"/>
                    </a:ext>
                  </a:extLst>
                </a:gridCol>
                <a:gridCol w="2392386">
                  <a:extLst>
                    <a:ext uri="{9D8B030D-6E8A-4147-A177-3AD203B41FA5}">
                      <a16:colId xmlns:a16="http://schemas.microsoft.com/office/drawing/2014/main" val="3991441944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Use Case Name: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Decrypt data using </a:t>
                      </a:r>
                      <a:r>
                        <a:rPr lang="en-PH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Key and VCM’s public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571095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Scenario: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CCS, Central Server and, Transparency Server verify hash value of the received election returns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1952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Triggering Event: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Completion of Precinct Votes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0969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Brief Description: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Received encrypted election returns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25713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Actor(s):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VCM, CCS, Central Server, Transparency Server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6768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Related Use Cases: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Generate key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using </a:t>
                      </a:r>
                      <a:r>
                        <a:rPr lang="en-PH" sz="11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Algorithm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using private key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 the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encrypted ER and its hash values together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 both the encrypted </a:t>
                      </a:r>
                      <a:r>
                        <a:rPr lang="en-PH" sz="11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and its hash values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3452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Stakeholders: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Servers will determine if the hash values are authentic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32718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Precondition: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Sent encrypted ERs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064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Postcondition: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Verified Hash Value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40326"/>
                  </a:ext>
                </a:extLst>
              </a:tr>
              <a:tr h="22626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Basic Flow: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 Poll watchers ensure that no one will intervene the transmission process.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1.1 The servers will check the ER’s integrity by looking at the hash code.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1.2 Servers will now include the data in the official count of the votes if the hash codes matches.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1.3 In the event that there was an anomaly in the hash, the servers won’t accept the data thus calling the attention of the administrators.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extLst>
                  <a:ext uri="{0D108BD9-81ED-4DB2-BD59-A6C34878D82A}">
                    <a16:rowId xmlns:a16="http://schemas.microsoft.com/office/drawing/2014/main" val="2798987985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Exceptions: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The machines being used have defects making it impossible to communicate.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Human intervention is present and the system fails to serve its purpose.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98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733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98899"/>
            <a:ext cx="10515600" cy="1325563"/>
          </a:xfrm>
        </p:spPr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515516"/>
              </p:ext>
            </p:extLst>
          </p:nvPr>
        </p:nvGraphicFramePr>
        <p:xfrm>
          <a:off x="3215647" y="1027809"/>
          <a:ext cx="5760703" cy="5553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7402">
                  <a:extLst>
                    <a:ext uri="{9D8B030D-6E8A-4147-A177-3AD203B41FA5}">
                      <a16:colId xmlns:a16="http://schemas.microsoft.com/office/drawing/2014/main" val="1588589723"/>
                    </a:ext>
                  </a:extLst>
                </a:gridCol>
                <a:gridCol w="2060915">
                  <a:extLst>
                    <a:ext uri="{9D8B030D-6E8A-4147-A177-3AD203B41FA5}">
                      <a16:colId xmlns:a16="http://schemas.microsoft.com/office/drawing/2014/main" val="1528434917"/>
                    </a:ext>
                  </a:extLst>
                </a:gridCol>
                <a:gridCol w="2392386">
                  <a:extLst>
                    <a:ext uri="{9D8B030D-6E8A-4147-A177-3AD203B41FA5}">
                      <a16:colId xmlns:a16="http://schemas.microsoft.com/office/drawing/2014/main" val="3991441944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Use Case Name: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 the decrypted ER</a:t>
                      </a: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571095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Scenario: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CCS, Central Server and, Transparency Server verify hash value of the received election returns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1952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Triggering Event: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Completion of Precinct Votes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0969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Brief Description: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Received encrypted election returns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25713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Actor(s):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VCM, CCS, Central Server, Transparency Server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6768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Related Use Cases: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Generate key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using </a:t>
                      </a:r>
                      <a:r>
                        <a:rPr lang="en-PH" sz="11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Algorithm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using private key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 the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encrypted ER and its hash values together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 both the encrypted </a:t>
                      </a:r>
                      <a:r>
                        <a:rPr lang="en-PH" sz="11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and its hash values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Decrypt data using </a:t>
                      </a:r>
                      <a:r>
                        <a:rPr lang="en-PH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Key and VCM’s public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3452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Stakeholders: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Servers will determine if the hash values are authentic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32718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Precondition: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Sent encrypted ERs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064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Postcondition: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Verified Hash Value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40326"/>
                  </a:ext>
                </a:extLst>
              </a:tr>
              <a:tr h="22626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Basic Flow: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 Poll watchers ensure that no one will intervene the transmission process.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1.1 The servers will check the ER’s integrity by looking at the hash code.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1.2 Servers will now include the data in the official count of the votes if the hash codes matches.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1.3 In the event that there was an anomaly in the hash, the servers won’t accept the data thus calling the attention of the administrators.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extLst>
                  <a:ext uri="{0D108BD9-81ED-4DB2-BD59-A6C34878D82A}">
                    <a16:rowId xmlns:a16="http://schemas.microsoft.com/office/drawing/2014/main" val="2798987985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Exceptions: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The machines being used have defects making it impossible to communicate.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Human intervention is present and the system fails to serve its purpose.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98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874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718" y="6130"/>
            <a:ext cx="10515600" cy="1325563"/>
          </a:xfrm>
        </p:spPr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581978"/>
              </p:ext>
            </p:extLst>
          </p:nvPr>
        </p:nvGraphicFramePr>
        <p:xfrm>
          <a:off x="3135166" y="1057295"/>
          <a:ext cx="5760703" cy="5732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7402">
                  <a:extLst>
                    <a:ext uri="{9D8B030D-6E8A-4147-A177-3AD203B41FA5}">
                      <a16:colId xmlns:a16="http://schemas.microsoft.com/office/drawing/2014/main" val="1588589723"/>
                    </a:ext>
                  </a:extLst>
                </a:gridCol>
                <a:gridCol w="2060915">
                  <a:extLst>
                    <a:ext uri="{9D8B030D-6E8A-4147-A177-3AD203B41FA5}">
                      <a16:colId xmlns:a16="http://schemas.microsoft.com/office/drawing/2014/main" val="1528434917"/>
                    </a:ext>
                  </a:extLst>
                </a:gridCol>
                <a:gridCol w="2392386">
                  <a:extLst>
                    <a:ext uri="{9D8B030D-6E8A-4147-A177-3AD203B41FA5}">
                      <a16:colId xmlns:a16="http://schemas.microsoft.com/office/drawing/2014/main" val="3991441944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Use Case Name: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 checks if hash values are the same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571095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Scenario: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CCS, Central Server and, Transparency Server verify hash value of the received election returns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1952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Triggering Event: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Completion of Precinct Votes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0969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Brief Description: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Received encrypted election returns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25713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Actor(s):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VCM, CCS, Central Server, Transparency Server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6768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Related Use Cases: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Generate key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using </a:t>
                      </a:r>
                      <a:r>
                        <a:rPr lang="en-PH" sz="11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Algorithm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using private key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 the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encrypted ER and its hash values together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 both the encrypted </a:t>
                      </a:r>
                      <a:r>
                        <a:rPr lang="en-PH" sz="11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and its hash values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Decrypt data using </a:t>
                      </a:r>
                      <a:r>
                        <a:rPr lang="en-PH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Key and VCM’s public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 the decrypted ER</a:t>
                      </a: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3452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Stakeholders: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Servers will determine if the hash values are authentic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32718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Precondition: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Sent encrypted ERs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064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Postcondition: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Verified Hash Value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40326"/>
                  </a:ext>
                </a:extLst>
              </a:tr>
              <a:tr h="22626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Basic Flow: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 Poll watchers ensure that no one will intervene the transmission process.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1.1 The servers will check the ER’s integrity by looking at the hash code.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1.2 Servers will now include the data in the official count of the votes if the hash codes matches.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1.3 In the event that there was an anomaly in the hash, the servers won’t accept the data thus calling the attention of the administrators.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extLst>
                  <a:ext uri="{0D108BD9-81ED-4DB2-BD59-A6C34878D82A}">
                    <a16:rowId xmlns:a16="http://schemas.microsoft.com/office/drawing/2014/main" val="2798987985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Exceptions: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The machines being used have defects making it impossible to communicate.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Human intervention is present and the system fails to serve its purpose.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98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287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Object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9581"/>
            <a:ext cx="10515600" cy="293672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9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0272" y="-8069"/>
            <a:ext cx="4025348" cy="681797"/>
          </a:xfrm>
        </p:spPr>
        <p:txBody>
          <a:bodyPr>
            <a:normAutofit fontScale="90000"/>
          </a:bodyPr>
          <a:lstStyle/>
          <a:p>
            <a:r>
              <a:rPr lang="en-PH" dirty="0"/>
              <a:t>DFD DIAGRAM 0</a:t>
            </a:r>
          </a:p>
        </p:txBody>
      </p:sp>
      <p:graphicFrame>
        <p:nvGraphicFramePr>
          <p:cNvPr id="4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981524"/>
              </p:ext>
            </p:extLst>
          </p:nvPr>
        </p:nvGraphicFramePr>
        <p:xfrm>
          <a:off x="2937838" y="961884"/>
          <a:ext cx="1627096" cy="10172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Encrypts</a:t>
                      </a:r>
                      <a:r>
                        <a:rPr lang="en-PH" sz="1400" baseline="0" dirty="0"/>
                        <a:t> ERs using VCM’s private key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4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0130301"/>
              </p:ext>
            </p:extLst>
          </p:nvPr>
        </p:nvGraphicFramePr>
        <p:xfrm>
          <a:off x="8475091" y="550737"/>
          <a:ext cx="2267058" cy="172993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67058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4900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1239895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encrypts</a:t>
                      </a:r>
                      <a:r>
                        <a:rPr lang="en-PH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encrypted ER and hash values together using the generated key in the </a:t>
                      </a:r>
                      <a:r>
                        <a:rPr lang="en-PH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Algorithm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5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3420867"/>
              </p:ext>
            </p:extLst>
          </p:nvPr>
        </p:nvGraphicFramePr>
        <p:xfrm>
          <a:off x="5978978" y="4441622"/>
          <a:ext cx="1627096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decrypts encrypted ERs using the </a:t>
                      </a:r>
                      <a:r>
                        <a:rPr lang="en-PH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Key and the VCM’s public key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5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427216"/>
              </p:ext>
            </p:extLst>
          </p:nvPr>
        </p:nvGraphicFramePr>
        <p:xfrm>
          <a:off x="3158183" y="5203622"/>
          <a:ext cx="1589518" cy="95699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89518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29561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591231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hashes the decrypted ER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5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817182"/>
              </p:ext>
            </p:extLst>
          </p:nvPr>
        </p:nvGraphicFramePr>
        <p:xfrm>
          <a:off x="141329" y="4813437"/>
          <a:ext cx="1627096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checks if the generated hash values of the ER and the hash values sent by the VCM are the same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5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8759165"/>
              </p:ext>
            </p:extLst>
          </p:nvPr>
        </p:nvGraphicFramePr>
        <p:xfrm>
          <a:off x="141329" y="1969395"/>
          <a:ext cx="1627096" cy="10363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223353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Generates</a:t>
                      </a:r>
                      <a:r>
                        <a:rPr lang="en-PH" sz="1400" baseline="0" dirty="0"/>
                        <a:t> key using </a:t>
                      </a:r>
                      <a:r>
                        <a:rPr lang="en-PH" sz="1400" baseline="0" dirty="0" err="1"/>
                        <a:t>Diffie</a:t>
                      </a:r>
                      <a:r>
                        <a:rPr lang="en-PH" sz="1400" baseline="0" dirty="0"/>
                        <a:t>-Hellman Algorithm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5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0978196"/>
              </p:ext>
            </p:extLst>
          </p:nvPr>
        </p:nvGraphicFramePr>
        <p:xfrm>
          <a:off x="5884362" y="921874"/>
          <a:ext cx="1627096" cy="109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Gets hash value</a:t>
                      </a:r>
                      <a:r>
                        <a:rPr lang="en-PH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ER using three hash function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7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392519"/>
              </p:ext>
            </p:extLst>
          </p:nvPr>
        </p:nvGraphicFramePr>
        <p:xfrm>
          <a:off x="9928601" y="4435329"/>
          <a:ext cx="1627096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30961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sends both the encrypted </a:t>
                      </a:r>
                      <a:r>
                        <a:rPr lang="en-PH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and its three</a:t>
                      </a:r>
                      <a:r>
                        <a:rPr lang="en-PH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hash values to Server Key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7993274" y="4435329"/>
            <a:ext cx="1807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 encrypted encrypted ERs and three hash values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53969" y="5203621"/>
            <a:ext cx="141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/>
              <a:t>decrypted ERs</a:t>
            </a:r>
          </a:p>
        </p:txBody>
      </p:sp>
      <p:cxnSp>
        <p:nvCxnSpPr>
          <p:cNvPr id="40" name="Elbow Connector 39"/>
          <p:cNvCxnSpPr/>
          <p:nvPr/>
        </p:nvCxnSpPr>
        <p:spPr>
          <a:xfrm flipV="1">
            <a:off x="954877" y="1321561"/>
            <a:ext cx="1964925" cy="647835"/>
          </a:xfrm>
          <a:prstGeom prst="bentConnector3">
            <a:avLst>
              <a:gd name="adj1" fmla="val 766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50286" y="948210"/>
            <a:ext cx="110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/>
              <a:t>generated key</a:t>
            </a:r>
          </a:p>
        </p:txBody>
      </p:sp>
      <p:cxnSp>
        <p:nvCxnSpPr>
          <p:cNvPr id="49" name="Straight Arrow Connector 48"/>
          <p:cNvCxnSpPr>
            <a:endCxn id="57" idx="1"/>
          </p:cNvCxnSpPr>
          <p:nvPr/>
        </p:nvCxnSpPr>
        <p:spPr>
          <a:xfrm>
            <a:off x="4564934" y="1470514"/>
            <a:ext cx="1319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603260" y="1193515"/>
            <a:ext cx="110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/>
              <a:t>encrypted ER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7529496" y="1470514"/>
            <a:ext cx="945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529495" y="1008848"/>
            <a:ext cx="92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Hash value     of ER </a:t>
            </a:r>
          </a:p>
          <a:p>
            <a:r>
              <a:rPr lang="en-PH" sz="1200" dirty="0"/>
              <a:t>    </a:t>
            </a:r>
          </a:p>
        </p:txBody>
      </p:sp>
      <p:cxnSp>
        <p:nvCxnSpPr>
          <p:cNvPr id="122" name="Straight Arrow Connector 121"/>
          <p:cNvCxnSpPr>
            <a:stCxn id="51" idx="1"/>
          </p:cNvCxnSpPr>
          <p:nvPr/>
        </p:nvCxnSpPr>
        <p:spPr>
          <a:xfrm flipH="1">
            <a:off x="1768003" y="5682117"/>
            <a:ext cx="1390180" cy="1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013791" y="4939850"/>
            <a:ext cx="101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/>
              <a:t>hashed decrypted ER</a:t>
            </a:r>
          </a:p>
        </p:txBody>
      </p:sp>
      <p:graphicFrame>
        <p:nvGraphicFramePr>
          <p:cNvPr id="2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912563"/>
              </p:ext>
            </p:extLst>
          </p:nvPr>
        </p:nvGraphicFramePr>
        <p:xfrm>
          <a:off x="141329" y="3337814"/>
          <a:ext cx="1627096" cy="304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Public</a:t>
                      </a:r>
                      <a:r>
                        <a:rPr lang="en-PH" sz="1400" baseline="0" dirty="0"/>
                        <a:t> keys</a:t>
                      </a:r>
                      <a:endParaRPr lang="en-PH" sz="14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endCxn id="55" idx="2"/>
          </p:cNvCxnSpPr>
          <p:nvPr/>
        </p:nvCxnSpPr>
        <p:spPr>
          <a:xfrm flipV="1">
            <a:off x="954877" y="3005715"/>
            <a:ext cx="0" cy="31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800543" y="2342334"/>
            <a:ext cx="1123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encrypted </a:t>
            </a:r>
            <a:r>
              <a:rPr lang="en-PH" sz="1200" dirty="0" err="1"/>
              <a:t>encrypted</a:t>
            </a:r>
            <a:r>
              <a:rPr lang="en-PH" sz="1200" dirty="0"/>
              <a:t> ER &amp; </a:t>
            </a:r>
          </a:p>
          <a:p>
            <a:pPr algn="ctr"/>
            <a:r>
              <a:rPr lang="en-PH" sz="1200" dirty="0"/>
              <a:t>three hash values    </a:t>
            </a:r>
          </a:p>
        </p:txBody>
      </p:sp>
      <p:cxnSp>
        <p:nvCxnSpPr>
          <p:cNvPr id="12" name="Elbow Connector 11"/>
          <p:cNvCxnSpPr>
            <a:stCxn id="47" idx="2"/>
            <a:endCxn id="75" idx="0"/>
          </p:cNvCxnSpPr>
          <p:nvPr/>
        </p:nvCxnSpPr>
        <p:spPr>
          <a:xfrm rot="16200000" flipH="1">
            <a:off x="9098053" y="2791233"/>
            <a:ext cx="2154662" cy="11335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0" idx="3"/>
          </p:cNvCxnSpPr>
          <p:nvPr/>
        </p:nvCxnSpPr>
        <p:spPr>
          <a:xfrm flipH="1">
            <a:off x="7606074" y="5203621"/>
            <a:ext cx="23225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747701" y="5486400"/>
            <a:ext cx="1231277" cy="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12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00" y="274369"/>
            <a:ext cx="5923811" cy="602959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23768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Package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56" y="1844151"/>
            <a:ext cx="8828756" cy="3744782"/>
          </a:xfrm>
        </p:spPr>
      </p:pic>
    </p:spTree>
    <p:extLst>
      <p:ext uri="{BB962C8B-B14F-4D97-AF65-F5344CB8AC3E}">
        <p14:creationId xmlns:p14="http://schemas.microsoft.com/office/powerpoint/2010/main" val="3262811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Deployment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647" y="1825625"/>
            <a:ext cx="7748705" cy="4351338"/>
          </a:xfrm>
        </p:spPr>
      </p:pic>
    </p:spTree>
    <p:extLst>
      <p:ext uri="{BB962C8B-B14F-4D97-AF65-F5344CB8AC3E}">
        <p14:creationId xmlns:p14="http://schemas.microsoft.com/office/powerpoint/2010/main" val="10617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DFD DIAGRAM 1</a:t>
            </a:r>
          </a:p>
        </p:txBody>
      </p:sp>
    </p:spTree>
    <p:extLst>
      <p:ext uri="{BB962C8B-B14F-4D97-AF65-F5344CB8AC3E}">
        <p14:creationId xmlns:p14="http://schemas.microsoft.com/office/powerpoint/2010/main" val="66168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66" y="140347"/>
            <a:ext cx="3672053" cy="846743"/>
          </a:xfrm>
        </p:spPr>
        <p:txBody>
          <a:bodyPr>
            <a:normAutofit fontScale="90000"/>
          </a:bodyPr>
          <a:lstStyle/>
          <a:p>
            <a:r>
              <a:rPr lang="en-PH" dirty="0"/>
              <a:t>Activity Diagram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092899"/>
              </p:ext>
            </p:extLst>
          </p:nvPr>
        </p:nvGraphicFramePr>
        <p:xfrm>
          <a:off x="1652337" y="850232"/>
          <a:ext cx="10154652" cy="589811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58345">
                  <a:extLst>
                    <a:ext uri="{9D8B030D-6E8A-4147-A177-3AD203B41FA5}">
                      <a16:colId xmlns:a16="http://schemas.microsoft.com/office/drawing/2014/main" val="596196788"/>
                    </a:ext>
                  </a:extLst>
                </a:gridCol>
                <a:gridCol w="4996307">
                  <a:extLst>
                    <a:ext uri="{9D8B030D-6E8A-4147-A177-3AD203B41FA5}">
                      <a16:colId xmlns:a16="http://schemas.microsoft.com/office/drawing/2014/main" val="3623870201"/>
                    </a:ext>
                  </a:extLst>
                </a:gridCol>
              </a:tblGrid>
              <a:tr h="401052">
                <a:tc>
                  <a:txBody>
                    <a:bodyPr/>
                    <a:lstStyle/>
                    <a:p>
                      <a:pPr algn="ctr"/>
                      <a:r>
                        <a:rPr lang="en-PH" b="0" i="0" dirty="0"/>
                        <a:t>VCM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0" i="0" dirty="0"/>
                        <a:t>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274137"/>
                  </a:ext>
                </a:extLst>
              </a:tr>
              <a:tr h="5497065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969045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2998260" y="2204931"/>
            <a:ext cx="2133600" cy="753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Generates  key </a:t>
            </a:r>
          </a:p>
        </p:txBody>
      </p:sp>
      <p:sp>
        <p:nvSpPr>
          <p:cNvPr id="5" name="Oval 4"/>
          <p:cNvSpPr/>
          <p:nvPr/>
        </p:nvSpPr>
        <p:spPr>
          <a:xfrm>
            <a:off x="3819527" y="1294973"/>
            <a:ext cx="491066" cy="469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3" name="Straight Arrow Connector 12"/>
          <p:cNvCxnSpPr>
            <a:stCxn id="5" idx="4"/>
            <a:endCxn id="4" idx="0"/>
          </p:cNvCxnSpPr>
          <p:nvPr/>
        </p:nvCxnSpPr>
        <p:spPr>
          <a:xfrm>
            <a:off x="4065060" y="1764150"/>
            <a:ext cx="0" cy="44078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37455" y="2552541"/>
            <a:ext cx="3025551" cy="2915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858000" y="-72813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2999795" y="4739948"/>
            <a:ext cx="2133600" cy="704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Gets hash values of ER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2998260" y="3547381"/>
            <a:ext cx="2133600" cy="704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Encrypt ER using private key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4065060" y="4252989"/>
            <a:ext cx="1057" cy="48695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Donut 83"/>
          <p:cNvSpPr/>
          <p:nvPr/>
        </p:nvSpPr>
        <p:spPr>
          <a:xfrm>
            <a:off x="11272866" y="6093737"/>
            <a:ext cx="397933" cy="37917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4065060" y="5444225"/>
            <a:ext cx="0" cy="48695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</p:cNvCxnSpPr>
          <p:nvPr/>
        </p:nvCxnSpPr>
        <p:spPr>
          <a:xfrm>
            <a:off x="4065060" y="2958464"/>
            <a:ext cx="0" cy="58330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998260" y="5931184"/>
            <a:ext cx="2133600" cy="704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Encrypts the encrypted  ER and its hash values together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8157411" y="2258714"/>
            <a:ext cx="2133600" cy="704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Sends both the encrypted </a:t>
            </a:r>
            <a:r>
              <a:rPr lang="en-PH" sz="1600" dirty="0" err="1"/>
              <a:t>encrypted</a:t>
            </a:r>
            <a:r>
              <a:rPr lang="en-PH" sz="1600" dirty="0"/>
              <a:t> ER and its hash values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157411" y="3524295"/>
            <a:ext cx="2133600" cy="704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Decrypts  data using Diffie-Helman key and  VCM’s public key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157411" y="4706112"/>
            <a:ext cx="2133600" cy="704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Hash the decrypted ER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434931" y="5687704"/>
            <a:ext cx="3135786" cy="958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checks if the generated hash values of the ER and the hash values sent by the VCM are the same</a:t>
            </a:r>
            <a:endParaRPr lang="en-PH" sz="1600" dirty="0"/>
          </a:p>
        </p:txBody>
      </p:sp>
      <p:cxnSp>
        <p:nvCxnSpPr>
          <p:cNvPr id="37" name="Straight Arrow Connector 36"/>
          <p:cNvCxnSpPr>
            <a:endCxn id="42" idx="0"/>
          </p:cNvCxnSpPr>
          <p:nvPr/>
        </p:nvCxnSpPr>
        <p:spPr>
          <a:xfrm>
            <a:off x="9224211" y="2960229"/>
            <a:ext cx="0" cy="56406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3" idx="0"/>
          </p:cNvCxnSpPr>
          <p:nvPr/>
        </p:nvCxnSpPr>
        <p:spPr>
          <a:xfrm>
            <a:off x="9224211" y="4214435"/>
            <a:ext cx="0" cy="49167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9224211" y="5405671"/>
            <a:ext cx="0" cy="28203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570717" y="6281276"/>
            <a:ext cx="702149" cy="204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23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7830"/>
            <a:ext cx="10515600" cy="1325563"/>
          </a:xfrm>
        </p:spPr>
        <p:txBody>
          <a:bodyPr/>
          <a:lstStyle/>
          <a:p>
            <a:r>
              <a:rPr lang="en-PH" dirty="0"/>
              <a:t>Communication Diagram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24459" y="3929947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:VCM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97008" y="3929947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:Servers </a:t>
            </a:r>
          </a:p>
          <a:p>
            <a:pPr algn="ctr"/>
            <a:r>
              <a:rPr lang="en-PH" sz="1400" dirty="0"/>
              <a:t>(CCS, Central and Transparency)</a:t>
            </a:r>
          </a:p>
        </p:txBody>
      </p:sp>
      <p:cxnSp>
        <p:nvCxnSpPr>
          <p:cNvPr id="27" name="Straight Connector 26"/>
          <p:cNvCxnSpPr>
            <a:stCxn id="6" idx="3"/>
            <a:endCxn id="21" idx="1"/>
          </p:cNvCxnSpPr>
          <p:nvPr/>
        </p:nvCxnSpPr>
        <p:spPr>
          <a:xfrm>
            <a:off x="5110206" y="4334849"/>
            <a:ext cx="118680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279255" y="4090868"/>
            <a:ext cx="82550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43645" y="2672660"/>
            <a:ext cx="3121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1:GenerateKey()</a:t>
            </a:r>
          </a:p>
        </p:txBody>
      </p:sp>
      <p:cxnSp>
        <p:nvCxnSpPr>
          <p:cNvPr id="49" name="Elbow Connector 48"/>
          <p:cNvCxnSpPr>
            <a:stCxn id="21" idx="2"/>
          </p:cNvCxnSpPr>
          <p:nvPr/>
        </p:nvCxnSpPr>
        <p:spPr>
          <a:xfrm rot="5400000" flipH="1">
            <a:off x="6573545" y="4223413"/>
            <a:ext cx="239800" cy="792874"/>
          </a:xfrm>
          <a:prstGeom prst="bentConnector4">
            <a:avLst>
              <a:gd name="adj1" fmla="val -174770"/>
              <a:gd name="adj2" fmla="val 138663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43600" y="5435600"/>
            <a:ext cx="2387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6:DecryptER()</a:t>
            </a:r>
          </a:p>
          <a:p>
            <a:r>
              <a:rPr lang="en-PH" sz="1400" dirty="0"/>
              <a:t>7:HashDecryptedER()</a:t>
            </a:r>
          </a:p>
          <a:p>
            <a:r>
              <a:rPr lang="en-PH" sz="1400" dirty="0"/>
              <a:t>8:CheckHashValues()</a:t>
            </a:r>
          </a:p>
          <a:p>
            <a:endParaRPr lang="en-PH" sz="1400" dirty="0"/>
          </a:p>
          <a:p>
            <a:endParaRPr lang="en-PH" sz="1400" dirty="0"/>
          </a:p>
          <a:p>
            <a:endParaRPr lang="en-PH" dirty="0"/>
          </a:p>
        </p:txBody>
      </p:sp>
      <p:cxnSp>
        <p:nvCxnSpPr>
          <p:cNvPr id="44" name="Elbow Connector 43"/>
          <p:cNvCxnSpPr/>
          <p:nvPr/>
        </p:nvCxnSpPr>
        <p:spPr>
          <a:xfrm rot="5400000" flipH="1">
            <a:off x="3715439" y="4223413"/>
            <a:ext cx="239800" cy="792874"/>
          </a:xfrm>
          <a:prstGeom prst="bentConnector4">
            <a:avLst>
              <a:gd name="adj1" fmla="val -174770"/>
              <a:gd name="adj2" fmla="val 138663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66533" y="5435600"/>
            <a:ext cx="2112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2:EncryptERs</a:t>
            </a:r>
            <a:r>
              <a:rPr lang="en-PH" sz="1600" dirty="0"/>
              <a:t>()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231776" y="2888974"/>
            <a:ext cx="285810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089882" y="2888974"/>
            <a:ext cx="0" cy="104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66533" y="5698237"/>
            <a:ext cx="155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3:GetHashValue</a:t>
            </a:r>
            <a:r>
              <a:rPr lang="en-PH" dirty="0"/>
              <a:t>()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31776" y="2888974"/>
            <a:ext cx="0" cy="104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66533" y="6036791"/>
            <a:ext cx="1794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4:EncryptEncryptedER </a:t>
            </a:r>
          </a:p>
          <a:p>
            <a:r>
              <a:rPr lang="en-PH" sz="1400" dirty="0"/>
              <a:t>&amp; </a:t>
            </a:r>
            <a:r>
              <a:rPr lang="en-PH" sz="1400" dirty="0" err="1"/>
              <a:t>HashValue</a:t>
            </a:r>
            <a:r>
              <a:rPr lang="en-PH" sz="1400" dirty="0"/>
              <a:t>()</a:t>
            </a:r>
            <a:endParaRPr lang="en-PH" dirty="0"/>
          </a:p>
        </p:txBody>
      </p:sp>
      <p:sp>
        <p:nvSpPr>
          <p:cNvPr id="10" name="TextBox 9"/>
          <p:cNvSpPr txBox="1"/>
          <p:nvPr/>
        </p:nvSpPr>
        <p:spPr>
          <a:xfrm>
            <a:off x="5107876" y="3575034"/>
            <a:ext cx="158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/>
              <a:t>5:SendEncryptedER</a:t>
            </a:r>
          </a:p>
          <a:p>
            <a:r>
              <a:rPr lang="en-PH" sz="1200" dirty="0"/>
              <a:t>&amp; </a:t>
            </a:r>
            <a:r>
              <a:rPr lang="en-PH" sz="1200" dirty="0" err="1"/>
              <a:t>HashValue</a:t>
            </a:r>
            <a:r>
              <a:rPr lang="en-PH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8930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Sequence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38" y="1690688"/>
            <a:ext cx="8226125" cy="4501658"/>
          </a:xfrm>
        </p:spPr>
      </p:pic>
    </p:spTree>
    <p:extLst>
      <p:ext uri="{BB962C8B-B14F-4D97-AF65-F5344CB8AC3E}">
        <p14:creationId xmlns:p14="http://schemas.microsoft.com/office/powerpoint/2010/main" val="114308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7829"/>
            <a:ext cx="10515600" cy="1325563"/>
          </a:xfrm>
        </p:spPr>
        <p:txBody>
          <a:bodyPr/>
          <a:lstStyle/>
          <a:p>
            <a:r>
              <a:rPr lang="en-PH" dirty="0"/>
              <a:t>State Diagram</a:t>
            </a:r>
          </a:p>
        </p:txBody>
      </p:sp>
      <p:sp>
        <p:nvSpPr>
          <p:cNvPr id="6" name="Oval 5"/>
          <p:cNvSpPr/>
          <p:nvPr/>
        </p:nvSpPr>
        <p:spPr>
          <a:xfrm>
            <a:off x="2910829" y="1503883"/>
            <a:ext cx="255495" cy="26894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Arrow Connector 6"/>
          <p:cNvCxnSpPr>
            <a:stCxn id="6" idx="4"/>
            <a:endCxn id="8" idx="0"/>
          </p:cNvCxnSpPr>
          <p:nvPr/>
        </p:nvCxnSpPr>
        <p:spPr>
          <a:xfrm>
            <a:off x="3038577" y="1772824"/>
            <a:ext cx="1" cy="40490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245704" y="2177726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Generate key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45704" y="3420781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Encrypt 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50418" y="4803733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Get hash value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727832" y="4803733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Encrypt encrypted ER and hash values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727832" y="3426089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Send encrypted ER and hash values</a:t>
            </a:r>
          </a:p>
        </p:txBody>
      </p:sp>
      <p:cxnSp>
        <p:nvCxnSpPr>
          <p:cNvPr id="22" name="Straight Arrow Connector 21"/>
          <p:cNvCxnSpPr>
            <a:stCxn id="8" idx="2"/>
            <a:endCxn id="10" idx="0"/>
          </p:cNvCxnSpPr>
          <p:nvPr/>
        </p:nvCxnSpPr>
        <p:spPr>
          <a:xfrm>
            <a:off x="3038578" y="2987529"/>
            <a:ext cx="0" cy="4332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0" idx="2"/>
            <a:endCxn id="12" idx="1"/>
          </p:cNvCxnSpPr>
          <p:nvPr/>
        </p:nvCxnSpPr>
        <p:spPr>
          <a:xfrm rot="16200000" flipH="1">
            <a:off x="2855473" y="4413689"/>
            <a:ext cx="978051" cy="611840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  <a:endCxn id="13" idx="1"/>
          </p:cNvCxnSpPr>
          <p:nvPr/>
        </p:nvCxnSpPr>
        <p:spPr>
          <a:xfrm>
            <a:off x="5236165" y="5208635"/>
            <a:ext cx="149166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0"/>
            <a:endCxn id="14" idx="2"/>
          </p:cNvCxnSpPr>
          <p:nvPr/>
        </p:nvCxnSpPr>
        <p:spPr>
          <a:xfrm flipV="1">
            <a:off x="7520706" y="4235892"/>
            <a:ext cx="0" cy="56784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33862" y="1767497"/>
            <a:ext cx="153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VCM public key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46331" y="3064444"/>
            <a:ext cx="153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Generated key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77158" y="4685414"/>
            <a:ext cx="1103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Generated key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624763" y="4411832"/>
            <a:ext cx="1377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ERs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727832" y="2048445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Decrypt ER</a:t>
            </a:r>
          </a:p>
        </p:txBody>
      </p:sp>
      <p:cxnSp>
        <p:nvCxnSpPr>
          <p:cNvPr id="23" name="Straight Arrow Connector 22"/>
          <p:cNvCxnSpPr>
            <a:endCxn id="21" idx="2"/>
          </p:cNvCxnSpPr>
          <p:nvPr/>
        </p:nvCxnSpPr>
        <p:spPr>
          <a:xfrm flipV="1">
            <a:off x="7520706" y="2858248"/>
            <a:ext cx="0" cy="56784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28819" y="2895068"/>
            <a:ext cx="1377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Generated key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4763" y="3085152"/>
            <a:ext cx="1377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Public key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527897" y="2048445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Hash decrypted ER</a:t>
            </a:r>
          </a:p>
        </p:txBody>
      </p:sp>
      <p:cxnSp>
        <p:nvCxnSpPr>
          <p:cNvPr id="5" name="Straight Arrow Connector 4"/>
          <p:cNvCxnSpPr>
            <a:stCxn id="21" idx="3"/>
            <a:endCxn id="27" idx="1"/>
          </p:cNvCxnSpPr>
          <p:nvPr/>
        </p:nvCxnSpPr>
        <p:spPr>
          <a:xfrm>
            <a:off x="8313579" y="2453347"/>
            <a:ext cx="1214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9527897" y="3433098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Check hash values</a:t>
            </a:r>
          </a:p>
        </p:txBody>
      </p:sp>
      <p:cxnSp>
        <p:nvCxnSpPr>
          <p:cNvPr id="16" name="Straight Arrow Connector 15"/>
          <p:cNvCxnSpPr>
            <a:stCxn id="27" idx="2"/>
            <a:endCxn id="32" idx="0"/>
          </p:cNvCxnSpPr>
          <p:nvPr/>
        </p:nvCxnSpPr>
        <p:spPr>
          <a:xfrm>
            <a:off x="10320771" y="2858248"/>
            <a:ext cx="0" cy="57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0102590" y="4743695"/>
            <a:ext cx="436357" cy="4323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Oval 27"/>
          <p:cNvSpPr/>
          <p:nvPr/>
        </p:nvSpPr>
        <p:spPr>
          <a:xfrm>
            <a:off x="10204450" y="4835081"/>
            <a:ext cx="255495" cy="26894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9" name="Straight Arrow Connector 8"/>
          <p:cNvCxnSpPr>
            <a:stCxn id="32" idx="2"/>
            <a:endCxn id="3" idx="0"/>
          </p:cNvCxnSpPr>
          <p:nvPr/>
        </p:nvCxnSpPr>
        <p:spPr>
          <a:xfrm flipH="1">
            <a:off x="10320769" y="4242901"/>
            <a:ext cx="2" cy="500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91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154" y="457019"/>
            <a:ext cx="10515600" cy="1325563"/>
          </a:xfrm>
        </p:spPr>
        <p:txBody>
          <a:bodyPr/>
          <a:lstStyle/>
          <a:p>
            <a:r>
              <a:rPr lang="en-PH" dirty="0"/>
              <a:t>Timing Diagram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sp>
        <p:nvSpPr>
          <p:cNvPr id="11" name="Hexagon 10"/>
          <p:cNvSpPr/>
          <p:nvPr/>
        </p:nvSpPr>
        <p:spPr>
          <a:xfrm>
            <a:off x="1946286" y="3727350"/>
            <a:ext cx="1763642" cy="962380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Send encrypted </a:t>
            </a:r>
            <a:r>
              <a:rPr lang="en-PH" sz="1400" dirty="0" err="1"/>
              <a:t>encrypted</a:t>
            </a:r>
            <a:r>
              <a:rPr lang="en-PH" sz="1400" dirty="0"/>
              <a:t> ERs &amp; hash value</a:t>
            </a:r>
          </a:p>
        </p:txBody>
      </p:sp>
      <p:sp>
        <p:nvSpPr>
          <p:cNvPr id="12" name="Hexagon 11"/>
          <p:cNvSpPr/>
          <p:nvPr/>
        </p:nvSpPr>
        <p:spPr>
          <a:xfrm>
            <a:off x="3709928" y="3727349"/>
            <a:ext cx="1802295" cy="962381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Decrypt encrypted ER using DH key &amp; VCM private key</a:t>
            </a:r>
          </a:p>
        </p:txBody>
      </p:sp>
      <p:sp>
        <p:nvSpPr>
          <p:cNvPr id="13" name="Hexagon 12"/>
          <p:cNvSpPr/>
          <p:nvPr/>
        </p:nvSpPr>
        <p:spPr>
          <a:xfrm>
            <a:off x="5512223" y="3724261"/>
            <a:ext cx="1415488" cy="947332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Hash decrypted ER</a:t>
            </a:r>
          </a:p>
        </p:txBody>
      </p:sp>
      <p:sp>
        <p:nvSpPr>
          <p:cNvPr id="16" name="Hexagon 15"/>
          <p:cNvSpPr/>
          <p:nvPr/>
        </p:nvSpPr>
        <p:spPr>
          <a:xfrm>
            <a:off x="5605855" y="1877477"/>
            <a:ext cx="3129071" cy="1013387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PH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Encrypt the encrypted ER and hash values together using the generated key in the </a:t>
            </a:r>
            <a:r>
              <a:rPr lang="en-PH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Diffie</a:t>
            </a:r>
            <a:r>
              <a:rPr lang="en-PH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-Hellman Algorithm</a:t>
            </a:r>
            <a:endParaRPr lang="en-PH" sz="1400" dirty="0"/>
          </a:p>
          <a:p>
            <a:pPr algn="ctr"/>
            <a:endParaRPr lang="en-PH" sz="1400" dirty="0"/>
          </a:p>
        </p:txBody>
      </p:sp>
      <p:sp>
        <p:nvSpPr>
          <p:cNvPr id="17" name="Hexagon 16"/>
          <p:cNvSpPr/>
          <p:nvPr/>
        </p:nvSpPr>
        <p:spPr>
          <a:xfrm>
            <a:off x="4243158" y="1877477"/>
            <a:ext cx="1376081" cy="1013387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Get hash value of ER</a:t>
            </a:r>
          </a:p>
        </p:txBody>
      </p:sp>
      <p:sp>
        <p:nvSpPr>
          <p:cNvPr id="18" name="Hexagon 17"/>
          <p:cNvSpPr/>
          <p:nvPr/>
        </p:nvSpPr>
        <p:spPr>
          <a:xfrm>
            <a:off x="2827670" y="1872167"/>
            <a:ext cx="1415488" cy="1036835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Encrypt ER using VCM public key </a:t>
            </a:r>
          </a:p>
        </p:txBody>
      </p:sp>
      <p:sp>
        <p:nvSpPr>
          <p:cNvPr id="19" name="Hexagon 18"/>
          <p:cNvSpPr/>
          <p:nvPr/>
        </p:nvSpPr>
        <p:spPr>
          <a:xfrm>
            <a:off x="1414678" y="1868557"/>
            <a:ext cx="1415488" cy="1028066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Generate key using DH algorithm</a:t>
            </a:r>
          </a:p>
        </p:txBody>
      </p:sp>
      <p:sp>
        <p:nvSpPr>
          <p:cNvPr id="20" name="Hexagon 19"/>
          <p:cNvSpPr/>
          <p:nvPr/>
        </p:nvSpPr>
        <p:spPr>
          <a:xfrm>
            <a:off x="6930888" y="3721753"/>
            <a:ext cx="2771224" cy="962381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if generated hash values of the file and the hash values sent by the VCM are the same key</a:t>
            </a:r>
            <a:endParaRPr lang="en-PH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414678" y="2948843"/>
            <a:ext cx="923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|------30s------|--------30s-------|-------30s------|-----------------30s---------------------|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46286" y="4798840"/>
            <a:ext cx="923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|--------30s---------|-----------30s---------|-------30s-------|----------------30s-----------------|</a:t>
            </a:r>
          </a:p>
        </p:txBody>
      </p:sp>
    </p:spTree>
    <p:extLst>
      <p:ext uri="{BB962C8B-B14F-4D97-AF65-F5344CB8AC3E}">
        <p14:creationId xmlns:p14="http://schemas.microsoft.com/office/powerpoint/2010/main" val="348991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3676</TotalTime>
  <Words>2081</Words>
  <Application>Microsoft Office PowerPoint</Application>
  <PresentationFormat>Widescreen</PresentationFormat>
  <Paragraphs>475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Office Theme</vt:lpstr>
      <vt:lpstr>Event Table</vt:lpstr>
      <vt:lpstr>Context Diagram</vt:lpstr>
      <vt:lpstr>DFD DIAGRAM 0</vt:lpstr>
      <vt:lpstr>DFD DIAGRAM 1</vt:lpstr>
      <vt:lpstr>Activity Diagram</vt:lpstr>
      <vt:lpstr>Communication Diagram</vt:lpstr>
      <vt:lpstr>Sequence Diagram</vt:lpstr>
      <vt:lpstr>State Diagram</vt:lpstr>
      <vt:lpstr>Timing Diagram</vt:lpstr>
      <vt:lpstr>Interaction Overview Diagram</vt:lpstr>
      <vt:lpstr>Component Diagram</vt:lpstr>
      <vt:lpstr>Composite Diagram</vt:lpstr>
      <vt:lpstr>Use Case Diagram</vt:lpstr>
      <vt:lpstr>Use Case Diagram</vt:lpstr>
      <vt:lpstr>Use Case Diagram</vt:lpstr>
      <vt:lpstr>Use Case Diagram</vt:lpstr>
      <vt:lpstr>Use Case Diagram</vt:lpstr>
      <vt:lpstr>Use Case Diagram</vt:lpstr>
      <vt:lpstr>Use Case Diagram</vt:lpstr>
      <vt:lpstr>Use Case Diagram</vt:lpstr>
      <vt:lpstr>Use Case Diagram w Full Description</vt:lpstr>
      <vt:lpstr>Use Case Diagram w Full Description</vt:lpstr>
      <vt:lpstr>Use Case Diagram w Full Description</vt:lpstr>
      <vt:lpstr>Use Case Diagram w Full Description</vt:lpstr>
      <vt:lpstr>Use Case Diagram w Full Description</vt:lpstr>
      <vt:lpstr>Use Case Diagram w Full Description</vt:lpstr>
      <vt:lpstr>Use Case Diagram w Full Description</vt:lpstr>
      <vt:lpstr>Use Case Diagram w Full Description</vt:lpstr>
      <vt:lpstr>Object Diagram</vt:lpstr>
      <vt:lpstr>Class Diagram</vt:lpstr>
      <vt:lpstr>Package Diagram</vt:lpstr>
      <vt:lpstr>Deployment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Joanna Marie Pauline Hipolito</dc:creator>
  <cp:lastModifiedBy>Monique Jovellano</cp:lastModifiedBy>
  <cp:revision>161</cp:revision>
  <dcterms:created xsi:type="dcterms:W3CDTF">2016-07-14T13:32:49Z</dcterms:created>
  <dcterms:modified xsi:type="dcterms:W3CDTF">2016-12-05T02:17:45Z</dcterms:modified>
</cp:coreProperties>
</file>