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5" r:id="rId4"/>
    <p:sldId id="280" r:id="rId5"/>
    <p:sldId id="300" r:id="rId6"/>
    <p:sldId id="270" r:id="rId7"/>
    <p:sldId id="298" r:id="rId8"/>
    <p:sldId id="267" r:id="rId9"/>
    <p:sldId id="268" r:id="rId10"/>
    <p:sldId id="296" r:id="rId11"/>
    <p:sldId id="271" r:id="rId12"/>
    <p:sldId id="273" r:id="rId13"/>
    <p:sldId id="274" r:id="rId14"/>
    <p:sldId id="301" r:id="rId15"/>
    <p:sldId id="302" r:id="rId16"/>
    <p:sldId id="303" r:id="rId17"/>
    <p:sldId id="304" r:id="rId18"/>
    <p:sldId id="284" r:id="rId19"/>
    <p:sldId id="289" r:id="rId20"/>
    <p:sldId id="291" r:id="rId21"/>
    <p:sldId id="295" r:id="rId22"/>
    <p:sldId id="29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CECE8"/>
    <a:srgbClr val="CCFFFF"/>
    <a:srgbClr val="99FFCC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77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71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8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70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1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592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4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1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74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20CE-7E6E-46AA-9B32-76D88BCAE5C9}" type="datetimeFigureOut">
              <a:rPr lang="en-PH" smtClean="0"/>
              <a:t>02/09/2016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9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Event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521324"/>
              </p:ext>
            </p:extLst>
          </p:nvPr>
        </p:nvGraphicFramePr>
        <p:xfrm>
          <a:off x="2116455" y="1578642"/>
          <a:ext cx="7367180" cy="290191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36515">
                  <a:extLst>
                    <a:ext uri="{9D8B030D-6E8A-4147-A177-3AD203B41FA5}">
                      <a16:colId xmlns:a16="http://schemas.microsoft.com/office/drawing/2014/main" val="3879394027"/>
                    </a:ext>
                  </a:extLst>
                </a:gridCol>
                <a:gridCol w="919581">
                  <a:extLst>
                    <a:ext uri="{9D8B030D-6E8A-4147-A177-3AD203B41FA5}">
                      <a16:colId xmlns:a16="http://schemas.microsoft.com/office/drawing/2014/main" val="928243485"/>
                    </a:ext>
                  </a:extLst>
                </a:gridCol>
                <a:gridCol w="1227771">
                  <a:extLst>
                    <a:ext uri="{9D8B030D-6E8A-4147-A177-3AD203B41FA5}">
                      <a16:colId xmlns:a16="http://schemas.microsoft.com/office/drawing/2014/main" val="2028073001"/>
                    </a:ext>
                  </a:extLst>
                </a:gridCol>
                <a:gridCol w="1264354">
                  <a:extLst>
                    <a:ext uri="{9D8B030D-6E8A-4147-A177-3AD203B41FA5}">
                      <a16:colId xmlns:a16="http://schemas.microsoft.com/office/drawing/2014/main" val="196038456"/>
                    </a:ext>
                  </a:extLst>
                </a:gridCol>
                <a:gridCol w="1191188">
                  <a:extLst>
                    <a:ext uri="{9D8B030D-6E8A-4147-A177-3AD203B41FA5}">
                      <a16:colId xmlns:a16="http://schemas.microsoft.com/office/drawing/2014/main" val="4020037094"/>
                    </a:ext>
                  </a:extLst>
                </a:gridCol>
                <a:gridCol w="1227771">
                  <a:extLst>
                    <a:ext uri="{9D8B030D-6E8A-4147-A177-3AD203B41FA5}">
                      <a16:colId xmlns:a16="http://schemas.microsoft.com/office/drawing/2014/main" val="971940492"/>
                    </a:ext>
                  </a:extLst>
                </a:gridCol>
              </a:tblGrid>
              <a:tr h="263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Event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Trigger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Source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Use Case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Response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Destination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1615150884"/>
                  </a:ext>
                </a:extLst>
              </a:tr>
              <a:tr h="623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 and Transparency Server sends encrypted data to VCM using the VCM’s public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voting period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CCS, Central</a:t>
                      </a:r>
                      <a:r>
                        <a:rPr lang="en-PH" sz="900" baseline="0" dirty="0">
                          <a:effectLst/>
                        </a:rPr>
                        <a:t> Server,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baseline="0" dirty="0">
                          <a:effectLst/>
                        </a:rPr>
                        <a:t>and Transparency Server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Sends encrypted</a:t>
                      </a:r>
                      <a:r>
                        <a:rPr lang="en-PH" sz="900" baseline="0" dirty="0">
                          <a:effectLst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Sent encrypted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3435550610"/>
                  </a:ext>
                </a:extLst>
              </a:tr>
              <a:tr h="3071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decrypts the data using its private keys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Received encrypted</a:t>
                      </a:r>
                      <a:r>
                        <a:rPr lang="en-PH" sz="900" baseline="0" dirty="0">
                          <a:effectLst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Private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Decrypts the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Decrypted the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Server, and Transparency Server</a:t>
                      </a:r>
                      <a:endParaRPr lang="en-PH" sz="90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83763036"/>
                  </a:ext>
                </a:extLst>
              </a:tr>
              <a:tr h="465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 &amp; 3 Servers</a:t>
                      </a:r>
                      <a:r>
                        <a:rPr lang="en-PH" sz="900" baseline="0" dirty="0">
                          <a:effectLst/>
                        </a:rPr>
                        <a:t> create key exchange using the </a:t>
                      </a:r>
                      <a:r>
                        <a:rPr lang="en-PH" sz="900" baseline="0" dirty="0" err="1">
                          <a:effectLst/>
                        </a:rPr>
                        <a:t>Diffie</a:t>
                      </a:r>
                      <a:r>
                        <a:rPr lang="en-PH" sz="900" baseline="0" dirty="0">
                          <a:effectLst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 err="1">
                          <a:effectLst/>
                        </a:rPr>
                        <a:t>Succesfully</a:t>
                      </a:r>
                      <a:r>
                        <a:rPr lang="en-PH" sz="900" baseline="0" dirty="0">
                          <a:effectLst/>
                        </a:rPr>
                        <a:t> decrypted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 err="1">
                          <a:effectLst/>
                        </a:rPr>
                        <a:t>VCm</a:t>
                      </a:r>
                      <a:r>
                        <a:rPr lang="en-PH" sz="900" dirty="0">
                          <a:effectLst/>
                        </a:rPr>
                        <a:t> &amp; 3 Servers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Creates key exchange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Generated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2419685281"/>
                  </a:ext>
                </a:extLst>
              </a:tr>
              <a:tr h="465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 sends</a:t>
                      </a:r>
                      <a:r>
                        <a:rPr lang="en-PH" sz="900" baseline="0" dirty="0">
                          <a:effectLst/>
                        </a:rPr>
                        <a:t> encrypted election returns using the generated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Generated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Key exchange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Sends encrypted</a:t>
                      </a:r>
                      <a:r>
                        <a:rPr lang="en-PH" sz="900" baseline="0" dirty="0">
                          <a:effectLst/>
                        </a:rPr>
                        <a:t> ERs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Sent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encrypted ERs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Server,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and Transparency Server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771850208"/>
                  </a:ext>
                </a:extLst>
              </a:tr>
              <a:tr h="776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 and, Transparency Server verify hash value of the received election returns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Received</a:t>
                      </a:r>
                      <a:r>
                        <a:rPr lang="en-PH" sz="900" baseline="0" dirty="0">
                          <a:effectLst/>
                        </a:rPr>
                        <a:t> encrypted election returns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Verifies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hash value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Verified hash</a:t>
                      </a:r>
                      <a:r>
                        <a:rPr lang="en-PH" sz="900" baseline="0" dirty="0">
                          <a:effectLst/>
                        </a:rPr>
                        <a:t> value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and Transparency Server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404918692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5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Interaction Overview Diagram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27" y="4700391"/>
            <a:ext cx="2435221" cy="24352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35" y="4201628"/>
            <a:ext cx="1391006" cy="1391006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633944" y="1410470"/>
            <a:ext cx="9186203" cy="5247249"/>
          </a:xfrm>
          <a:prstGeom prst="round2Diag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672611" y="2096086"/>
            <a:ext cx="3395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067678" y="1406769"/>
            <a:ext cx="0" cy="68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34440" y="1531620"/>
            <a:ext cx="264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Sd</a:t>
            </a:r>
            <a:r>
              <a:rPr lang="en-PH" dirty="0"/>
              <a:t> </a:t>
            </a:r>
            <a:r>
              <a:rPr lang="en-PH" dirty="0" err="1"/>
              <a:t>VoteTransmission</a:t>
            </a:r>
            <a:endParaRPr lang="en-PH" dirty="0"/>
          </a:p>
        </p:txBody>
      </p:sp>
      <p:pic>
        <p:nvPicPr>
          <p:cNvPr id="21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19" y="2501484"/>
            <a:ext cx="7147452" cy="4113316"/>
          </a:xfrm>
        </p:spPr>
      </p:pic>
    </p:spTree>
    <p:extLst>
      <p:ext uri="{BB962C8B-B14F-4D97-AF65-F5344CB8AC3E}">
        <p14:creationId xmlns:p14="http://schemas.microsoft.com/office/powerpoint/2010/main" val="335125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6" y="1832862"/>
            <a:ext cx="10515600" cy="39094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7" y="-129586"/>
            <a:ext cx="10515600" cy="1325563"/>
          </a:xfrm>
        </p:spPr>
        <p:txBody>
          <a:bodyPr/>
          <a:lstStyle/>
          <a:p>
            <a:r>
              <a:rPr lang="en-PH" dirty="0"/>
              <a:t>Composite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46" y="3436147"/>
            <a:ext cx="1391006" cy="13910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33276" y="4197928"/>
            <a:ext cx="2166425" cy="8835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Hybrid Cryptography of AES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1373" y="3436147"/>
            <a:ext cx="2349304" cy="8911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97754" y="3429868"/>
            <a:ext cx="2349304" cy="897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1836" y="2174587"/>
            <a:ext cx="2349304" cy="8597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Central Server</a:t>
            </a:r>
          </a:p>
        </p:txBody>
      </p:sp>
      <p:sp>
        <p:nvSpPr>
          <p:cNvPr id="35" name="Oval 34"/>
          <p:cNvSpPr/>
          <p:nvPr/>
        </p:nvSpPr>
        <p:spPr>
          <a:xfrm>
            <a:off x="838200" y="1123406"/>
            <a:ext cx="9505604" cy="5835305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/>
          <p:cNvCxnSpPr>
            <a:stCxn id="35" idx="1"/>
            <a:endCxn id="35" idx="7"/>
          </p:cNvCxnSpPr>
          <p:nvPr/>
        </p:nvCxnSpPr>
        <p:spPr>
          <a:xfrm>
            <a:off x="2230263" y="1977967"/>
            <a:ext cx="672147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5420" y="1319683"/>
            <a:ext cx="31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err="1"/>
              <a:t>TransmissionVotes</a:t>
            </a:r>
            <a:endParaRPr lang="en-PH" sz="2400" dirty="0"/>
          </a:p>
        </p:txBody>
      </p:sp>
      <p:cxnSp>
        <p:nvCxnSpPr>
          <p:cNvPr id="40" name="Straight Connector 39"/>
          <p:cNvCxnSpPr>
            <a:stCxn id="15" idx="3"/>
            <a:endCxn id="10" idx="1"/>
          </p:cNvCxnSpPr>
          <p:nvPr/>
        </p:nvCxnSpPr>
        <p:spPr>
          <a:xfrm>
            <a:off x="3860677" y="3881732"/>
            <a:ext cx="1189865" cy="44558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2"/>
            <a:endCxn id="10" idx="0"/>
          </p:cNvCxnSpPr>
          <p:nvPr/>
        </p:nvCxnSpPr>
        <p:spPr>
          <a:xfrm>
            <a:off x="5816488" y="3034340"/>
            <a:ext cx="1" cy="1163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1"/>
            <a:endCxn id="10" idx="7"/>
          </p:cNvCxnSpPr>
          <p:nvPr/>
        </p:nvCxnSpPr>
        <p:spPr>
          <a:xfrm flipH="1">
            <a:off x="6582435" y="3878593"/>
            <a:ext cx="1215319" cy="4487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1836" y="5841374"/>
            <a:ext cx="2349304" cy="7731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816488" y="5064354"/>
            <a:ext cx="16579" cy="84994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Send encrypted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2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  <a:p>
            <a:pPr algn="ctr"/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Decrypt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0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  <a:p>
            <a:pPr algn="ctr"/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Create key exchange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2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  <a:p>
            <a:pPr algn="ctr"/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Send encrypted ERs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2730136" y="2349270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CCS, Central, Transparency Server</a:t>
            </a:r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6250576" y="2469066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Verify hash value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63885" y="2952205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51463"/>
              </p:ext>
            </p:extLst>
          </p:nvPr>
        </p:nvGraphicFramePr>
        <p:xfrm>
          <a:off x="2027445" y="1876218"/>
          <a:ext cx="5937250" cy="3904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381124805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575968790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54798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Send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CCS, Central Server and Transparency Server sends encrypted data to VCM using the VCM’s public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7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End of voting period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three main servers send a message to the VCM that is encrypted using the VCM’s public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5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7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0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VCM will receive the data sent by the servers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three servers will have to send the encrypted data 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67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Voting Period closes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8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91009"/>
                  </a:ext>
                </a:extLst>
              </a:tr>
              <a:tr h="1040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The Comelec closes the voting period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CCS. Central Server, and the transparency server sends a message to the VCMs to initiate the vote transmissions.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63294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1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4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7375" y="2207417"/>
          <a:ext cx="5937250" cy="3500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318270760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280278356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75424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Decrypts the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4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 decrypts the data using its private keys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9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Received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0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In order for the VCM to read the data sent by the servers, it has to decrypt it using its very own private key.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4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14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Send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VCMs must decrypt the data using the private key assigned to it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5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10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Decrypted the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95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System will decrypt the data that was encrypted and interpret it into a language that is understandable.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15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5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00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Diagram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954702"/>
              </p:ext>
            </p:extLst>
          </p:nvPr>
        </p:nvGraphicFramePr>
        <p:xfrm>
          <a:off x="4249268" y="3491954"/>
          <a:ext cx="2402541" cy="11420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02541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348882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776323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Automated </a:t>
                      </a:r>
                    </a:p>
                    <a:p>
                      <a:pPr algn="ctr"/>
                      <a:r>
                        <a:rPr lang="en-PH" dirty="0"/>
                        <a:t>Election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34470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69755" y="1337776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9481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Central Server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06266" y="3928525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51809" y="4210474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6" idx="0"/>
          </p:cNvCxnSpPr>
          <p:nvPr/>
        </p:nvCxnSpPr>
        <p:spPr>
          <a:xfrm>
            <a:off x="5450538" y="2252176"/>
            <a:ext cx="0" cy="12397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06266" y="4161608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51809" y="3946509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60067" y="2760901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69755" y="5514127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</a:t>
            </a:r>
          </a:p>
        </p:txBody>
      </p:sp>
      <p:cxnSp>
        <p:nvCxnSpPr>
          <p:cNvPr id="4" name="Straight Arrow Connector 3"/>
          <p:cNvCxnSpPr>
            <a:stCxn id="20" idx="0"/>
            <a:endCxn id="6" idx="2"/>
          </p:cNvCxnSpPr>
          <p:nvPr/>
        </p:nvCxnSpPr>
        <p:spPr>
          <a:xfrm flipV="1">
            <a:off x="5450538" y="4634037"/>
            <a:ext cx="0" cy="8800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72667" y="4634037"/>
            <a:ext cx="0" cy="8800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72667" y="2252176"/>
            <a:ext cx="0" cy="12397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20608" y="2706731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88072" y="415121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8072" y="3354585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1204" y="349195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3281" y="4208119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57539" y="4812472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9293" y="4841870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390096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7" y="1799876"/>
          <a:ext cx="5333986" cy="4372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558">
                  <a:extLst>
                    <a:ext uri="{9D8B030D-6E8A-4147-A177-3AD203B41FA5}">
                      <a16:colId xmlns:a16="http://schemas.microsoft.com/office/drawing/2014/main" val="2490621486"/>
                    </a:ext>
                  </a:extLst>
                </a:gridCol>
                <a:gridCol w="1908255">
                  <a:extLst>
                    <a:ext uri="{9D8B030D-6E8A-4147-A177-3AD203B41FA5}">
                      <a16:colId xmlns:a16="http://schemas.microsoft.com/office/drawing/2014/main" val="1404007802"/>
                    </a:ext>
                  </a:extLst>
                </a:gridCol>
                <a:gridCol w="2215173">
                  <a:extLst>
                    <a:ext uri="{9D8B030D-6E8A-4147-A177-3AD203B41FA5}">
                      <a16:colId xmlns:a16="http://schemas.microsoft.com/office/drawing/2014/main" val="1577626057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Creates key exchange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9503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VCM &amp; 3 Servers create key exchange using the Diffie-Hellman algorithm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7868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Successfully decrypted data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52545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 security algorithm is used by the VCM and servers in order to generate their own key.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8106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VCM, CCS, Central Server, Transparency Server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4261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Decrypts the data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1327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VCM and servers must create a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302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Decrypted the data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8881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Generated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22523"/>
                  </a:ext>
                </a:extLst>
              </a:tr>
              <a:tr h="2417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Poll watchers ensure that no one will intervene the transmission process.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1.1 VCM and secret servers will communicate with each other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1.2 They will be able to generate a key exchange.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extLst>
                  <a:ext uri="{0D108BD9-81ED-4DB2-BD59-A6C34878D82A}">
                    <a16:rowId xmlns:a16="http://schemas.microsoft.com/office/drawing/2014/main" val="351929202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Exceptions: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6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1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7375" y="2476498"/>
          <a:ext cx="5937250" cy="2962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91577514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979191114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72279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Sends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0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 sends encrypted election returns using the generated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41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Generated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09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After the key exchange, the VCM will transmit the ERs that were encrypted using the generated key.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0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7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Creates key exchange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4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 should transmit encrypted ERs to the servers that communicated to it.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Generated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7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32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VCM will transmit encrypted votes to the servers.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1.2 Servers will receive them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1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5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8" y="1669254"/>
          <a:ext cx="5760703" cy="4597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Verifies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CCS, Central Server and, Transparency Server verify hash value of the received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Completion of Precinct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Received encrypted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Sends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Servers will determine if the hash values are authentic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Verified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2262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servers will check the ER’s integrity by looking at the hash code.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1.2 Servers will now include the data in the official count of the votes if the hash codes matches.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1.3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5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581"/>
            <a:ext cx="10515600" cy="29367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00" y="274369"/>
            <a:ext cx="5923811" cy="60295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376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Package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3" y="1869657"/>
            <a:ext cx="8657492" cy="3885275"/>
          </a:xfrm>
        </p:spPr>
      </p:pic>
    </p:spTree>
    <p:extLst>
      <p:ext uri="{BB962C8B-B14F-4D97-AF65-F5344CB8AC3E}">
        <p14:creationId xmlns:p14="http://schemas.microsoft.com/office/powerpoint/2010/main" val="3262811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Deployment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47" y="1825625"/>
            <a:ext cx="7748705" cy="4351338"/>
          </a:xfrm>
        </p:spPr>
      </p:pic>
    </p:spTree>
    <p:extLst>
      <p:ext uri="{BB962C8B-B14F-4D97-AF65-F5344CB8AC3E}">
        <p14:creationId xmlns:p14="http://schemas.microsoft.com/office/powerpoint/2010/main" val="10617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272" y="-8069"/>
            <a:ext cx="4025348" cy="681797"/>
          </a:xfrm>
        </p:spPr>
        <p:txBody>
          <a:bodyPr>
            <a:normAutofit fontScale="90000"/>
          </a:bodyPr>
          <a:lstStyle/>
          <a:p>
            <a:r>
              <a:rPr lang="en-PH" dirty="0"/>
              <a:t>DFD DIAGRAM 0</a:t>
            </a:r>
          </a:p>
        </p:txBody>
      </p:sp>
      <p:graphicFrame>
        <p:nvGraphicFramePr>
          <p:cNvPr id="4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56532"/>
              </p:ext>
            </p:extLst>
          </p:nvPr>
        </p:nvGraphicFramePr>
        <p:xfrm>
          <a:off x="5199175" y="823571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Store</a:t>
                      </a:r>
                      <a:r>
                        <a:rPr lang="en-PH" sz="1400" baseline="0" dirty="0"/>
                        <a:t> votes in database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4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223147"/>
              </p:ext>
            </p:extLst>
          </p:nvPr>
        </p:nvGraphicFramePr>
        <p:xfrm>
          <a:off x="5199175" y="2435547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Accumulates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163853"/>
              </p:ext>
            </p:extLst>
          </p:nvPr>
        </p:nvGraphicFramePr>
        <p:xfrm>
          <a:off x="9804866" y="226107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Provincial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320395"/>
              </p:ext>
            </p:extLst>
          </p:nvPr>
        </p:nvGraphicFramePr>
        <p:xfrm>
          <a:off x="9875978" y="5713608"/>
          <a:ext cx="1589518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9518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956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591231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Regional 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421202"/>
              </p:ext>
            </p:extLst>
          </p:nvPr>
        </p:nvGraphicFramePr>
        <p:xfrm>
          <a:off x="5121402" y="572613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National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668950"/>
              </p:ext>
            </p:extLst>
          </p:nvPr>
        </p:nvGraphicFramePr>
        <p:xfrm>
          <a:off x="-11446" y="1984591"/>
          <a:ext cx="1627096" cy="9563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23353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Cast ballots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88530"/>
              </p:ext>
            </p:extLst>
          </p:nvPr>
        </p:nvGraphicFramePr>
        <p:xfrm>
          <a:off x="2488524" y="1133241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Votes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graphicFrame>
        <p:nvGraphicFramePr>
          <p:cNvPr id="5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115154"/>
              </p:ext>
            </p:extLst>
          </p:nvPr>
        </p:nvGraphicFramePr>
        <p:xfrm>
          <a:off x="2488524" y="3043468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Print</a:t>
                      </a:r>
                      <a:r>
                        <a:rPr lang="en-PH" sz="1400" baseline="0" dirty="0"/>
                        <a:t> receipt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cxnSp>
        <p:nvCxnSpPr>
          <p:cNvPr id="58" name="Elbow Connector 57"/>
          <p:cNvCxnSpPr>
            <a:stCxn id="55" idx="0"/>
            <a:endCxn id="56" idx="0"/>
          </p:cNvCxnSpPr>
          <p:nvPr/>
        </p:nvCxnSpPr>
        <p:spPr>
          <a:xfrm rot="5400000" flipH="1" flipV="1">
            <a:off x="1626412" y="308931"/>
            <a:ext cx="851350" cy="2499970"/>
          </a:xfrm>
          <a:prstGeom prst="bentConnector3">
            <a:avLst>
              <a:gd name="adj1" fmla="val 12685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3302072" y="1438041"/>
            <a:ext cx="0" cy="16054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03710" y="3397588"/>
            <a:ext cx="1196784" cy="6212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Voter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0683" y="2965653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cxnSp>
        <p:nvCxnSpPr>
          <p:cNvPr id="62" name="Elbow Connector 61"/>
          <p:cNvCxnSpPr>
            <a:stCxn id="57" idx="2"/>
            <a:endCxn id="60" idx="1"/>
          </p:cNvCxnSpPr>
          <p:nvPr/>
        </p:nvCxnSpPr>
        <p:spPr>
          <a:xfrm rot="5400000" flipH="1">
            <a:off x="1576629" y="2335285"/>
            <a:ext cx="352524" cy="3098362"/>
          </a:xfrm>
          <a:prstGeom prst="bentConnector4">
            <a:avLst>
              <a:gd name="adj1" fmla="val -64847"/>
              <a:gd name="adj2" fmla="val 10737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50286" y="4314388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receipt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3774" y="515794"/>
            <a:ext cx="151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82541" y="1979144"/>
            <a:ext cx="98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summary of votes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77428" y="2071982"/>
            <a:ext cx="113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stored votes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115620" y="1285641"/>
            <a:ext cx="110722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80299" y="4507235"/>
            <a:ext cx="151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digital signature</a:t>
            </a:r>
          </a:p>
        </p:txBody>
      </p:sp>
      <p:cxnSp>
        <p:nvCxnSpPr>
          <p:cNvPr id="69" name="Straight Arrow Connector 68"/>
          <p:cNvCxnSpPr>
            <a:stCxn id="70" idx="0"/>
            <a:endCxn id="71" idx="2"/>
          </p:cNvCxnSpPr>
          <p:nvPr/>
        </p:nvCxnSpPr>
        <p:spPr>
          <a:xfrm flipV="1">
            <a:off x="6012723" y="4418772"/>
            <a:ext cx="0" cy="4886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425546" y="4907435"/>
            <a:ext cx="1174354" cy="609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BEI</a:t>
            </a:r>
          </a:p>
        </p:txBody>
      </p:sp>
      <p:graphicFrame>
        <p:nvGraphicFramePr>
          <p:cNvPr id="7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799151"/>
              </p:ext>
            </p:extLst>
          </p:nvPr>
        </p:nvGraphicFramePr>
        <p:xfrm>
          <a:off x="5199175" y="4113972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Election Returns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cxnSp>
        <p:nvCxnSpPr>
          <p:cNvPr id="72" name="Straight Arrow Connector 71"/>
          <p:cNvCxnSpPr>
            <a:stCxn id="46" idx="2"/>
            <a:endCxn id="47" idx="0"/>
          </p:cNvCxnSpPr>
          <p:nvPr/>
        </p:nvCxnSpPr>
        <p:spPr>
          <a:xfrm>
            <a:off x="6012723" y="1840831"/>
            <a:ext cx="0" cy="5947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2"/>
            <a:endCxn id="71" idx="0"/>
          </p:cNvCxnSpPr>
          <p:nvPr/>
        </p:nvCxnSpPr>
        <p:spPr>
          <a:xfrm>
            <a:off x="6012723" y="3452807"/>
            <a:ext cx="0" cy="661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77428" y="3548090"/>
            <a:ext cx="120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Accumulated </a:t>
            </a:r>
          </a:p>
          <a:p>
            <a:pPr algn="ctr"/>
            <a:r>
              <a:rPr lang="en-PH" sz="1400" dirty="0"/>
              <a:t>votes</a:t>
            </a:r>
          </a:p>
        </p:txBody>
      </p:sp>
      <p:graphicFrame>
        <p:nvGraphicFramePr>
          <p:cNvPr id="7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829249"/>
              </p:ext>
            </p:extLst>
          </p:nvPr>
        </p:nvGraphicFramePr>
        <p:xfrm>
          <a:off x="7677552" y="89972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Municipal 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76" name="Rounded Rectangle 75"/>
          <p:cNvSpPr/>
          <p:nvPr/>
        </p:nvSpPr>
        <p:spPr>
          <a:xfrm>
            <a:off x="9963980" y="1203401"/>
            <a:ext cx="1308869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Municipal</a:t>
            </a:r>
          </a:p>
          <a:p>
            <a:pPr algn="ctr"/>
            <a:r>
              <a:rPr lang="en-PH" dirty="0"/>
              <a:t>BOC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0026269" y="4108402"/>
            <a:ext cx="1246580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ProvincialBOC</a:t>
            </a:r>
            <a:endParaRPr lang="en-PH" dirty="0"/>
          </a:p>
        </p:txBody>
      </p:sp>
      <p:sp>
        <p:nvSpPr>
          <p:cNvPr id="78" name="Rounded Rectangle 77"/>
          <p:cNvSpPr/>
          <p:nvPr/>
        </p:nvSpPr>
        <p:spPr>
          <a:xfrm>
            <a:off x="7596924" y="6133602"/>
            <a:ext cx="1139527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RegionalBOC</a:t>
            </a:r>
            <a:endParaRPr lang="en-PH" dirty="0"/>
          </a:p>
        </p:txBody>
      </p:sp>
      <p:sp>
        <p:nvSpPr>
          <p:cNvPr id="79" name="Rounded Rectangle 78"/>
          <p:cNvSpPr/>
          <p:nvPr/>
        </p:nvSpPr>
        <p:spPr>
          <a:xfrm>
            <a:off x="3068913" y="6113513"/>
            <a:ext cx="1139527" cy="54678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NationalBOC</a:t>
            </a:r>
            <a:endParaRPr lang="en-PH" dirty="0"/>
          </a:p>
        </p:txBody>
      </p:sp>
      <p:cxnSp>
        <p:nvCxnSpPr>
          <p:cNvPr id="80" name="Elbow Connector 79"/>
          <p:cNvCxnSpPr>
            <a:stCxn id="71" idx="3"/>
            <a:endCxn id="75" idx="1"/>
          </p:cNvCxnSpPr>
          <p:nvPr/>
        </p:nvCxnSpPr>
        <p:spPr>
          <a:xfrm flipV="1">
            <a:off x="6826271" y="1448364"/>
            <a:ext cx="851281" cy="281800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90353" y="994741"/>
            <a:ext cx="98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 Precinct </a:t>
            </a:r>
          </a:p>
          <a:p>
            <a:pPr algn="ctr"/>
            <a:r>
              <a:rPr lang="en-PH" sz="1200" dirty="0"/>
              <a:t>ERs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9304648" y="1438041"/>
            <a:ext cx="65933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2"/>
            <a:endCxn id="50" idx="0"/>
          </p:cNvCxnSpPr>
          <p:nvPr/>
        </p:nvCxnSpPr>
        <p:spPr>
          <a:xfrm flipH="1">
            <a:off x="10618414" y="1794912"/>
            <a:ext cx="1" cy="4661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0" idx="2"/>
          </p:cNvCxnSpPr>
          <p:nvPr/>
        </p:nvCxnSpPr>
        <p:spPr>
          <a:xfrm>
            <a:off x="10618414" y="3358354"/>
            <a:ext cx="0" cy="7500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9620" y="3438645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Municipal ERs</a:t>
            </a:r>
            <a:endParaRPr lang="en-PH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780834" y="5944344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Provincial ERs</a:t>
            </a:r>
            <a:endParaRPr lang="en-PH" sz="1400" dirty="0"/>
          </a:p>
        </p:txBody>
      </p:sp>
      <p:cxnSp>
        <p:nvCxnSpPr>
          <p:cNvPr id="87" name="Straight Arrow Connector 86"/>
          <p:cNvCxnSpPr>
            <a:stCxn id="77" idx="2"/>
            <a:endCxn id="51" idx="0"/>
          </p:cNvCxnSpPr>
          <p:nvPr/>
        </p:nvCxnSpPr>
        <p:spPr>
          <a:xfrm>
            <a:off x="10649559" y="4699913"/>
            <a:ext cx="21178" cy="10136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1"/>
          </p:cNvCxnSpPr>
          <p:nvPr/>
        </p:nvCxnSpPr>
        <p:spPr>
          <a:xfrm flipH="1">
            <a:off x="6779500" y="6429358"/>
            <a:ext cx="817424" cy="74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9" idx="3"/>
          </p:cNvCxnSpPr>
          <p:nvPr/>
        </p:nvCxnSpPr>
        <p:spPr>
          <a:xfrm flipH="1">
            <a:off x="4208440" y="6386907"/>
            <a:ext cx="8819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3"/>
          </p:cNvCxnSpPr>
          <p:nvPr/>
        </p:nvCxnSpPr>
        <p:spPr>
          <a:xfrm flipH="1">
            <a:off x="8736451" y="6429357"/>
            <a:ext cx="11059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04174" y="5922406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Regional ERs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840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DFD DIAGRAM 1</a:t>
            </a:r>
          </a:p>
        </p:txBody>
      </p:sp>
    </p:spTree>
    <p:extLst>
      <p:ext uri="{BB962C8B-B14F-4D97-AF65-F5344CB8AC3E}">
        <p14:creationId xmlns:p14="http://schemas.microsoft.com/office/powerpoint/2010/main" val="6616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6" y="140347"/>
            <a:ext cx="3672053" cy="846743"/>
          </a:xfrm>
        </p:spPr>
        <p:txBody>
          <a:bodyPr>
            <a:normAutofit fontScale="90000"/>
          </a:bodyPr>
          <a:lstStyle/>
          <a:p>
            <a:r>
              <a:rPr lang="en-PH" dirty="0"/>
              <a:t>Activity Diagram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23513"/>
              </p:ext>
            </p:extLst>
          </p:nvPr>
        </p:nvGraphicFramePr>
        <p:xfrm>
          <a:off x="4538134" y="535840"/>
          <a:ext cx="6637865" cy="6322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71893">
                  <a:extLst>
                    <a:ext uri="{9D8B030D-6E8A-4147-A177-3AD203B41FA5}">
                      <a16:colId xmlns:a16="http://schemas.microsoft.com/office/drawing/2014/main" val="596196788"/>
                    </a:ext>
                  </a:extLst>
                </a:gridCol>
                <a:gridCol w="3265972">
                  <a:extLst>
                    <a:ext uri="{9D8B030D-6E8A-4147-A177-3AD203B41FA5}">
                      <a16:colId xmlns:a16="http://schemas.microsoft.com/office/drawing/2014/main" val="3623870201"/>
                    </a:ext>
                  </a:extLst>
                </a:gridCol>
              </a:tblGrid>
              <a:tr h="689176"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Servers(</a:t>
                      </a:r>
                      <a:r>
                        <a:rPr lang="en-PH" b="0" i="0" dirty="0" err="1"/>
                        <a:t>CSS,Central</a:t>
                      </a:r>
                      <a:r>
                        <a:rPr lang="en-PH" b="0" i="0" baseline="0" dirty="0"/>
                        <a:t> and Transparency)</a:t>
                      </a:r>
                      <a:endParaRPr lang="en-PH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VCM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74137"/>
                  </a:ext>
                </a:extLst>
              </a:tr>
              <a:tr h="5632984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6904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088467" y="2260600"/>
            <a:ext cx="2133600" cy="753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Sends encrypted 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390467" y="2235199"/>
            <a:ext cx="2133600" cy="80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Decrypts the data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390467" y="3726031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Creates key exchange</a:t>
            </a:r>
          </a:p>
        </p:txBody>
      </p:sp>
      <p:sp>
        <p:nvSpPr>
          <p:cNvPr id="5" name="Oval 4"/>
          <p:cNvSpPr/>
          <p:nvPr/>
        </p:nvSpPr>
        <p:spPr>
          <a:xfrm>
            <a:off x="5909734" y="1274957"/>
            <a:ext cx="491066" cy="46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Arrow Connector 12"/>
          <p:cNvCxnSpPr>
            <a:stCxn id="5" idx="4"/>
            <a:endCxn id="4" idx="0"/>
          </p:cNvCxnSpPr>
          <p:nvPr/>
        </p:nvCxnSpPr>
        <p:spPr>
          <a:xfrm>
            <a:off x="6155267" y="1744134"/>
            <a:ext cx="0" cy="5164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2" idx="1"/>
          </p:cNvCxnSpPr>
          <p:nvPr/>
        </p:nvCxnSpPr>
        <p:spPr>
          <a:xfrm flipV="1">
            <a:off x="7222067" y="2637366"/>
            <a:ext cx="1168400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858000" y="-7281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53" idx="0"/>
          </p:cNvCxnSpPr>
          <p:nvPr/>
        </p:nvCxnSpPr>
        <p:spPr>
          <a:xfrm>
            <a:off x="9457267" y="3039533"/>
            <a:ext cx="0" cy="6864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139267" y="5115659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Verifies hash value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113867" y="3829299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Sends encrypted ERs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222067" y="4078169"/>
            <a:ext cx="11684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193367" y="4540535"/>
            <a:ext cx="25400" cy="5751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nut 83"/>
          <p:cNvSpPr/>
          <p:nvPr/>
        </p:nvSpPr>
        <p:spPr>
          <a:xfrm>
            <a:off x="6019800" y="6359582"/>
            <a:ext cx="397933" cy="37917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1" idx="2"/>
          </p:cNvCxnSpPr>
          <p:nvPr/>
        </p:nvCxnSpPr>
        <p:spPr>
          <a:xfrm>
            <a:off x="6206067" y="5819936"/>
            <a:ext cx="12699" cy="5396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Communication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24459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:Servers </a:t>
            </a:r>
          </a:p>
          <a:p>
            <a:pPr algn="ctr"/>
            <a:r>
              <a:rPr lang="en-PH" sz="1400" dirty="0"/>
              <a:t>(CCS, Central and Transparency)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97008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:VCM</a:t>
            </a:r>
          </a:p>
        </p:txBody>
      </p:sp>
      <p:cxnSp>
        <p:nvCxnSpPr>
          <p:cNvPr id="27" name="Straight Connector 26"/>
          <p:cNvCxnSpPr>
            <a:stCxn id="6" idx="3"/>
            <a:endCxn id="21" idx="1"/>
          </p:cNvCxnSpPr>
          <p:nvPr/>
        </p:nvCxnSpPr>
        <p:spPr>
          <a:xfrm>
            <a:off x="5110206" y="4334849"/>
            <a:ext cx="118680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79255" y="4118164"/>
            <a:ext cx="8255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31776" y="3120631"/>
            <a:ext cx="312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1:sendEncryptedData()</a:t>
            </a:r>
          </a:p>
          <a:p>
            <a:pPr algn="ctr"/>
            <a:r>
              <a:rPr lang="en-PH" sz="1400" dirty="0"/>
              <a:t>2:CreateKeyExchange()</a:t>
            </a:r>
          </a:p>
          <a:p>
            <a:pPr algn="ctr"/>
            <a:r>
              <a:rPr lang="en-PH" sz="1400" dirty="0"/>
              <a:t>3:SendEncryptedERs()</a:t>
            </a:r>
          </a:p>
          <a:p>
            <a:pPr algn="ctr"/>
            <a:endParaRPr lang="en-PH" sz="1400" dirty="0"/>
          </a:p>
        </p:txBody>
      </p:sp>
      <p:cxnSp>
        <p:nvCxnSpPr>
          <p:cNvPr id="49" name="Elbow Connector 48"/>
          <p:cNvCxnSpPr>
            <a:stCxn id="21" idx="2"/>
          </p:cNvCxnSpPr>
          <p:nvPr/>
        </p:nvCxnSpPr>
        <p:spPr>
          <a:xfrm rot="5400000" flipH="1">
            <a:off x="6573545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V="1">
            <a:off x="5134320" y="1981735"/>
            <a:ext cx="1095909" cy="277255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95501" y="2834038"/>
            <a:ext cx="0" cy="11004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76800" y="2540000"/>
            <a:ext cx="142020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0863" y="2112741"/>
            <a:ext cx="1663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1.1:DecryptData()</a:t>
            </a:r>
            <a:endParaRPr lang="en-PH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5435600"/>
            <a:ext cx="238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2:CreateKeyExchange()</a:t>
            </a:r>
          </a:p>
          <a:p>
            <a:endParaRPr lang="en-PH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>
            <a:off x="3715439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6533" y="5435600"/>
            <a:ext cx="2112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4:verifiesHashValue()</a:t>
            </a:r>
          </a:p>
        </p:txBody>
      </p:sp>
    </p:spTree>
    <p:extLst>
      <p:ext uri="{BB962C8B-B14F-4D97-AF65-F5344CB8AC3E}">
        <p14:creationId xmlns:p14="http://schemas.microsoft.com/office/powerpoint/2010/main" val="4893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42" y="1700856"/>
            <a:ext cx="6596592" cy="4144013"/>
          </a:xfrm>
        </p:spPr>
      </p:pic>
    </p:spTree>
    <p:extLst>
      <p:ext uri="{BB962C8B-B14F-4D97-AF65-F5344CB8AC3E}">
        <p14:creationId xmlns:p14="http://schemas.microsoft.com/office/powerpoint/2010/main" val="114308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Diagram</a:t>
            </a:r>
          </a:p>
        </p:txBody>
      </p:sp>
      <p:sp>
        <p:nvSpPr>
          <p:cNvPr id="6" name="Oval 5"/>
          <p:cNvSpPr/>
          <p:nvPr/>
        </p:nvSpPr>
        <p:spPr>
          <a:xfrm>
            <a:off x="2910829" y="1503883"/>
            <a:ext cx="255495" cy="2689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/>
          <p:cNvCxnSpPr>
            <a:stCxn id="6" idx="4"/>
            <a:endCxn id="8" idx="0"/>
          </p:cNvCxnSpPr>
          <p:nvPr/>
        </p:nvCxnSpPr>
        <p:spPr>
          <a:xfrm>
            <a:off x="3038577" y="1772824"/>
            <a:ext cx="1" cy="4049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45704" y="2177726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 encrypted 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45704" y="342078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50418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Create key exchange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7832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27832" y="3426089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Verify hash value</a:t>
            </a:r>
          </a:p>
        </p:txBody>
      </p: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>
            <a:off x="3038578" y="2987529"/>
            <a:ext cx="0" cy="4332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2"/>
            <a:endCxn id="12" idx="1"/>
          </p:cNvCxnSpPr>
          <p:nvPr/>
        </p:nvCxnSpPr>
        <p:spPr>
          <a:xfrm rot="16200000" flipH="1">
            <a:off x="2855473" y="4413689"/>
            <a:ext cx="978051" cy="61184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3" idx="1"/>
          </p:cNvCxnSpPr>
          <p:nvPr/>
        </p:nvCxnSpPr>
        <p:spPr>
          <a:xfrm>
            <a:off x="5236165" y="5208635"/>
            <a:ext cx="149166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4" idx="2"/>
          </p:cNvCxnSpPr>
          <p:nvPr/>
        </p:nvCxnSpPr>
        <p:spPr>
          <a:xfrm flipV="1">
            <a:off x="7520706" y="4235892"/>
            <a:ext cx="0" cy="5678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3"/>
          </p:cNvCxnSpPr>
          <p:nvPr/>
        </p:nvCxnSpPr>
        <p:spPr>
          <a:xfrm flipV="1">
            <a:off x="8313579" y="3825683"/>
            <a:ext cx="698794" cy="53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012373" y="3711382"/>
            <a:ext cx="217170" cy="228600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33862" y="1767497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VCM public key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6331" y="3064444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Private key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77158" y="4685414"/>
            <a:ext cx="110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Generated key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87826" y="4411346"/>
            <a:ext cx="137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ERs</a:t>
            </a:r>
          </a:p>
        </p:txBody>
      </p:sp>
    </p:spTree>
    <p:extLst>
      <p:ext uri="{BB962C8B-B14F-4D97-AF65-F5344CB8AC3E}">
        <p14:creationId xmlns:p14="http://schemas.microsoft.com/office/powerpoint/2010/main" val="14919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Timing Diagram</a:t>
            </a:r>
          </a:p>
        </p:txBody>
      </p:sp>
      <p:sp>
        <p:nvSpPr>
          <p:cNvPr id="6" name="Hexagon 5"/>
          <p:cNvSpPr/>
          <p:nvPr/>
        </p:nvSpPr>
        <p:spPr>
          <a:xfrm>
            <a:off x="1736358" y="2561356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Encrypt data</a:t>
            </a:r>
          </a:p>
        </p:txBody>
      </p:sp>
      <p:sp>
        <p:nvSpPr>
          <p:cNvPr id="7" name="Hexagon 6"/>
          <p:cNvSpPr/>
          <p:nvPr/>
        </p:nvSpPr>
        <p:spPr>
          <a:xfrm>
            <a:off x="3522395" y="2561292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data</a:t>
            </a:r>
          </a:p>
        </p:txBody>
      </p:sp>
      <p:sp>
        <p:nvSpPr>
          <p:cNvPr id="8" name="Hexagon 7"/>
          <p:cNvSpPr/>
          <p:nvPr/>
        </p:nvSpPr>
        <p:spPr>
          <a:xfrm>
            <a:off x="5308432" y="2553335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Create key exchange</a:t>
            </a:r>
          </a:p>
        </p:txBody>
      </p:sp>
      <p:sp>
        <p:nvSpPr>
          <p:cNvPr id="9" name="Hexagon 8"/>
          <p:cNvSpPr/>
          <p:nvPr/>
        </p:nvSpPr>
        <p:spPr>
          <a:xfrm>
            <a:off x="7115182" y="2569183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ERs</a:t>
            </a:r>
          </a:p>
        </p:txBody>
      </p:sp>
      <p:sp>
        <p:nvSpPr>
          <p:cNvPr id="10" name="Hexagon 9"/>
          <p:cNvSpPr/>
          <p:nvPr/>
        </p:nvSpPr>
        <p:spPr>
          <a:xfrm>
            <a:off x="8921932" y="2577204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Verify hash 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8909" y="3020957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|--------30s--------|-----------30s------------|----------30s----------|----------30s----------|---------30s---------|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1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1226</Words>
  <Application>Microsoft Office PowerPoint</Application>
  <PresentationFormat>Widescreen</PresentationFormat>
  <Paragraphs>330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Event Table</vt:lpstr>
      <vt:lpstr>Context Diagram</vt:lpstr>
      <vt:lpstr>DFD DIAGRAM 0</vt:lpstr>
      <vt:lpstr>DFD DIAGRAM 1</vt:lpstr>
      <vt:lpstr>Activity Diagram</vt:lpstr>
      <vt:lpstr>Communication Diagram</vt:lpstr>
      <vt:lpstr>Sequence Diagram</vt:lpstr>
      <vt:lpstr>State Diagram</vt:lpstr>
      <vt:lpstr>Timing Diagram</vt:lpstr>
      <vt:lpstr>Interaction Overview Diagram</vt:lpstr>
      <vt:lpstr>Component Diagram</vt:lpstr>
      <vt:lpstr>Composite Diagram</vt:lpstr>
      <vt:lpstr>Use Case Diagram</vt:lpstr>
      <vt:lpstr>Use Case Diagram</vt:lpstr>
      <vt:lpstr>Use Case Diagram</vt:lpstr>
      <vt:lpstr>Use Case Diagram</vt:lpstr>
      <vt:lpstr>Use Case Diagram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Object Diagram</vt:lpstr>
      <vt:lpstr>Class Diagram</vt:lpstr>
      <vt:lpstr>Package Diagram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Marie Pauline Hipolito</dc:creator>
  <cp:lastModifiedBy>joanna hipolito</cp:lastModifiedBy>
  <cp:revision>112</cp:revision>
  <dcterms:created xsi:type="dcterms:W3CDTF">2016-07-14T13:32:49Z</dcterms:created>
  <dcterms:modified xsi:type="dcterms:W3CDTF">2016-09-02T03:15:32Z</dcterms:modified>
</cp:coreProperties>
</file>