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handoutMasterIdLst>
    <p:handoutMasterId r:id="rId21"/>
  </p:handoutMasterIdLst>
  <p:sldIdLst>
    <p:sldId id="256" r:id="rId2"/>
    <p:sldId id="258" r:id="rId3"/>
    <p:sldId id="259" r:id="rId4"/>
    <p:sldId id="260" r:id="rId5"/>
    <p:sldId id="261" r:id="rId6"/>
    <p:sldId id="262" r:id="rId7"/>
    <p:sldId id="264" r:id="rId8"/>
    <p:sldId id="268" r:id="rId9"/>
    <p:sldId id="265" r:id="rId10"/>
    <p:sldId id="266" r:id="rId11"/>
    <p:sldId id="267"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740452-9800-43FB-8CCC-62B97417F4FD}" type="datetimeFigureOut">
              <a:rPr lang="en-US" smtClean="0"/>
              <a:t>7/21/2016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639C4F-CF9F-4916-8E28-BB15C6B3431B}" type="slidenum">
              <a:rPr lang="en-US" smtClean="0"/>
              <a:t>‹#›</a:t>
            </a:fld>
            <a:endParaRPr lang="en-US"/>
          </a:p>
        </p:txBody>
      </p:sp>
    </p:spTree>
    <p:extLst>
      <p:ext uri="{BB962C8B-B14F-4D97-AF65-F5344CB8AC3E}">
        <p14:creationId xmlns:p14="http://schemas.microsoft.com/office/powerpoint/2010/main" val="371801173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7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984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996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1673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299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322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336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3079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9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265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521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15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44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8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93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235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575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7/21/2016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67559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atsa.com/" TargetMode="External"/><Relationship Id="rId2" Type="http://schemas.openxmlformats.org/officeDocument/2006/relationships/hyperlink" Target="http://bigspoon.sg/" TargetMode="External"/><Relationship Id="rId1" Type="http://schemas.openxmlformats.org/officeDocument/2006/relationships/slideLayout" Target="../slideLayouts/slideLayout2.xml"/><Relationship Id="rId6" Type="http://schemas.openxmlformats.org/officeDocument/2006/relationships/hyperlink" Target="https://mcdonalds.com.au/create-your-taste" TargetMode="External"/><Relationship Id="rId5" Type="http://schemas.openxmlformats.org/officeDocument/2006/relationships/hyperlink" Target="https://breadcrumb.com/" TargetMode="External"/><Relationship Id="rId4" Type="http://schemas.openxmlformats.org/officeDocument/2006/relationships/hyperlink" Target="http://otgmanagement.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822" y="2601532"/>
            <a:ext cx="10335877" cy="1578137"/>
          </a:xfrm>
        </p:spPr>
        <p:txBody>
          <a:bodyPr>
            <a:normAutofit fontScale="90000"/>
          </a:bodyPr>
          <a:lstStyle/>
          <a:p>
            <a:pPr algn="ctr"/>
            <a:r>
              <a:rPr lang="en-PH" sz="7200" dirty="0"/>
              <a:t>Utilizing technology to improve Customer service</a:t>
            </a:r>
            <a:endParaRPr lang="en-US" sz="7200" dirty="0"/>
          </a:p>
        </p:txBody>
      </p:sp>
      <p:sp>
        <p:nvSpPr>
          <p:cNvPr id="3" name="Subtitle 2"/>
          <p:cNvSpPr>
            <a:spLocks noGrp="1"/>
          </p:cNvSpPr>
          <p:nvPr>
            <p:ph type="subTitle" idx="1"/>
          </p:nvPr>
        </p:nvSpPr>
        <p:spPr/>
        <p:txBody>
          <a:bodyPr>
            <a:noAutofit/>
          </a:bodyPr>
          <a:lstStyle/>
          <a:p>
            <a:r>
              <a:rPr lang="en-PH" sz="1600" dirty="0">
                <a:latin typeface="Arial Rounded MT Bold" panose="020F0704030504030204" pitchFamily="34" charset="0"/>
              </a:rPr>
              <a:t>JESUS P. BRUGADA JR.</a:t>
            </a:r>
          </a:p>
          <a:p>
            <a:r>
              <a:rPr lang="en-PH" sz="1600" dirty="0">
                <a:latin typeface="Arial Rounded MT Bold" panose="020F0704030504030204" pitchFamily="34" charset="0"/>
              </a:rPr>
              <a:t>DENZEL F. ORIBIANA</a:t>
            </a:r>
          </a:p>
          <a:p>
            <a:r>
              <a:rPr lang="en-PH" sz="1600" dirty="0">
                <a:latin typeface="Arial Rounded MT Bold" panose="020F0704030504030204" pitchFamily="34" charset="0"/>
              </a:rPr>
              <a:t>VICTOR P. SERRANO</a:t>
            </a:r>
          </a:p>
        </p:txBody>
      </p:sp>
    </p:spTree>
    <p:extLst>
      <p:ext uri="{BB962C8B-B14F-4D97-AF65-F5344CB8AC3E}">
        <p14:creationId xmlns:p14="http://schemas.microsoft.com/office/powerpoint/2010/main" val="128860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 Diagram</a:t>
            </a:r>
            <a:endParaRPr lang="en-US" dirty="0"/>
          </a:p>
        </p:txBody>
      </p:sp>
      <p:pic>
        <p:nvPicPr>
          <p:cNvPr id="4" name="Content Placeholder 3"/>
          <p:cNvPicPr>
            <a:picLocks noGrp="1" noChangeAspect="1"/>
          </p:cNvPicPr>
          <p:nvPr>
            <p:ph idx="1"/>
          </p:nvPr>
        </p:nvPicPr>
        <p:blipFill>
          <a:blip r:embed="rId2"/>
          <a:stretch>
            <a:fillRect/>
          </a:stretch>
        </p:blipFill>
        <p:spPr>
          <a:xfrm>
            <a:off x="4200939" y="1494971"/>
            <a:ext cx="2809461" cy="4753429"/>
          </a:xfrm>
        </p:spPr>
      </p:pic>
    </p:spTree>
    <p:extLst>
      <p:ext uri="{BB962C8B-B14F-4D97-AF65-F5344CB8AC3E}">
        <p14:creationId xmlns:p14="http://schemas.microsoft.com/office/powerpoint/2010/main" val="48950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Case</a:t>
            </a:r>
            <a:endParaRPr lang="en-US" dirty="0"/>
          </a:p>
        </p:txBody>
      </p:sp>
      <p:pic>
        <p:nvPicPr>
          <p:cNvPr id="4" name="Content Placeholder 3"/>
          <p:cNvPicPr>
            <a:picLocks noGrp="1" noChangeAspect="1"/>
          </p:cNvPicPr>
          <p:nvPr>
            <p:ph idx="1"/>
          </p:nvPr>
        </p:nvPicPr>
        <p:blipFill>
          <a:blip r:embed="rId2"/>
          <a:stretch>
            <a:fillRect/>
          </a:stretch>
        </p:blipFill>
        <p:spPr>
          <a:xfrm>
            <a:off x="2319130" y="1853248"/>
            <a:ext cx="7332870" cy="4395152"/>
          </a:xfrm>
        </p:spPr>
      </p:pic>
    </p:spTree>
    <p:extLst>
      <p:ext uri="{BB962C8B-B14F-4D97-AF65-F5344CB8AC3E}">
        <p14:creationId xmlns:p14="http://schemas.microsoft.com/office/powerpoint/2010/main" val="301073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 Diagram</a:t>
            </a:r>
            <a:endParaRPr lang="en-US" dirty="0"/>
          </a:p>
        </p:txBody>
      </p:sp>
      <p:pic>
        <p:nvPicPr>
          <p:cNvPr id="4" name="Content Placeholder 3"/>
          <p:cNvPicPr>
            <a:picLocks noGrp="1" noChangeAspect="1"/>
          </p:cNvPicPr>
          <p:nvPr>
            <p:ph idx="1"/>
          </p:nvPr>
        </p:nvPicPr>
        <p:blipFill>
          <a:blip r:embed="rId2"/>
          <a:stretch>
            <a:fillRect/>
          </a:stretch>
        </p:blipFill>
        <p:spPr>
          <a:xfrm>
            <a:off x="3004456" y="1422003"/>
            <a:ext cx="5675717" cy="4826397"/>
          </a:xfrm>
        </p:spPr>
      </p:pic>
    </p:spTree>
    <p:extLst>
      <p:ext uri="{BB962C8B-B14F-4D97-AF65-F5344CB8AC3E}">
        <p14:creationId xmlns:p14="http://schemas.microsoft.com/office/powerpoint/2010/main" val="318739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 Diagram</a:t>
            </a:r>
            <a:endParaRPr lang="en-US" dirty="0"/>
          </a:p>
        </p:txBody>
      </p:sp>
      <p:pic>
        <p:nvPicPr>
          <p:cNvPr id="4" name="Content Placeholder 3"/>
          <p:cNvPicPr>
            <a:picLocks noGrp="1" noChangeAspect="1"/>
          </p:cNvPicPr>
          <p:nvPr>
            <p:ph idx="1"/>
          </p:nvPr>
        </p:nvPicPr>
        <p:blipFill>
          <a:blip r:embed="rId2"/>
          <a:stretch>
            <a:fillRect/>
          </a:stretch>
        </p:blipFill>
        <p:spPr>
          <a:xfrm>
            <a:off x="2796209" y="1376974"/>
            <a:ext cx="6003234" cy="5023825"/>
          </a:xfrm>
        </p:spPr>
      </p:pic>
    </p:spTree>
    <p:extLst>
      <p:ext uri="{BB962C8B-B14F-4D97-AF65-F5344CB8AC3E}">
        <p14:creationId xmlns:p14="http://schemas.microsoft.com/office/powerpoint/2010/main" val="2139215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Communication Diagram</a:t>
            </a:r>
            <a:endParaRPr lang="en-US" dirty="0"/>
          </a:p>
        </p:txBody>
      </p:sp>
      <p:pic>
        <p:nvPicPr>
          <p:cNvPr id="4" name="Content Placeholder 3"/>
          <p:cNvPicPr>
            <a:picLocks noGrp="1" noChangeAspect="1"/>
          </p:cNvPicPr>
          <p:nvPr>
            <p:ph idx="1"/>
          </p:nvPr>
        </p:nvPicPr>
        <p:blipFill>
          <a:blip r:embed="rId2"/>
          <a:stretch>
            <a:fillRect/>
          </a:stretch>
        </p:blipFill>
        <p:spPr>
          <a:xfrm>
            <a:off x="1320800" y="1572270"/>
            <a:ext cx="9373704" cy="4676130"/>
          </a:xfrm>
        </p:spPr>
      </p:pic>
    </p:spTree>
    <p:extLst>
      <p:ext uri="{BB962C8B-B14F-4D97-AF65-F5344CB8AC3E}">
        <p14:creationId xmlns:p14="http://schemas.microsoft.com/office/powerpoint/2010/main" val="53928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Activity Diagram</a:t>
            </a:r>
            <a:endParaRPr lang="en-US" dirty="0"/>
          </a:p>
        </p:txBody>
      </p:sp>
      <p:pic>
        <p:nvPicPr>
          <p:cNvPr id="4" name="Content Placeholder 3"/>
          <p:cNvPicPr>
            <a:picLocks noGrp="1" noChangeAspect="1"/>
          </p:cNvPicPr>
          <p:nvPr>
            <p:ph idx="1"/>
          </p:nvPr>
        </p:nvPicPr>
        <p:blipFill>
          <a:blip r:embed="rId2"/>
          <a:stretch>
            <a:fillRect/>
          </a:stretch>
        </p:blipFill>
        <p:spPr>
          <a:xfrm>
            <a:off x="3140765" y="1492917"/>
            <a:ext cx="5698435" cy="4960891"/>
          </a:xfrm>
        </p:spPr>
      </p:pic>
    </p:spTree>
    <p:extLst>
      <p:ext uri="{BB962C8B-B14F-4D97-AF65-F5344CB8AC3E}">
        <p14:creationId xmlns:p14="http://schemas.microsoft.com/office/powerpoint/2010/main" val="339134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Timing Diagram</a:t>
            </a:r>
            <a:endParaRPr lang="en-US" dirty="0"/>
          </a:p>
        </p:txBody>
      </p:sp>
      <p:pic>
        <p:nvPicPr>
          <p:cNvPr id="4" name="Content Placeholder 3"/>
          <p:cNvPicPr>
            <a:picLocks noGrp="1" noChangeAspect="1"/>
          </p:cNvPicPr>
          <p:nvPr>
            <p:ph idx="1"/>
          </p:nvPr>
        </p:nvPicPr>
        <p:blipFill>
          <a:blip r:embed="rId2"/>
          <a:stretch>
            <a:fillRect/>
          </a:stretch>
        </p:blipFill>
        <p:spPr>
          <a:xfrm>
            <a:off x="1404937" y="2612571"/>
            <a:ext cx="9316072" cy="3032855"/>
          </a:xfrm>
        </p:spPr>
      </p:pic>
    </p:spTree>
    <p:extLst>
      <p:ext uri="{BB962C8B-B14F-4D97-AF65-F5344CB8AC3E}">
        <p14:creationId xmlns:p14="http://schemas.microsoft.com/office/powerpoint/2010/main" val="338977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010" y="1632857"/>
            <a:ext cx="6466115" cy="4830220"/>
          </a:xfrm>
        </p:spPr>
      </p:pic>
    </p:spTree>
    <p:extLst>
      <p:ext uri="{BB962C8B-B14F-4D97-AF65-F5344CB8AC3E}">
        <p14:creationId xmlns:p14="http://schemas.microsoft.com/office/powerpoint/2010/main" val="194058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722" y="1624649"/>
            <a:ext cx="6923128" cy="4334586"/>
          </a:xfrm>
        </p:spPr>
      </p:pic>
    </p:spTree>
    <p:extLst>
      <p:ext uri="{BB962C8B-B14F-4D97-AF65-F5344CB8AC3E}">
        <p14:creationId xmlns:p14="http://schemas.microsoft.com/office/powerpoint/2010/main" val="29330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Diagram</a:t>
            </a:r>
          </a:p>
        </p:txBody>
      </p:sp>
      <p:pic>
        <p:nvPicPr>
          <p:cNvPr id="4" name="Content Placeholder 3"/>
          <p:cNvPicPr>
            <a:picLocks noGrp="1" noChangeAspect="1"/>
          </p:cNvPicPr>
          <p:nvPr>
            <p:ph idx="1"/>
          </p:nvPr>
        </p:nvPicPr>
        <p:blipFill>
          <a:blip r:embed="rId2"/>
          <a:stretch>
            <a:fillRect/>
          </a:stretch>
        </p:blipFill>
        <p:spPr>
          <a:xfrm>
            <a:off x="2834640" y="1400104"/>
            <a:ext cx="5812389" cy="5214056"/>
          </a:xfrm>
          <a:prstGeom prst="rect">
            <a:avLst/>
          </a:prstGeom>
        </p:spPr>
      </p:pic>
    </p:spTree>
    <p:extLst>
      <p:ext uri="{BB962C8B-B14F-4D97-AF65-F5344CB8AC3E}">
        <p14:creationId xmlns:p14="http://schemas.microsoft.com/office/powerpoint/2010/main" val="242517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Background of the Problem</a:t>
            </a:r>
            <a:endParaRPr lang="en-US" dirty="0"/>
          </a:p>
        </p:txBody>
      </p:sp>
      <p:sp>
        <p:nvSpPr>
          <p:cNvPr id="3" name="Content Placeholder 2"/>
          <p:cNvSpPr>
            <a:spLocks noGrp="1"/>
          </p:cNvSpPr>
          <p:nvPr>
            <p:ph idx="1"/>
          </p:nvPr>
        </p:nvSpPr>
        <p:spPr>
          <a:xfrm>
            <a:off x="685801" y="2112135"/>
            <a:ext cx="10131425" cy="4134119"/>
          </a:xfrm>
        </p:spPr>
        <p:txBody>
          <a:bodyPr>
            <a:normAutofit/>
          </a:bodyPr>
          <a:lstStyle/>
          <a:p>
            <a:pPr algn="just"/>
            <a:r>
              <a:rPr lang="en-US" sz="2400" dirty="0">
                <a:latin typeface="+mn-lt"/>
              </a:rPr>
              <a:t>MP </a:t>
            </a:r>
            <a:r>
              <a:rPr lang="en-US" sz="2400" dirty="0" err="1">
                <a:latin typeface="+mn-lt"/>
              </a:rPr>
              <a:t>Megapro</a:t>
            </a:r>
            <a:r>
              <a:rPr lang="en-US" sz="2400" dirty="0">
                <a:latin typeface="+mn-lt"/>
              </a:rPr>
              <a:t> Plus Marketing Corporation</a:t>
            </a:r>
          </a:p>
          <a:p>
            <a:pPr algn="just"/>
            <a:r>
              <a:rPr lang="en-PH" sz="2400" dirty="0">
                <a:latin typeface="+mn-lt"/>
              </a:rPr>
              <a:t>Approximately 12 rooms on 2 floors</a:t>
            </a:r>
          </a:p>
          <a:p>
            <a:pPr algn="just"/>
            <a:r>
              <a:rPr lang="en-PH" sz="2400" dirty="0">
                <a:latin typeface="+mn-lt"/>
              </a:rPr>
              <a:t>8 waiters</a:t>
            </a:r>
          </a:p>
          <a:p>
            <a:pPr algn="just"/>
            <a:r>
              <a:rPr lang="en-PH" sz="2400" dirty="0">
                <a:latin typeface="+mn-lt"/>
              </a:rPr>
              <a:t>1 cashier with POS</a:t>
            </a:r>
            <a:endParaRPr lang="en-US" sz="2400" dirty="0">
              <a:latin typeface="+mn-lt"/>
            </a:endParaRPr>
          </a:p>
          <a:p>
            <a:pPr algn="just"/>
            <a:r>
              <a:rPr lang="en-US" sz="2400" dirty="0">
                <a:latin typeface="+mn-lt"/>
              </a:rPr>
              <a:t>Structural limits causes delays despite average number of customers</a:t>
            </a:r>
          </a:p>
        </p:txBody>
      </p:sp>
    </p:spTree>
    <p:extLst>
      <p:ext uri="{BB962C8B-B14F-4D97-AF65-F5344CB8AC3E}">
        <p14:creationId xmlns:p14="http://schemas.microsoft.com/office/powerpoint/2010/main" val="425848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716" y="645902"/>
            <a:ext cx="9404723" cy="1400530"/>
          </a:xfrm>
        </p:spPr>
        <p:txBody>
          <a:bodyPr/>
          <a:lstStyle/>
          <a:p>
            <a:r>
              <a:rPr lang="en-US" b="1" dirty="0"/>
              <a:t>Statement of the Problem</a:t>
            </a:r>
            <a:endParaRPr lang="en-US" dirty="0"/>
          </a:p>
        </p:txBody>
      </p:sp>
      <p:sp>
        <p:nvSpPr>
          <p:cNvPr id="3" name="Content Placeholder 2"/>
          <p:cNvSpPr>
            <a:spLocks noGrp="1"/>
          </p:cNvSpPr>
          <p:nvPr>
            <p:ph idx="1"/>
          </p:nvPr>
        </p:nvSpPr>
        <p:spPr>
          <a:xfrm>
            <a:off x="581716" y="2046432"/>
            <a:ext cx="10131425" cy="2650065"/>
          </a:xfrm>
        </p:spPr>
        <p:txBody>
          <a:bodyPr>
            <a:normAutofit/>
          </a:bodyPr>
          <a:lstStyle/>
          <a:p>
            <a:pPr marL="0" indent="0">
              <a:buNone/>
            </a:pPr>
            <a:r>
              <a:rPr lang="en-US" sz="2400" dirty="0"/>
              <a:t>How to minimize delay time and meet the preferred service time of order taking from the client?</a:t>
            </a:r>
          </a:p>
        </p:txBody>
      </p:sp>
    </p:spTree>
    <p:extLst>
      <p:ext uri="{BB962C8B-B14F-4D97-AF65-F5344CB8AC3E}">
        <p14:creationId xmlns:p14="http://schemas.microsoft.com/office/powerpoint/2010/main" val="374607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Objectives</a:t>
            </a:r>
            <a:endParaRPr lang="en-US" dirty="0"/>
          </a:p>
        </p:txBody>
      </p:sp>
      <p:sp>
        <p:nvSpPr>
          <p:cNvPr id="3" name="Content Placeholder 2"/>
          <p:cNvSpPr>
            <a:spLocks noGrp="1"/>
          </p:cNvSpPr>
          <p:nvPr>
            <p:ph idx="1"/>
          </p:nvPr>
        </p:nvSpPr>
        <p:spPr>
          <a:xfrm>
            <a:off x="685800" y="2395470"/>
            <a:ext cx="10131425" cy="2481330"/>
          </a:xfrm>
        </p:spPr>
        <p:txBody>
          <a:bodyPr>
            <a:normAutofit/>
          </a:bodyPr>
          <a:lstStyle/>
          <a:p>
            <a:pPr marL="457200" lvl="1" indent="0">
              <a:buNone/>
            </a:pPr>
            <a:r>
              <a:rPr lang="en-US" sz="2400" dirty="0"/>
              <a:t>● To decrease the waiting time of customers </a:t>
            </a:r>
            <a:br>
              <a:rPr lang="en-US" sz="2400" dirty="0"/>
            </a:br>
            <a:r>
              <a:rPr lang="en-US" sz="2400" dirty="0"/>
              <a:t>● To speed up the transactions of customer service </a:t>
            </a:r>
            <a:br>
              <a:rPr lang="en-US" sz="2400" dirty="0"/>
            </a:br>
            <a:r>
              <a:rPr lang="en-US" sz="2400" dirty="0"/>
              <a:t>● To identify the cause of delays in taking an order </a:t>
            </a:r>
            <a:br>
              <a:rPr lang="en-US" sz="2400" dirty="0"/>
            </a:br>
            <a:r>
              <a:rPr lang="en-US" sz="2400" dirty="0"/>
              <a:t>● To lessen the time it takes for the cycle of order taking to    complete</a:t>
            </a:r>
          </a:p>
        </p:txBody>
      </p:sp>
    </p:spTree>
    <p:extLst>
      <p:ext uri="{BB962C8B-B14F-4D97-AF65-F5344CB8AC3E}">
        <p14:creationId xmlns:p14="http://schemas.microsoft.com/office/powerpoint/2010/main" val="315232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a:t>
            </a:r>
            <a:endParaRPr lang="en-US" dirty="0"/>
          </a:p>
        </p:txBody>
      </p:sp>
      <p:sp>
        <p:nvSpPr>
          <p:cNvPr id="3" name="Content Placeholder 2"/>
          <p:cNvSpPr>
            <a:spLocks noGrp="1"/>
          </p:cNvSpPr>
          <p:nvPr>
            <p:ph idx="1"/>
          </p:nvPr>
        </p:nvSpPr>
        <p:spPr>
          <a:xfrm>
            <a:off x="763073" y="1917642"/>
            <a:ext cx="10131425" cy="4045276"/>
          </a:xfrm>
        </p:spPr>
        <p:txBody>
          <a:bodyPr>
            <a:normAutofit/>
          </a:bodyPr>
          <a:lstStyle/>
          <a:p>
            <a:pPr algn="just"/>
            <a:r>
              <a:rPr lang="en-US" sz="2000" dirty="0"/>
              <a:t>The project can be useful for restaurants that encounter delays from the moment the waiter records the order to the time where he/she will handle it to the cook, due to various reasons such as staff incompetence, structural limitations and unusual large number of customers. With the project aiming to lessen the time it takes for the cycle of order taking to complete, it will be beneficial for restaurants and alike.</a:t>
            </a:r>
          </a:p>
        </p:txBody>
      </p:sp>
    </p:spTree>
    <p:extLst>
      <p:ext uri="{BB962C8B-B14F-4D97-AF65-F5344CB8AC3E}">
        <p14:creationId xmlns:p14="http://schemas.microsoft.com/office/powerpoint/2010/main" val="272415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endParaRPr lang="en-US" dirty="0"/>
          </a:p>
        </p:txBody>
      </p:sp>
      <p:sp>
        <p:nvSpPr>
          <p:cNvPr id="3" name="Content Placeholder 2"/>
          <p:cNvSpPr>
            <a:spLocks noGrp="1"/>
          </p:cNvSpPr>
          <p:nvPr>
            <p:ph idx="1"/>
          </p:nvPr>
        </p:nvSpPr>
        <p:spPr>
          <a:xfrm>
            <a:off x="685800" y="1970468"/>
            <a:ext cx="10131425" cy="3284112"/>
          </a:xfrm>
        </p:spPr>
        <p:txBody>
          <a:bodyPr>
            <a:normAutofit/>
          </a:bodyPr>
          <a:lstStyle/>
          <a:p>
            <a:pPr algn="just"/>
            <a:r>
              <a:rPr lang="en-US" sz="2000" dirty="0"/>
              <a:t>MP </a:t>
            </a:r>
            <a:r>
              <a:rPr lang="en-US" sz="2000" dirty="0" err="1"/>
              <a:t>Megapro</a:t>
            </a:r>
            <a:r>
              <a:rPr lang="en-US" sz="2000" dirty="0"/>
              <a:t> KTV Bar and Restaurant</a:t>
            </a:r>
          </a:p>
          <a:p>
            <a:pPr algn="just"/>
            <a:r>
              <a:rPr lang="en-US" dirty="0"/>
              <a:t>Will only focus on the cycle of order taking, food processing and billing</a:t>
            </a:r>
          </a:p>
          <a:p>
            <a:pPr algn="just"/>
            <a:r>
              <a:rPr lang="en-US" sz="2000" dirty="0"/>
              <a:t>One year time frame</a:t>
            </a:r>
          </a:p>
        </p:txBody>
      </p:sp>
    </p:spTree>
    <p:extLst>
      <p:ext uri="{BB962C8B-B14F-4D97-AF65-F5344CB8AC3E}">
        <p14:creationId xmlns:p14="http://schemas.microsoft.com/office/powerpoint/2010/main" val="27808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444500"/>
            <a:ext cx="10131425" cy="757767"/>
          </a:xfrm>
        </p:spPr>
        <p:txBody>
          <a:bodyPr/>
          <a:lstStyle/>
          <a:p>
            <a:r>
              <a:rPr lang="en-PH" dirty="0"/>
              <a:t>Related literature</a:t>
            </a:r>
            <a:endParaRPr lang="en-US" dirty="0"/>
          </a:p>
        </p:txBody>
      </p:sp>
      <p:sp>
        <p:nvSpPr>
          <p:cNvPr id="3" name="Content Placeholder 2"/>
          <p:cNvSpPr>
            <a:spLocks noGrp="1"/>
          </p:cNvSpPr>
          <p:nvPr>
            <p:ph idx="1"/>
          </p:nvPr>
        </p:nvSpPr>
        <p:spPr>
          <a:xfrm>
            <a:off x="838200" y="1635617"/>
            <a:ext cx="10131425" cy="3355483"/>
          </a:xfrm>
        </p:spPr>
        <p:txBody>
          <a:bodyPr>
            <a:noAutofit/>
          </a:bodyPr>
          <a:lstStyle/>
          <a:p>
            <a:pPr marL="0" indent="0">
              <a:lnSpc>
                <a:spcPct val="160000"/>
              </a:lnSpc>
              <a:buNone/>
            </a:pPr>
            <a:r>
              <a:rPr lang="en-US" sz="1800" b="1" dirty="0"/>
              <a:t>1. Customer satisfaction in the restaurant industry: An examination of </a:t>
            </a:r>
            <a:r>
              <a:rPr lang="en-US" sz="1800" b="1"/>
              <a:t>the transaction-specific  </a:t>
            </a:r>
            <a:r>
              <a:rPr lang="en-US" sz="1800" b="1" dirty="0"/>
              <a:t>model </a:t>
            </a:r>
            <a:br>
              <a:rPr lang="en-US" sz="1800" b="1" dirty="0"/>
            </a:br>
            <a:r>
              <a:rPr lang="en-US" sz="1800" b="1" dirty="0"/>
              <a:t>2. Are highly satisfied restaurant customers really different? A quality perception</a:t>
            </a:r>
          </a:p>
          <a:p>
            <a:pPr marL="0" indent="0" algn="just">
              <a:lnSpc>
                <a:spcPct val="160000"/>
              </a:lnSpc>
              <a:buNone/>
            </a:pPr>
            <a:r>
              <a:rPr lang="en-US" sz="1800" b="1" dirty="0"/>
              <a:t>3. Singapore Mobile App ordering for restaurants, cafes, bars. </a:t>
            </a:r>
            <a:r>
              <a:rPr lang="en-US" sz="1800" b="1" dirty="0">
                <a:hlinkClick r:id="rId2" tooltip="http://bigspoon.sg/"/>
              </a:rPr>
              <a:t>http://bigspoon.sg/</a:t>
            </a:r>
            <a:endParaRPr lang="en-US" sz="1800" b="1" dirty="0"/>
          </a:p>
          <a:p>
            <a:pPr marL="0" indent="0" algn="just">
              <a:lnSpc>
                <a:spcPct val="160000"/>
              </a:lnSpc>
              <a:buNone/>
            </a:pPr>
            <a:r>
              <a:rPr lang="en-US" sz="1800" b="1" dirty="0"/>
              <a:t>4. </a:t>
            </a:r>
            <a:r>
              <a:rPr lang="sv-SE" sz="1800" b="1" dirty="0"/>
              <a:t>Eatsa Restaurant  </a:t>
            </a:r>
            <a:r>
              <a:rPr lang="sv-SE" sz="1800" b="1" dirty="0">
                <a:hlinkClick r:id="rId3"/>
              </a:rPr>
              <a:t>https://www.eatsa.com/</a:t>
            </a:r>
            <a:endParaRPr lang="sv-SE" sz="1800" b="1" dirty="0"/>
          </a:p>
          <a:p>
            <a:pPr marL="0" indent="0" algn="just">
              <a:lnSpc>
                <a:spcPct val="160000"/>
              </a:lnSpc>
              <a:buNone/>
            </a:pPr>
            <a:r>
              <a:rPr lang="sv-SE" sz="1800" b="1" dirty="0"/>
              <a:t>5. </a:t>
            </a:r>
            <a:r>
              <a:rPr lang="de-DE" sz="1800" b="1" dirty="0"/>
              <a:t>OTG Netwark  </a:t>
            </a:r>
            <a:r>
              <a:rPr lang="de-DE" sz="1800" b="1" dirty="0">
                <a:hlinkClick r:id="rId4"/>
              </a:rPr>
              <a:t>http://otgmanagement.com/</a:t>
            </a:r>
            <a:endParaRPr lang="de-DE" sz="1800" b="1" dirty="0"/>
          </a:p>
          <a:p>
            <a:pPr marL="0" indent="0" algn="just">
              <a:lnSpc>
                <a:spcPct val="160000"/>
              </a:lnSpc>
              <a:buNone/>
            </a:pPr>
            <a:r>
              <a:rPr lang="de-DE" sz="1800" b="1" dirty="0"/>
              <a:t>6. </a:t>
            </a:r>
            <a:r>
              <a:rPr lang="en-US" sz="1800" b="1" dirty="0"/>
              <a:t>Breadcrumb  </a:t>
            </a:r>
            <a:r>
              <a:rPr lang="en-US" sz="1800" b="1" dirty="0">
                <a:hlinkClick r:id="rId5"/>
              </a:rPr>
              <a:t>https://breadcrumb.com/</a:t>
            </a:r>
            <a:endParaRPr lang="en-US" sz="1800" b="1" dirty="0"/>
          </a:p>
          <a:p>
            <a:pPr marL="0" indent="0" algn="just">
              <a:lnSpc>
                <a:spcPct val="160000"/>
              </a:lnSpc>
              <a:buNone/>
            </a:pPr>
            <a:r>
              <a:rPr lang="en-US" sz="1800" b="1" dirty="0"/>
              <a:t>7. McDonalds Create Your Taste </a:t>
            </a:r>
            <a:r>
              <a:rPr lang="en-US" sz="1800" b="1" dirty="0">
                <a:hlinkClick r:id="rId6"/>
              </a:rPr>
              <a:t>https://mcdonalds.com.au/create-your-taste</a:t>
            </a:r>
            <a:endParaRPr lang="en-US" sz="1800" b="1" dirty="0"/>
          </a:p>
          <a:p>
            <a:pPr marL="0" indent="0" algn="just">
              <a:buNone/>
            </a:pPr>
            <a:endParaRPr lang="en-US" sz="1800" b="1" dirty="0"/>
          </a:p>
          <a:p>
            <a:pPr marL="0" indent="0" algn="just">
              <a:buNone/>
            </a:pPr>
            <a:endParaRPr lang="en-US" sz="1800" dirty="0"/>
          </a:p>
        </p:txBody>
      </p:sp>
    </p:spTree>
    <p:extLst>
      <p:ext uri="{BB962C8B-B14F-4D97-AF65-F5344CB8AC3E}">
        <p14:creationId xmlns:p14="http://schemas.microsoft.com/office/powerpoint/2010/main" val="102508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Event table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103312" y="1409699"/>
            <a:ext cx="9053562" cy="5047769"/>
          </a:xfrm>
          <a:prstGeom prst="rect">
            <a:avLst/>
          </a:prstGeom>
        </p:spPr>
      </p:pic>
    </p:spTree>
    <p:extLst>
      <p:ext uri="{BB962C8B-B14F-4D97-AF65-F5344CB8AC3E}">
        <p14:creationId xmlns:p14="http://schemas.microsoft.com/office/powerpoint/2010/main" val="95656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Sequence Diagram</a:t>
            </a:r>
            <a:endParaRPr lang="en-US" dirty="0"/>
          </a:p>
        </p:txBody>
      </p:sp>
      <p:pic>
        <p:nvPicPr>
          <p:cNvPr id="4" name="Content Placeholder 3"/>
          <p:cNvPicPr>
            <a:picLocks noGrp="1" noChangeAspect="1"/>
          </p:cNvPicPr>
          <p:nvPr>
            <p:ph idx="1"/>
          </p:nvPr>
        </p:nvPicPr>
        <p:blipFill>
          <a:blip r:embed="rId2"/>
          <a:stretch>
            <a:fillRect/>
          </a:stretch>
        </p:blipFill>
        <p:spPr>
          <a:xfrm>
            <a:off x="646111" y="1961322"/>
            <a:ext cx="11280808" cy="3816626"/>
          </a:xfrm>
        </p:spPr>
      </p:pic>
    </p:spTree>
    <p:extLst>
      <p:ext uri="{BB962C8B-B14F-4D97-AF65-F5344CB8AC3E}">
        <p14:creationId xmlns:p14="http://schemas.microsoft.com/office/powerpoint/2010/main" val="3335283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408</TotalTime>
  <Words>213</Words>
  <Application>Microsoft Office PowerPoint</Application>
  <PresentationFormat>Widescreen</PresentationFormat>
  <Paragraphs>39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Rounded MT Bold</vt:lpstr>
      <vt:lpstr>Calibri</vt:lpstr>
      <vt:lpstr>Century Gothic</vt:lpstr>
      <vt:lpstr>Wingdings 3</vt:lpstr>
      <vt:lpstr>Ion</vt:lpstr>
      <vt:lpstr>Utilizing technology to improve Customer service</vt:lpstr>
      <vt:lpstr>Background of the Problem</vt:lpstr>
      <vt:lpstr>Statement of the Problem</vt:lpstr>
      <vt:lpstr>Objectives</vt:lpstr>
      <vt:lpstr>Significance</vt:lpstr>
      <vt:lpstr>Scope and limitations</vt:lpstr>
      <vt:lpstr>Related literature</vt:lpstr>
      <vt:lpstr>Event table</vt:lpstr>
      <vt:lpstr>Sequence Diagram</vt:lpstr>
      <vt:lpstr>State Diagram</vt:lpstr>
      <vt:lpstr>Use Case</vt:lpstr>
      <vt:lpstr>Class Diagram</vt:lpstr>
      <vt:lpstr>Object Diagram</vt:lpstr>
      <vt:lpstr>Communication Diagram</vt:lpstr>
      <vt:lpstr>Activity Diagram</vt:lpstr>
      <vt:lpstr>Timing Diagram</vt:lpstr>
      <vt:lpstr>Package Diagram</vt:lpstr>
      <vt:lpstr>Component Diagram</vt:lpstr>
      <vt:lpstr>Composite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taking system</dc:title>
  <dc:creator>Victor Serrano</dc:creator>
  <cp:lastModifiedBy>Victor Serrano</cp:lastModifiedBy>
  <cp:revision>29</cp:revision>
  <dcterms:created xsi:type="dcterms:W3CDTF">2016-04-11T10:03:50Z</dcterms:created>
  <dcterms:modified xsi:type="dcterms:W3CDTF">2016-07-21T12:28:18Z</dcterms:modified>
</cp:coreProperties>
</file>