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1" r:id="rId5"/>
    <p:sldId id="263" r:id="rId6"/>
    <p:sldId id="290" r:id="rId7"/>
    <p:sldId id="262" r:id="rId8"/>
    <p:sldId id="271" r:id="rId9"/>
    <p:sldId id="272" r:id="rId10"/>
    <p:sldId id="264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6" r:id="rId20"/>
    <p:sldId id="287" r:id="rId21"/>
    <p:sldId id="288" r:id="rId22"/>
    <p:sldId id="289" r:id="rId23"/>
    <p:sldId id="281" r:id="rId24"/>
    <p:sldId id="291" r:id="rId25"/>
    <p:sldId id="268" r:id="rId26"/>
    <p:sldId id="282" r:id="rId27"/>
    <p:sldId id="283" r:id="rId28"/>
    <p:sldId id="292" r:id="rId29"/>
    <p:sldId id="298" r:id="rId30"/>
    <p:sldId id="293" r:id="rId31"/>
    <p:sldId id="294" r:id="rId32"/>
    <p:sldId id="284" r:id="rId33"/>
    <p:sldId id="295" r:id="rId34"/>
    <p:sldId id="285" r:id="rId35"/>
    <p:sldId id="296" r:id="rId36"/>
    <p:sldId id="297" r:id="rId37"/>
    <p:sldId id="286" r:id="rId38"/>
    <p:sldId id="2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3C880-A23C-4D07-B9ED-85D9286A4ECE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42EBC5-3DD8-4484-8795-A9B8BDEA56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Lightweight Easily-deployable Inexpensive Nodes for Temporary Wireless Mesh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2438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Members:</a:t>
            </a:r>
          </a:p>
          <a:p>
            <a:r>
              <a:rPr lang="en-US" dirty="0" smtClean="0"/>
              <a:t>Rivera, Benjamin</a:t>
            </a:r>
          </a:p>
          <a:p>
            <a:r>
              <a:rPr lang="en-US" dirty="0" err="1" smtClean="0"/>
              <a:t>Tonoike</a:t>
            </a:r>
            <a:r>
              <a:rPr lang="en-US" dirty="0" smtClean="0"/>
              <a:t>, </a:t>
            </a:r>
            <a:r>
              <a:rPr lang="en-US" dirty="0" err="1" smtClean="0"/>
              <a:t>Tomio</a:t>
            </a:r>
            <a:endParaRPr lang="en-US" dirty="0" smtClean="0"/>
          </a:p>
          <a:p>
            <a:r>
              <a:rPr lang="en-US" dirty="0" err="1" smtClean="0"/>
              <a:t>Tison</a:t>
            </a:r>
            <a:r>
              <a:rPr lang="en-US" dirty="0" smtClean="0"/>
              <a:t>, </a:t>
            </a:r>
            <a:r>
              <a:rPr lang="en-US" dirty="0" err="1" smtClean="0"/>
              <a:t>Alfonsin</a:t>
            </a:r>
            <a:endParaRPr lang="en-US" dirty="0" smtClean="0"/>
          </a:p>
          <a:p>
            <a:r>
              <a:rPr lang="en-US" dirty="0" err="1" smtClean="0"/>
              <a:t>Ellana</a:t>
            </a:r>
            <a:r>
              <a:rPr lang="en-US" dirty="0" smtClean="0"/>
              <a:t>, Allen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191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Project Adviser:</a:t>
            </a:r>
          </a:p>
          <a:p>
            <a:pPr algn="r"/>
            <a:r>
              <a:rPr lang="en-US" sz="2400" dirty="0" smtClean="0"/>
              <a:t>Mr. Paolo </a:t>
            </a:r>
            <a:r>
              <a:rPr lang="en-US" sz="2400" dirty="0" err="1" smtClean="0"/>
              <a:t>Oblepias</a:t>
            </a:r>
            <a:endParaRPr lang="en-US" sz="2400" dirty="0" smtClean="0"/>
          </a:p>
          <a:p>
            <a:pPr algn="r"/>
            <a:r>
              <a:rPr lang="en-US" sz="2400" dirty="0" smtClean="0"/>
              <a:t>Project Professor:</a:t>
            </a:r>
          </a:p>
          <a:p>
            <a:pPr algn="r"/>
            <a:r>
              <a:rPr lang="en-US" sz="2400" dirty="0" smtClean="0"/>
              <a:t>Mr. Manuel Sebastian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Context Diagram</a:t>
            </a:r>
          </a:p>
        </p:txBody>
      </p:sp>
      <p:pic>
        <p:nvPicPr>
          <p:cNvPr id="2050" name="Picture 2" descr="C:\Users\Tom\Saved Games\Documents\intsdev\diagrams\dfd\Context-diagram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706729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Topics</a:t>
            </a:r>
          </a:p>
          <a:p>
            <a:pPr lvl="1"/>
            <a:r>
              <a:rPr lang="en-US" sz="2800" b="1" dirty="0" smtClean="0"/>
              <a:t>Microcontrollers</a:t>
            </a:r>
          </a:p>
          <a:p>
            <a:pPr lvl="1"/>
            <a:r>
              <a:rPr lang="en-US" sz="2800" b="1" dirty="0" smtClean="0"/>
              <a:t>Microcomputers</a:t>
            </a:r>
          </a:p>
          <a:p>
            <a:pPr lvl="1"/>
            <a:r>
              <a:rPr lang="en-US" sz="2800" b="1" dirty="0" smtClean="0"/>
              <a:t>Wi-Fi Peer to Peer Networking</a:t>
            </a:r>
          </a:p>
          <a:p>
            <a:pPr lvl="1"/>
            <a:r>
              <a:rPr lang="en-US" sz="2800" b="1" dirty="0" smtClean="0"/>
              <a:t>Mesh Network</a:t>
            </a:r>
          </a:p>
          <a:p>
            <a:pPr lvl="1"/>
            <a:r>
              <a:rPr lang="en-US" sz="2800" b="1" dirty="0" smtClean="0"/>
              <a:t>Routing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sz="3100" b="1" dirty="0" smtClean="0"/>
              <a:t>Microcontrollers (</a:t>
            </a:r>
            <a:r>
              <a:rPr lang="en-PH" sz="3100" b="1" dirty="0" err="1" smtClean="0"/>
              <a:t>Arduino</a:t>
            </a:r>
            <a:r>
              <a:rPr lang="en-PH" sz="3100" b="1" dirty="0" smtClean="0"/>
              <a:t>)</a:t>
            </a:r>
          </a:p>
          <a:p>
            <a:r>
              <a:rPr lang="en-PH" b="1" dirty="0" smtClean="0"/>
              <a:t>PROS</a:t>
            </a:r>
          </a:p>
          <a:p>
            <a:pPr lvl="1"/>
            <a:r>
              <a:rPr lang="en-PH" dirty="0" smtClean="0"/>
              <a:t>Cheap</a:t>
            </a:r>
          </a:p>
          <a:p>
            <a:pPr lvl="1"/>
            <a:r>
              <a:rPr lang="en-PH" dirty="0" smtClean="0"/>
              <a:t>Lightweight / easily replaceable </a:t>
            </a:r>
          </a:p>
          <a:p>
            <a:pPr lvl="1"/>
            <a:r>
              <a:rPr lang="en-PH" dirty="0"/>
              <a:t>E</a:t>
            </a:r>
            <a:r>
              <a:rPr lang="en-PH" dirty="0" smtClean="0"/>
              <a:t>asily available</a:t>
            </a:r>
            <a:endParaRPr lang="en-PH" b="1" dirty="0" smtClean="0"/>
          </a:p>
          <a:p>
            <a:pPr lvl="1"/>
            <a:r>
              <a:rPr lang="en-PH" dirty="0" smtClean="0"/>
              <a:t>Wide range of modules can be added</a:t>
            </a:r>
          </a:p>
          <a:p>
            <a:pPr marL="365760" lvl="1" indent="0">
              <a:buNone/>
            </a:pPr>
            <a:endParaRPr lang="en-PH" dirty="0" smtClean="0"/>
          </a:p>
          <a:p>
            <a:pPr marL="365760" lvl="1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60349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sz="3100" b="1" dirty="0" smtClean="0"/>
              <a:t>Microcontrollers (</a:t>
            </a:r>
            <a:r>
              <a:rPr lang="en-PH" sz="3100" b="1" dirty="0" err="1" smtClean="0"/>
              <a:t>Arduino</a:t>
            </a:r>
            <a:r>
              <a:rPr lang="en-PH" sz="3100" b="1" dirty="0" smtClean="0"/>
              <a:t>)</a:t>
            </a:r>
          </a:p>
          <a:p>
            <a:r>
              <a:rPr lang="en-PH" b="1" dirty="0" smtClean="0"/>
              <a:t>CONS</a:t>
            </a:r>
          </a:p>
          <a:p>
            <a:pPr lvl="1"/>
            <a:r>
              <a:rPr lang="en-PH" dirty="0" smtClean="0"/>
              <a:t>Very low memory</a:t>
            </a:r>
          </a:p>
          <a:p>
            <a:pPr lvl="2"/>
            <a:r>
              <a:rPr lang="en-PH" dirty="0" smtClean="0"/>
              <a:t>Operating system</a:t>
            </a:r>
          </a:p>
          <a:p>
            <a:pPr lvl="2"/>
            <a:r>
              <a:rPr lang="en-PH" dirty="0" smtClean="0"/>
              <a:t>Inefficient data transfer</a:t>
            </a:r>
          </a:p>
          <a:p>
            <a:pPr marL="365760" lvl="1" indent="0">
              <a:buNone/>
            </a:pPr>
            <a:endParaRPr lang="en-PH" dirty="0" smtClean="0"/>
          </a:p>
          <a:p>
            <a:pPr marL="365760" lvl="1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413773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PH" sz="3100" b="1" dirty="0" smtClean="0"/>
              <a:t>Microcomputer (Raspberry Pi)</a:t>
            </a:r>
          </a:p>
          <a:p>
            <a:r>
              <a:rPr lang="en-PH" b="1" dirty="0" smtClean="0"/>
              <a:t>PROS</a:t>
            </a:r>
            <a:endParaRPr lang="en-PH" dirty="0" smtClean="0"/>
          </a:p>
          <a:p>
            <a:pPr lvl="1"/>
            <a:r>
              <a:rPr lang="en-PH" dirty="0" smtClean="0"/>
              <a:t>Lightweight / easily replaceable </a:t>
            </a:r>
          </a:p>
          <a:p>
            <a:pPr lvl="1"/>
            <a:r>
              <a:rPr lang="en-PH" dirty="0" smtClean="0"/>
              <a:t>Has built in 802.11 and Bluetooth modules(</a:t>
            </a:r>
            <a:r>
              <a:rPr lang="en-PH" dirty="0" err="1" smtClean="0"/>
              <a:t>Rasberry</a:t>
            </a:r>
            <a:r>
              <a:rPr lang="en-PH" dirty="0" smtClean="0"/>
              <a:t> Pi 3)</a:t>
            </a:r>
          </a:p>
          <a:p>
            <a:pPr lvl="1"/>
            <a:r>
              <a:rPr lang="en-PH" dirty="0"/>
              <a:t>Wide range of modules can be </a:t>
            </a:r>
            <a:r>
              <a:rPr lang="en-PH" dirty="0" smtClean="0"/>
              <a:t>added</a:t>
            </a:r>
          </a:p>
          <a:p>
            <a:pPr lvl="1"/>
            <a:r>
              <a:rPr lang="en-PH" dirty="0" smtClean="0"/>
              <a:t>Has high memory</a:t>
            </a:r>
          </a:p>
          <a:p>
            <a:pPr marL="365760" lvl="1" indent="0">
              <a:buNone/>
            </a:pPr>
            <a:endParaRPr lang="en-PH" dirty="0" smtClean="0"/>
          </a:p>
          <a:p>
            <a:pPr marL="365760" lvl="1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302511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sz="3100" b="1" dirty="0" smtClean="0"/>
              <a:t>Microcomputer (Raspberry Pi)</a:t>
            </a:r>
          </a:p>
          <a:p>
            <a:r>
              <a:rPr lang="en-PH" b="1" dirty="0" smtClean="0"/>
              <a:t>CONS</a:t>
            </a:r>
            <a:endParaRPr lang="en-PH" dirty="0" smtClean="0"/>
          </a:p>
          <a:p>
            <a:pPr lvl="1"/>
            <a:r>
              <a:rPr lang="en-PH" dirty="0" smtClean="0"/>
              <a:t>More expensive than microcontroller</a:t>
            </a:r>
          </a:p>
          <a:p>
            <a:pPr lvl="1"/>
            <a:r>
              <a:rPr lang="en-PH" dirty="0" smtClean="0"/>
              <a:t>No official distributor in the Philippines</a:t>
            </a:r>
          </a:p>
          <a:p>
            <a:pPr lvl="1"/>
            <a:endParaRPr lang="en-PH" dirty="0" smtClean="0"/>
          </a:p>
          <a:p>
            <a:pPr marL="365760" lvl="1" indent="0">
              <a:buNone/>
            </a:pPr>
            <a:endParaRPr lang="en-PH" dirty="0" smtClean="0"/>
          </a:p>
          <a:p>
            <a:pPr marL="365760" lvl="1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26543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fontScale="92500" lnSpcReduction="10000"/>
          </a:bodyPr>
          <a:lstStyle/>
          <a:p>
            <a:r>
              <a:rPr lang="en-PH" sz="3100" b="1" dirty="0" smtClean="0"/>
              <a:t>Wi-Fi Peer to Peer and Ad-hoc network</a:t>
            </a:r>
          </a:p>
          <a:p>
            <a:pPr marL="365760" lvl="1" indent="0">
              <a:buNone/>
            </a:pPr>
            <a:r>
              <a:rPr lang="en-PH" sz="2900" b="1" dirty="0" smtClean="0"/>
              <a:t>Fire Chat</a:t>
            </a:r>
          </a:p>
          <a:p>
            <a:pPr marL="365760" lvl="1" indent="0">
              <a:buNone/>
            </a:pPr>
            <a:r>
              <a:rPr lang="en-PH" sz="2900" b="1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peer to peer chat app</a:t>
            </a:r>
          </a:p>
          <a:p>
            <a:pPr marL="365760" lvl="1" indent="0">
              <a:buNone/>
            </a:pPr>
            <a:r>
              <a:rPr lang="en-PH" sz="2900" b="1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uses Bluetooth and Wi-Fi to send messages</a:t>
            </a:r>
          </a:p>
          <a:p>
            <a:pPr marL="365760" lvl="1" indent="0">
              <a:buNone/>
            </a:pPr>
            <a:r>
              <a:rPr lang="en-PH" sz="2900" b="1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no platform dependent</a:t>
            </a:r>
          </a:p>
          <a:p>
            <a:pPr marL="365760" lvl="1" indent="0">
              <a:buNone/>
            </a:pPr>
            <a:r>
              <a:rPr lang="en-PH" sz="2900" b="1" dirty="0" smtClean="0"/>
              <a:t>Greenstone</a:t>
            </a:r>
          </a:p>
          <a:p>
            <a:pPr marL="365760" lvl="1" indent="0">
              <a:buNone/>
            </a:pPr>
            <a:r>
              <a:rPr lang="en-PH" sz="2900" b="1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being developed by the same company behind 	Fire Chat</a:t>
            </a:r>
          </a:p>
          <a:p>
            <a:pPr marL="365760" lvl="1" indent="0">
              <a:buNone/>
            </a:pPr>
            <a:r>
              <a:rPr lang="en-PH" sz="2900" b="1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extends Fire Chat range</a:t>
            </a:r>
          </a:p>
          <a:p>
            <a:pPr marL="365760" lvl="1" indent="0">
              <a:buNone/>
            </a:pPr>
            <a:r>
              <a:rPr lang="en-PH" sz="2900" b="1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save messages of nearby people</a:t>
            </a:r>
          </a:p>
          <a:p>
            <a:pPr marL="365760" lvl="1" indent="0">
              <a:buNone/>
            </a:pPr>
            <a:r>
              <a:rPr lang="en-PH" sz="2900" b="1" dirty="0" smtClean="0"/>
              <a:t>	-</a:t>
            </a:r>
            <a:r>
              <a:rPr lang="en-PH" sz="2900" dirty="0" smtClean="0"/>
              <a:t>very limited range </a:t>
            </a:r>
            <a:endParaRPr lang="en-PH" sz="2900" b="1" dirty="0" smtClean="0"/>
          </a:p>
        </p:txBody>
      </p:sp>
    </p:spTree>
    <p:extLst>
      <p:ext uri="{BB962C8B-B14F-4D97-AF65-F5344CB8AC3E}">
        <p14:creationId xmlns:p14="http://schemas.microsoft.com/office/powerpoint/2010/main" val="180762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sz="3100" b="1" dirty="0" smtClean="0"/>
              <a:t>Wi-Fi Peer to Peer and Ad-hoc network</a:t>
            </a:r>
          </a:p>
          <a:p>
            <a:pPr marL="365760" lvl="1" indent="0">
              <a:buNone/>
            </a:pPr>
            <a:r>
              <a:rPr lang="en-PH" sz="2900" b="1" dirty="0" smtClean="0"/>
              <a:t>Byzantium</a:t>
            </a:r>
          </a:p>
          <a:p>
            <a:pPr marL="365760" lvl="1" indent="0">
              <a:buNone/>
            </a:pPr>
            <a:r>
              <a:rPr lang="en-PH" sz="2900" b="1" dirty="0" smtClean="0"/>
              <a:t>	-</a:t>
            </a:r>
            <a:r>
              <a:rPr lang="en-PH" sz="2900" dirty="0" smtClean="0"/>
              <a:t>connects multiple devices using 802.11 wireless interface</a:t>
            </a:r>
          </a:p>
          <a:p>
            <a:pPr marL="365760" lvl="1" indent="0">
              <a:buNone/>
            </a:pPr>
            <a:r>
              <a:rPr lang="en-PH" sz="2900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can be run 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13368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sz="3100" b="1" dirty="0" smtClean="0"/>
              <a:t>Wi-Fi Peer to Peer and Ad-hoc network</a:t>
            </a:r>
          </a:p>
          <a:p>
            <a:pPr marL="365760" lvl="1" indent="0">
              <a:buNone/>
            </a:pPr>
            <a:r>
              <a:rPr lang="en-PH" sz="2900" b="1" dirty="0" err="1" smtClean="0"/>
              <a:t>Serval</a:t>
            </a:r>
            <a:r>
              <a:rPr lang="en-PH" sz="2900" b="1" dirty="0" smtClean="0"/>
              <a:t> Mesh</a:t>
            </a:r>
          </a:p>
          <a:p>
            <a:pPr marL="365760" lvl="1" indent="0">
              <a:buNone/>
            </a:pPr>
            <a:r>
              <a:rPr lang="en-PH" sz="2900" b="1" dirty="0" smtClean="0"/>
              <a:t>	-</a:t>
            </a:r>
            <a:r>
              <a:rPr lang="en-PH" sz="2900" dirty="0" smtClean="0"/>
              <a:t>currently in development project</a:t>
            </a:r>
          </a:p>
          <a:p>
            <a:pPr marL="365760" lvl="1" indent="0">
              <a:buNone/>
            </a:pPr>
            <a:r>
              <a:rPr lang="en-PH" sz="2900" dirty="0" smtClean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created their own mesh network by placing devices at strategic places</a:t>
            </a:r>
          </a:p>
          <a:p>
            <a:pPr marL="365760" lvl="1" indent="0">
              <a:buNone/>
            </a:pPr>
            <a:r>
              <a:rPr lang="en-PH" sz="2900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users can send messages, call, and send files to people within their network</a:t>
            </a:r>
          </a:p>
          <a:p>
            <a:pPr marL="365760" lvl="1" indent="0">
              <a:buNone/>
            </a:pPr>
            <a:r>
              <a:rPr lang="en-PH" sz="2900" dirty="0"/>
              <a:t>	</a:t>
            </a:r>
            <a:r>
              <a:rPr lang="en-PH" sz="2900" b="1" dirty="0" smtClean="0"/>
              <a:t>-</a:t>
            </a:r>
            <a:r>
              <a:rPr lang="en-PH" sz="2900" dirty="0" smtClean="0"/>
              <a:t>limited location</a:t>
            </a:r>
          </a:p>
        </p:txBody>
      </p:sp>
    </p:spTree>
    <p:extLst>
      <p:ext uri="{BB962C8B-B14F-4D97-AF65-F5344CB8AC3E}">
        <p14:creationId xmlns:p14="http://schemas.microsoft.com/office/powerpoint/2010/main" val="391949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OSI Model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- the research revolves around the implementation of Layers 1 and 2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- Layer 1(Physical layer)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- Layer 2(Data Link layer) </a:t>
            </a:r>
          </a:p>
          <a:p>
            <a:pPr>
              <a:buNone/>
            </a:pPr>
            <a:r>
              <a:rPr lang="en-US" dirty="0" smtClean="0"/>
              <a:t>	- developed node can be connected to any existing device that use Layers 3 and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78952" cy="449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Project Context</a:t>
            </a:r>
          </a:p>
          <a:p>
            <a:r>
              <a:rPr lang="en-US" sz="2500" dirty="0" smtClean="0"/>
              <a:t>Mobile phones as main tool for communication</a:t>
            </a:r>
          </a:p>
          <a:p>
            <a:r>
              <a:rPr lang="en-US" sz="2500" dirty="0" smtClean="0"/>
              <a:t>Phones rely on telecommunication networks to send and receive messages</a:t>
            </a:r>
          </a:p>
          <a:p>
            <a:r>
              <a:rPr lang="en-US" sz="2500" dirty="0" smtClean="0"/>
              <a:t>Ad-hoc networks do not rely on </a:t>
            </a:r>
            <a:r>
              <a:rPr lang="en-US" sz="2500" dirty="0" err="1" smtClean="0"/>
              <a:t>telco</a:t>
            </a:r>
            <a:r>
              <a:rPr lang="en-US" sz="2500" dirty="0" smtClean="0"/>
              <a:t> networks</a:t>
            </a:r>
          </a:p>
          <a:p>
            <a:r>
              <a:rPr lang="en-US" sz="2500" dirty="0" smtClean="0"/>
              <a:t>Bluetooth and Wi-Fi can be used to connect devices in an Ad-hoc</a:t>
            </a:r>
            <a:endParaRPr lang="en-US" sz="2500" dirty="0" smtClean="0"/>
          </a:p>
          <a:p>
            <a:r>
              <a:rPr lang="en-US" sz="2500" dirty="0" smtClean="0"/>
              <a:t>Bluetooth and Wi-Fi range is limited</a:t>
            </a:r>
          </a:p>
          <a:p>
            <a:r>
              <a:rPr lang="en-US" sz="2500" dirty="0" smtClean="0"/>
              <a:t>Use Raspberry </a:t>
            </a:r>
            <a:r>
              <a:rPr lang="en-US" sz="2500" dirty="0" err="1" smtClean="0"/>
              <a:t>Pis</a:t>
            </a:r>
            <a:r>
              <a:rPr lang="en-US" sz="2500" dirty="0" smtClean="0"/>
              <a:t> to extend range and effectiveness </a:t>
            </a:r>
          </a:p>
          <a:p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MANET Routing Protocols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Dynamic Source Routing (DSR)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-</a:t>
            </a:r>
            <a:r>
              <a:rPr lang="en-US" dirty="0" smtClean="0"/>
              <a:t> fast in small networks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PH" b="1" dirty="0" smtClean="0"/>
              <a:t>- </a:t>
            </a:r>
            <a:r>
              <a:rPr lang="en-PH" dirty="0" smtClean="0"/>
              <a:t>too much overhead in big networks</a:t>
            </a:r>
            <a:endParaRPr lang="en-US" dirty="0" smtClean="0"/>
          </a:p>
        </p:txBody>
      </p:sp>
      <p:pic>
        <p:nvPicPr>
          <p:cNvPr id="7170" name="Picture 2" descr="C:\Users\Tom\Saved Games\Documents\intsdev\pics\ds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86723"/>
            <a:ext cx="2438400" cy="153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5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MANET Routing Protocols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Destination Sequenced Distance Vector(DSDV)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- </a:t>
            </a:r>
            <a:r>
              <a:rPr lang="en-US" dirty="0" smtClean="0"/>
              <a:t>proactive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- </a:t>
            </a:r>
            <a:r>
              <a:rPr lang="en-US" dirty="0" smtClean="0"/>
              <a:t>each node has a routing table that is updated regularly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- </a:t>
            </a:r>
            <a:r>
              <a:rPr lang="en-US" dirty="0" smtClean="0"/>
              <a:t>high delivery rate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- </a:t>
            </a:r>
            <a:r>
              <a:rPr lang="en-US" dirty="0" smtClean="0"/>
              <a:t>low mobility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1466"/>
              </p:ext>
            </p:extLst>
          </p:nvPr>
        </p:nvGraphicFramePr>
        <p:xfrm>
          <a:off x="2438400" y="5105400"/>
          <a:ext cx="4560570" cy="5930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err="1">
                          <a:effectLst/>
                        </a:rPr>
                        <a:t>Dest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Seq</a:t>
                      </a:r>
                      <a:endParaRPr lang="en-P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Hop</a:t>
                      </a:r>
                      <a:endParaRPr lang="en-P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 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 </a:t>
                      </a:r>
                      <a:endParaRPr lang="en-P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 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MANET Routing Protocols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Ad-hoc On-demand Distance Vector (AODV)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- </a:t>
            </a:r>
            <a:r>
              <a:rPr lang="en-US" dirty="0" smtClean="0"/>
              <a:t>each node has a routing table</a:t>
            </a:r>
          </a:p>
          <a:p>
            <a:pPr>
              <a:buNone/>
            </a:pPr>
            <a:r>
              <a:rPr lang="en-US" b="1" dirty="0" smtClean="0"/>
              <a:t>		- </a:t>
            </a:r>
            <a:r>
              <a:rPr lang="en-US" dirty="0"/>
              <a:t>sends requests </a:t>
            </a:r>
            <a:r>
              <a:rPr lang="en-US" dirty="0" smtClean="0"/>
              <a:t>first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- </a:t>
            </a:r>
            <a:r>
              <a:rPr lang="en-US" dirty="0" smtClean="0"/>
              <a:t>reactive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- </a:t>
            </a:r>
            <a:r>
              <a:rPr lang="en-US" dirty="0" smtClean="0"/>
              <a:t>based on DSDV</a:t>
            </a:r>
          </a:p>
          <a:p>
            <a:pPr>
              <a:buNone/>
            </a:pPr>
            <a:r>
              <a:rPr lang="en-US" b="1" dirty="0" smtClean="0"/>
              <a:t>		- </a:t>
            </a:r>
            <a:r>
              <a:rPr lang="en-US" dirty="0"/>
              <a:t>scalable to large networks</a:t>
            </a:r>
          </a:p>
          <a:p>
            <a:pPr>
              <a:buNone/>
            </a:pPr>
            <a:r>
              <a:rPr lang="en-US" dirty="0"/>
              <a:t>	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6296"/>
              </p:ext>
            </p:extLst>
          </p:nvPr>
        </p:nvGraphicFramePr>
        <p:xfrm>
          <a:off x="1600200" y="5410200"/>
          <a:ext cx="6080760" cy="5930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err="1">
                          <a:effectLst/>
                        </a:rPr>
                        <a:t>Seq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err="1">
                          <a:effectLst/>
                        </a:rPr>
                        <a:t>Dest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Next</a:t>
                      </a:r>
                      <a:endParaRPr lang="en-P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hop</a:t>
                      </a:r>
                      <a:endParaRPr lang="en-P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 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 </a:t>
                      </a:r>
                      <a:endParaRPr lang="en-P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 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 </a:t>
                      </a:r>
                      <a:endParaRPr lang="en-P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743200"/>
            <a:ext cx="8153400" cy="990600"/>
          </a:xfrm>
        </p:spPr>
        <p:txBody>
          <a:bodyPr/>
          <a:lstStyle/>
          <a:p>
            <a:r>
              <a:rPr lang="en-PH" b="1" dirty="0" smtClean="0"/>
              <a:t>DIAGRAMS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3158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EVENT TABLE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0141697"/>
              </p:ext>
            </p:extLst>
          </p:nvPr>
        </p:nvGraphicFramePr>
        <p:xfrm>
          <a:off x="914400" y="2362200"/>
          <a:ext cx="7543800" cy="2674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239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EVENT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TRIGGER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SOURCE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USE CASE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RESPONSE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DESTINATION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9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Broadcast message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 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Node broadcasts a message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Smart phone or dedicated node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Broadcast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Message is broadcasted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Nearby nodes 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9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 smtClean="0">
                          <a:effectLst/>
                        </a:rPr>
                        <a:t>Receive repeated message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Node discards redundant message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Nearby nodes 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Discard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Message is discarded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Smart phone or dedicated node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9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Receive message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Node receives a message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Nearby node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Receive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Message is received</a:t>
                      </a:r>
                      <a:endParaRPr lang="en-PH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Smart phone or dedicated node</a:t>
                      </a:r>
                      <a:endParaRPr lang="en-PH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80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26" name="AutoShape 2" descr="d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C:\Users\Tom\Saved Games\Documents\intsdev\diagrams-v2\Activ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890054" cy="55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Class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2052" name="Picture 4" descr="C:\Users\Tom\Saved Games\Documents\intsdev\diagrams-v2\C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1" y="2590800"/>
            <a:ext cx="87608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53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Communication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C:\Users\Tom\Desktop\diagrams\Commun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" y="3048000"/>
            <a:ext cx="904748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6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Component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 descr="C:\Users\Tom\Saved Games\Documents\intsdev\diagrams-v2\Component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50174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Composite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7170" name="Picture 2" descr="C:\Users\Tom\Saved Games\Documents\intsdev\diagrams-v2\Composite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79548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</a:p>
          <a:p>
            <a:r>
              <a:rPr lang="en-US" sz="2500" b="1" dirty="0" smtClean="0"/>
              <a:t>General Objective</a:t>
            </a:r>
          </a:p>
          <a:p>
            <a:pPr marL="457200" indent="-457200" algn="just">
              <a:buNone/>
            </a:pPr>
            <a:r>
              <a:rPr lang="en-US" sz="2500" dirty="0" smtClean="0"/>
              <a:t>	This study aims to find a cost efficient and easily deployable method to improve the communication among users of Wi-Fi capable mobile devices who are situated in a place where there is no currently available network infrastructure to connect to. </a:t>
            </a:r>
            <a:endParaRPr lang="fr-FR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Deployment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C:\Users\Tom\Saved Games\Documents\intsdev\diagrams-v2\Deployment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54944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4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Interaction Overview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C:\Users\Tom\Saved Games\Documents\intsdev\diagrams-v2\InteractionOverview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76400"/>
            <a:ext cx="8229600" cy="464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098" name="Picture 2" descr="C:\Users\Tom\Saved Games\Documents\intsdev\diagrams-v2\Ob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3" y="1981200"/>
            <a:ext cx="6547647" cy="337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96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Package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098" name="Picture 2" descr="C:\Users\Tom\Saved Games\Documents\intsdev\diagrams-v2\Package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219200"/>
            <a:ext cx="7315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940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State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22" name="Picture 2" descr="C:\Users\Tom\Saved Games\Documents\intsdev\diagrams-v2\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7487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339137" y="4370832"/>
            <a:ext cx="195263" cy="21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8458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Sequence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122" name="Picture 2" descr="C:\Users\Tom\Saved Games\Documents\intsdev\diagrams-v2\Sequence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543800" cy="46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29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Timing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146" name="Picture 2" descr="C:\Users\Tom\Saved Games\Documents\intsdev\diagrams-v2\Timing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90725"/>
            <a:ext cx="8703726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74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 Diagram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 descr="C:\Users\Tom\Desktop\diagrams\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36347" cy="42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http://www.digitaltrends.com/computing/arduino-vs-raspberry-pi/</a:t>
            </a:r>
            <a:br>
              <a:rPr lang="en-US" dirty="0" smtClean="0"/>
            </a:br>
            <a:r>
              <a:rPr lang="en-US" dirty="0" smtClean="0"/>
              <a:t>https://learn.sparkfun.com/tutorials/what-is-an-arduino</a:t>
            </a:r>
            <a:br>
              <a:rPr lang="en-US" dirty="0" smtClean="0"/>
            </a:br>
            <a:r>
              <a:rPr lang="en-US" dirty="0" smtClean="0"/>
              <a:t>https://www.raspberrypi.org/help/faqs/#introWhatIs</a:t>
            </a:r>
            <a:br>
              <a:rPr lang="en-US" dirty="0" smtClean="0"/>
            </a:br>
            <a:r>
              <a:rPr lang="en-US" dirty="0" smtClean="0"/>
              <a:t>http://www.wi-fi.org/discover-wi-fi/wi-fi-direct</a:t>
            </a:r>
            <a:br>
              <a:rPr lang="en-US" dirty="0" smtClean="0"/>
            </a:br>
            <a:r>
              <a:rPr lang="en-US" dirty="0" smtClean="0"/>
              <a:t>http://stackoverflow.com/questions/29018122/android-pure-p2p-chat-application</a:t>
            </a:r>
            <a:br>
              <a:rPr lang="en-US" dirty="0" smtClean="0"/>
            </a:br>
            <a:r>
              <a:rPr lang="en-US" dirty="0" smtClean="0"/>
              <a:t>http://info.hummingbirdnetworks.com/blog/wireless-mesh-networking-recommended-maximum-distances</a:t>
            </a:r>
            <a:br>
              <a:rPr lang="en-US" dirty="0" smtClean="0"/>
            </a:br>
            <a:r>
              <a:rPr lang="en-US" dirty="0" smtClean="0"/>
              <a:t>http://archive.oreilly.com/pub/a/wireless/2004/01/22/wirelessmesh.html</a:t>
            </a:r>
            <a:br>
              <a:rPr lang="en-US" dirty="0" smtClean="0"/>
            </a:br>
            <a:r>
              <a:rPr lang="en-US" dirty="0" smtClean="0"/>
              <a:t>http://www.idosi.org/wasj/wasj29(3)14/14.pdf</a:t>
            </a:r>
            <a:br>
              <a:rPr lang="en-US" dirty="0" smtClean="0"/>
            </a:br>
            <a:r>
              <a:rPr lang="en-US" dirty="0" smtClean="0"/>
              <a:t>http://robot-kingdom.com/best-flight-controller-for-quadcopter-and-multicopter/</a:t>
            </a:r>
            <a:br>
              <a:rPr lang="en-US" dirty="0" smtClean="0"/>
            </a:br>
            <a:r>
              <a:rPr lang="en-US" dirty="0" smtClean="0"/>
              <a:t>http://quadcoptergarage.com/quadcopter-parts-list-what-you-need-to-build-a-diy-quadcopter/</a:t>
            </a:r>
            <a:br>
              <a:rPr lang="en-US" dirty="0" smtClean="0"/>
            </a:br>
            <a:r>
              <a:rPr lang="en-US" dirty="0" smtClean="0"/>
              <a:t>http://diydrones.com/profiles/blogs/basic-sonar-based-collision-avoidance-for-a-quadcopter</a:t>
            </a:r>
            <a:br>
              <a:rPr lang="en-US" dirty="0" smtClean="0"/>
            </a:br>
            <a:r>
              <a:rPr lang="en-US" dirty="0" smtClean="0"/>
              <a:t>http://www.gizmag.com/solarcopter-solar-helicopter/26645/</a:t>
            </a:r>
            <a:br>
              <a:rPr lang="en-US" dirty="0" smtClean="0"/>
            </a:br>
            <a:r>
              <a:rPr lang="en-US" dirty="0" smtClean="0"/>
              <a:t>http://sts.bwk.tue.nl/7y500/readers/InstellingenRegelaars.pdf</a:t>
            </a:r>
            <a:br>
              <a:rPr lang="en-US" dirty="0" smtClean="0"/>
            </a:br>
            <a:r>
              <a:rPr lang="en-US" dirty="0" smtClean="0"/>
              <a:t>https://www.techopedia.com/definition/575/at-command-set</a:t>
            </a:r>
            <a:br>
              <a:rPr lang="en-US" dirty="0" smtClean="0"/>
            </a:br>
            <a:r>
              <a:rPr lang="en-US" dirty="0" smtClean="0"/>
              <a:t>http://makezine.com/2015/04/01/esp8266-5-microcontroller-wi-fi-now-arduino-compatible/</a:t>
            </a:r>
            <a:br>
              <a:rPr lang="en-US" dirty="0" smtClean="0"/>
            </a:br>
            <a:r>
              <a:rPr lang="en-US" dirty="0" smtClean="0"/>
              <a:t>https://gsmaintelligence.com/research/?file=141201-philippines.pdf&amp;download http://www.mgb.gov.ph/images/stories/RA_7942.pdf http://pluto.ksi.edu/~cyh/cis370/ebook/ch05b.htm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Objective:</a:t>
            </a:r>
          </a:p>
          <a:p>
            <a:r>
              <a:rPr lang="en-US" sz="2500" b="1" dirty="0" smtClean="0"/>
              <a:t>Specific Objectives:</a:t>
            </a:r>
          </a:p>
          <a:p>
            <a:pPr marL="777240" lvl="1" indent="-457200" algn="just">
              <a:buFont typeface="Courier New" pitchFamily="49" charset="0"/>
              <a:buChar char="o"/>
            </a:pPr>
            <a:r>
              <a:rPr lang="en-US" sz="2200" dirty="0" smtClean="0"/>
              <a:t>T</a:t>
            </a:r>
            <a:r>
              <a:rPr lang="en-US" sz="2400" dirty="0" smtClean="0"/>
              <a:t>o connect multiple microcomputers as intermediary nodes of a mesh network; </a:t>
            </a:r>
          </a:p>
          <a:p>
            <a:pPr marL="77724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To enable data transfer between microcomputers; </a:t>
            </a:r>
          </a:p>
          <a:p>
            <a:pPr marL="77724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To connect mobile devices as end nodes of the network; </a:t>
            </a:r>
          </a:p>
          <a:p>
            <a:pPr marL="77724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To relay a message to and from endpoints of the network(mobile devices); </a:t>
            </a:r>
          </a:p>
          <a:p>
            <a:pPr marL="77724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To enable the network nodes to automatically detect and connect to nearby nodes; </a:t>
            </a:r>
          </a:p>
          <a:p>
            <a:pPr marL="77724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To know and use the fastest path between nodes to maintain efficient reliable data transfer.(self healing) </a:t>
            </a:r>
          </a:p>
          <a:p>
            <a:pPr marL="77724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To create a solution that will be inexpensive and cost effective. </a:t>
            </a:r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Significance</a:t>
            </a:r>
          </a:p>
          <a:p>
            <a:pPr algn="just"/>
            <a:r>
              <a:rPr lang="en-US" sz="2500" dirty="0" smtClean="0"/>
              <a:t>Applications such as: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 smtClean="0"/>
              <a:t>helping emergency response teams' coordination with the local population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 smtClean="0"/>
              <a:t>helping workers in remote mining operations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 smtClean="0"/>
              <a:t>helping users that want to deploy own personal network</a:t>
            </a:r>
          </a:p>
          <a:p>
            <a:pPr algn="just"/>
            <a:r>
              <a:rPr lang="en-US" sz="2500" dirty="0" smtClean="0"/>
              <a:t>The project will be easily implemented and will not require any additional instructions for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Significance</a:t>
            </a:r>
          </a:p>
          <a:p>
            <a:pPr algn="just"/>
            <a:r>
              <a:rPr lang="en-US" sz="2500" dirty="0" smtClean="0"/>
              <a:t>In events of a network failure or a power outage after a natural calamity for example, real-time connections are preserved by creating a reliable network infrastructure that can be easily established and removed as needed.</a:t>
            </a:r>
          </a:p>
          <a:p>
            <a:pPr algn="just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51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71135"/>
            <a:ext cx="8153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Scope &amp; Limitations</a:t>
            </a:r>
          </a:p>
          <a:p>
            <a:pPr algn="just"/>
            <a:r>
              <a:rPr lang="en-US" sz="2600" dirty="0" smtClean="0"/>
              <a:t>Develop nodes that can be used to establish a network using mesh topology for areas without available network service </a:t>
            </a:r>
          </a:p>
          <a:p>
            <a:pPr algn="just"/>
            <a:r>
              <a:rPr lang="en-US" sz="2600" dirty="0" smtClean="0"/>
              <a:t>Raise the nodes in the air with the use of </a:t>
            </a:r>
            <a:r>
              <a:rPr lang="en-US" sz="2600" dirty="0"/>
              <a:t>balloons which is anchored to the ground using heavy boxes </a:t>
            </a:r>
            <a:r>
              <a:rPr lang="en-US" sz="2600" dirty="0" smtClean="0"/>
              <a:t>for increased effectiveness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Scope &amp; Limitations</a:t>
            </a:r>
          </a:p>
          <a:p>
            <a:pPr algn="just"/>
            <a:r>
              <a:rPr lang="en-US" sz="2600" dirty="0"/>
              <a:t>Specify how the nodes should be used and positioned based on different </a:t>
            </a:r>
            <a:r>
              <a:rPr lang="en-US" sz="2600" dirty="0" smtClean="0"/>
              <a:t>scenarios</a:t>
            </a:r>
          </a:p>
          <a:p>
            <a:pPr algn="just"/>
            <a:r>
              <a:rPr lang="en-US" sz="2600" dirty="0" smtClean="0"/>
              <a:t>Only scenarios that are likely to happen in the Philippines will be considered</a:t>
            </a:r>
          </a:p>
          <a:p>
            <a:pPr algn="just"/>
            <a:r>
              <a:rPr lang="en-US" sz="2600" dirty="0" smtClean="0"/>
              <a:t>Measure the specifications of the node created</a:t>
            </a:r>
          </a:p>
          <a:p>
            <a:pPr algn="just"/>
            <a:r>
              <a:rPr lang="en-US" sz="2600" dirty="0"/>
              <a:t>Compare the node with other existing technology</a:t>
            </a:r>
          </a:p>
          <a:p>
            <a:pPr algn="just"/>
            <a:r>
              <a:rPr lang="en-US" sz="2600" dirty="0" smtClean="0"/>
              <a:t>Validate the study by applying it to simulated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22638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pic>
        <p:nvPicPr>
          <p:cNvPr id="3" name="Picture 2" descr="C:\Users\Tom\Saved Games\Documents\intsdev\pics\specific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286000"/>
            <a:ext cx="931164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747391"/>
            <a:ext cx="260520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900" b="1" dirty="0" smtClean="0"/>
              <a:t>Planned Design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19953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1069</TotalTime>
  <Words>678</Words>
  <Application>Microsoft Office PowerPoint</Application>
  <PresentationFormat>On-screen Show (4:3)</PresentationFormat>
  <Paragraphs>200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Median</vt:lpstr>
      <vt:lpstr>Lightweight Easily-deployable Inexpensive Nodes for Temporary Wireless Mesh Networks</vt:lpstr>
      <vt:lpstr>I. Introduction</vt:lpstr>
      <vt:lpstr>I. Introduction</vt:lpstr>
      <vt:lpstr>I. Introduction</vt:lpstr>
      <vt:lpstr>I. Introduction</vt:lpstr>
      <vt:lpstr>I. Introduction</vt:lpstr>
      <vt:lpstr>I. Introduction</vt:lpstr>
      <vt:lpstr>I. Introduction</vt:lpstr>
      <vt:lpstr>I. Introduction</vt:lpstr>
      <vt:lpstr>I. Introduction</vt:lpstr>
      <vt:lpstr>II. Related Literature</vt:lpstr>
      <vt:lpstr>II. Related Literature</vt:lpstr>
      <vt:lpstr>II. Related Literature</vt:lpstr>
      <vt:lpstr>II. Related Literature</vt:lpstr>
      <vt:lpstr>II. Related Literature</vt:lpstr>
      <vt:lpstr>II. Related Literature</vt:lpstr>
      <vt:lpstr>II. Related Literature</vt:lpstr>
      <vt:lpstr>II. Related Literature</vt:lpstr>
      <vt:lpstr>III. Theoretical Background</vt:lpstr>
      <vt:lpstr>III. Theoretical Background</vt:lpstr>
      <vt:lpstr>III. Theoretical Background</vt:lpstr>
      <vt:lpstr>III. Theoretical Background</vt:lpstr>
      <vt:lpstr>DIAGRAMS</vt:lpstr>
      <vt:lpstr>EVENT TABLE</vt:lpstr>
      <vt:lpstr>Activity Diagram</vt:lpstr>
      <vt:lpstr>Class Diagram</vt:lpstr>
      <vt:lpstr>Communication Diagram</vt:lpstr>
      <vt:lpstr>Component Diagram</vt:lpstr>
      <vt:lpstr>Composite Diagram</vt:lpstr>
      <vt:lpstr>Deployment Diagram</vt:lpstr>
      <vt:lpstr>Interaction Overview Diagram</vt:lpstr>
      <vt:lpstr>Object Diagram</vt:lpstr>
      <vt:lpstr>Package Diagram</vt:lpstr>
      <vt:lpstr>State Diagram</vt:lpstr>
      <vt:lpstr>Sequence Diagram</vt:lpstr>
      <vt:lpstr>Timing Diagram</vt:lpstr>
      <vt:lpstr>Use Case Diagram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Tom</cp:lastModifiedBy>
  <cp:revision>71</cp:revision>
  <dcterms:created xsi:type="dcterms:W3CDTF">2016-04-11T21:47:12Z</dcterms:created>
  <dcterms:modified xsi:type="dcterms:W3CDTF">2016-07-22T05:57:39Z</dcterms:modified>
</cp:coreProperties>
</file>