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7" r:id="rId1"/>
  </p:sldMasterIdLst>
  <p:notesMasterIdLst>
    <p:notesMasterId r:id="rId47"/>
  </p:notesMasterIdLst>
  <p:sldIdLst>
    <p:sldId id="256" r:id="rId2"/>
    <p:sldId id="309" r:id="rId3"/>
    <p:sldId id="371" r:id="rId4"/>
    <p:sldId id="372" r:id="rId5"/>
    <p:sldId id="258" r:id="rId6"/>
    <p:sldId id="264" r:id="rId7"/>
    <p:sldId id="345" r:id="rId8"/>
    <p:sldId id="346" r:id="rId9"/>
    <p:sldId id="266" r:id="rId10"/>
    <p:sldId id="320" r:id="rId11"/>
    <p:sldId id="375" r:id="rId12"/>
    <p:sldId id="376" r:id="rId13"/>
    <p:sldId id="265" r:id="rId14"/>
    <p:sldId id="374" r:id="rId15"/>
    <p:sldId id="387" r:id="rId16"/>
    <p:sldId id="386" r:id="rId17"/>
    <p:sldId id="388" r:id="rId18"/>
    <p:sldId id="390" r:id="rId19"/>
    <p:sldId id="267" r:id="rId20"/>
    <p:sldId id="389" r:id="rId21"/>
    <p:sldId id="363" r:id="rId22"/>
    <p:sldId id="392" r:id="rId23"/>
    <p:sldId id="364" r:id="rId24"/>
    <p:sldId id="391" r:id="rId25"/>
    <p:sldId id="393" r:id="rId26"/>
    <p:sldId id="394" r:id="rId27"/>
    <p:sldId id="395" r:id="rId28"/>
    <p:sldId id="396" r:id="rId29"/>
    <p:sldId id="397" r:id="rId30"/>
    <p:sldId id="398" r:id="rId31"/>
    <p:sldId id="399" r:id="rId32"/>
    <p:sldId id="400" r:id="rId33"/>
    <p:sldId id="352" r:id="rId34"/>
    <p:sldId id="353" r:id="rId35"/>
    <p:sldId id="354" r:id="rId36"/>
    <p:sldId id="382" r:id="rId37"/>
    <p:sldId id="351" r:id="rId38"/>
    <p:sldId id="333" r:id="rId39"/>
    <p:sldId id="379" r:id="rId40"/>
    <p:sldId id="380" r:id="rId41"/>
    <p:sldId id="381" r:id="rId42"/>
    <p:sldId id="383" r:id="rId43"/>
    <p:sldId id="385" r:id="rId44"/>
    <p:sldId id="384" r:id="rId45"/>
    <p:sldId id="40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14" autoAdjust="0"/>
    <p:restoredTop sz="95280" autoAdjust="0"/>
  </p:normalViewPr>
  <p:slideViewPr>
    <p:cSldViewPr snapToGrid="0">
      <p:cViewPr varScale="1">
        <p:scale>
          <a:sx n="87" d="100"/>
          <a:sy n="87" d="100"/>
        </p:scale>
        <p:origin x="61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516CA8-DF7E-4907-A4AD-BBDC53703AE4}" type="datetimeFigureOut">
              <a:rPr lang="en-PH" smtClean="0"/>
              <a:t>30/03/2017</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63C6FD-F4A6-4842-9E88-6F49AA610FE2}" type="slidenum">
              <a:rPr lang="en-PH" smtClean="0"/>
              <a:t>‹#›</a:t>
            </a:fld>
            <a:endParaRPr lang="en-PH"/>
          </a:p>
        </p:txBody>
      </p:sp>
    </p:spTree>
    <p:extLst>
      <p:ext uri="{BB962C8B-B14F-4D97-AF65-F5344CB8AC3E}">
        <p14:creationId xmlns:p14="http://schemas.microsoft.com/office/powerpoint/2010/main" val="1745218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 Place definitions of cyberbullying from different people (experts) and add the team’s own definition of it based from the gathered resources</a:t>
            </a:r>
          </a:p>
        </p:txBody>
      </p:sp>
      <p:sp>
        <p:nvSpPr>
          <p:cNvPr id="4" name="Slide Number Placeholder 3"/>
          <p:cNvSpPr>
            <a:spLocks noGrp="1"/>
          </p:cNvSpPr>
          <p:nvPr>
            <p:ph type="sldNum" sz="quarter" idx="10"/>
          </p:nvPr>
        </p:nvSpPr>
        <p:spPr/>
        <p:txBody>
          <a:bodyPr/>
          <a:lstStyle/>
          <a:p>
            <a:fld id="{3E63C6FD-F4A6-4842-9E88-6F49AA610FE2}" type="slidenum">
              <a:rPr lang="en-PH" smtClean="0"/>
              <a:t>2</a:t>
            </a:fld>
            <a:endParaRPr lang="en-PH"/>
          </a:p>
        </p:txBody>
      </p:sp>
    </p:spTree>
    <p:extLst>
      <p:ext uri="{BB962C8B-B14F-4D97-AF65-F5344CB8AC3E}">
        <p14:creationId xmlns:p14="http://schemas.microsoft.com/office/powerpoint/2010/main" val="2796134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 Place definitions of cyberbullying from different people (experts) and add the team’s own definition of it based from the gathered resources</a:t>
            </a:r>
          </a:p>
        </p:txBody>
      </p:sp>
      <p:sp>
        <p:nvSpPr>
          <p:cNvPr id="4" name="Slide Number Placeholder 3"/>
          <p:cNvSpPr>
            <a:spLocks noGrp="1"/>
          </p:cNvSpPr>
          <p:nvPr>
            <p:ph type="sldNum" sz="quarter" idx="10"/>
          </p:nvPr>
        </p:nvSpPr>
        <p:spPr/>
        <p:txBody>
          <a:bodyPr/>
          <a:lstStyle/>
          <a:p>
            <a:fld id="{3E63C6FD-F4A6-4842-9E88-6F49AA610FE2}" type="slidenum">
              <a:rPr lang="en-PH" smtClean="0"/>
              <a:t>3</a:t>
            </a:fld>
            <a:endParaRPr lang="en-PH"/>
          </a:p>
        </p:txBody>
      </p:sp>
    </p:spTree>
    <p:extLst>
      <p:ext uri="{BB962C8B-B14F-4D97-AF65-F5344CB8AC3E}">
        <p14:creationId xmlns:p14="http://schemas.microsoft.com/office/powerpoint/2010/main" val="779086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 Place definitions of cyberbullying from different people (experts) and add the team’s own definition of it based from the gathered resources</a:t>
            </a:r>
          </a:p>
        </p:txBody>
      </p:sp>
      <p:sp>
        <p:nvSpPr>
          <p:cNvPr id="4" name="Slide Number Placeholder 3"/>
          <p:cNvSpPr>
            <a:spLocks noGrp="1"/>
          </p:cNvSpPr>
          <p:nvPr>
            <p:ph type="sldNum" sz="quarter" idx="10"/>
          </p:nvPr>
        </p:nvSpPr>
        <p:spPr/>
        <p:txBody>
          <a:bodyPr/>
          <a:lstStyle/>
          <a:p>
            <a:fld id="{3E63C6FD-F4A6-4842-9E88-6F49AA610FE2}" type="slidenum">
              <a:rPr lang="en-PH" smtClean="0"/>
              <a:t>4</a:t>
            </a:fld>
            <a:endParaRPr lang="en-PH"/>
          </a:p>
        </p:txBody>
      </p:sp>
    </p:spTree>
    <p:extLst>
      <p:ext uri="{BB962C8B-B14F-4D97-AF65-F5344CB8AC3E}">
        <p14:creationId xmlns:p14="http://schemas.microsoft.com/office/powerpoint/2010/main" val="1462068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 Place definitions of cyberbullying from different people (experts) and add the team’s own definition of it based from the gathered resources</a:t>
            </a:r>
          </a:p>
        </p:txBody>
      </p:sp>
      <p:sp>
        <p:nvSpPr>
          <p:cNvPr id="4" name="Slide Number Placeholder 3"/>
          <p:cNvSpPr>
            <a:spLocks noGrp="1"/>
          </p:cNvSpPr>
          <p:nvPr>
            <p:ph type="sldNum" sz="quarter" idx="10"/>
          </p:nvPr>
        </p:nvSpPr>
        <p:spPr/>
        <p:txBody>
          <a:bodyPr/>
          <a:lstStyle/>
          <a:p>
            <a:fld id="{3E63C6FD-F4A6-4842-9E88-6F49AA610FE2}" type="slidenum">
              <a:rPr lang="en-PH" smtClean="0"/>
              <a:t>14</a:t>
            </a:fld>
            <a:endParaRPr lang="en-PH"/>
          </a:p>
        </p:txBody>
      </p:sp>
    </p:spTree>
    <p:extLst>
      <p:ext uri="{BB962C8B-B14F-4D97-AF65-F5344CB8AC3E}">
        <p14:creationId xmlns:p14="http://schemas.microsoft.com/office/powerpoint/2010/main" val="3131979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8B9EBBA-996F-894A-B54A-D6246ED52CEA}" type="datetimeFigureOut">
              <a:rPr lang="en-US" smtClean="0"/>
              <a:pPr/>
              <a:t>3/30/2017</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5877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337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D62726E-379B-B349-9EED-81ED093FA806}" type="datetimeFigureOut">
              <a:rPr lang="en-US" smtClean="0"/>
              <a:pPr/>
              <a:t>3/30/2017</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0887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3/30/2017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154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8DFA1846-DA80-1C48-A609-854EA85C59AD}" type="datetimeFigureOut">
              <a:rPr lang="en-US" smtClean="0"/>
              <a:pPr/>
              <a:t>3/30/2017</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0910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3/30/2017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679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3/30/2017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1221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13A34C8-038E-2045-AF43-DF7DBB8E0E9E}" type="datetimeFigureOut">
              <a:rPr lang="en-US" smtClean="0"/>
              <a:pPr/>
              <a:t>3/30/2017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586390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3/30/2017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5723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0DF5E60-9974-AC48-9591-99C2BB44B7CF}" type="datetimeFigureOut">
              <a:rPr lang="en-US" smtClean="0"/>
              <a:pPr/>
              <a:t>3/30/2017</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6923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3/30/2017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4390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9B482E8-6E0E-1B4F-B1FD-C69DB9E858D9}" type="datetimeFigureOut">
              <a:rPr lang="en-US" smtClean="0"/>
              <a:pPr/>
              <a:t>3/30/2017</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32633183"/>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1159" y="587061"/>
            <a:ext cx="11009684" cy="2358362"/>
          </a:xfrm>
        </p:spPr>
        <p:txBody>
          <a:bodyPr>
            <a:normAutofit/>
          </a:bodyPr>
          <a:lstStyle/>
          <a:p>
            <a:r>
              <a:rPr lang="en-US" dirty="0"/>
              <a:t>Cyberbullying Detection Using Support Vector Machine (SVM) Algorithm</a:t>
            </a:r>
            <a:endParaRPr lang="en-PH" dirty="0"/>
          </a:p>
        </p:txBody>
      </p:sp>
      <p:sp>
        <p:nvSpPr>
          <p:cNvPr id="3" name="Subtitle 2"/>
          <p:cNvSpPr>
            <a:spLocks noGrp="1"/>
          </p:cNvSpPr>
          <p:nvPr>
            <p:ph type="subTitle" idx="1"/>
          </p:nvPr>
        </p:nvSpPr>
        <p:spPr>
          <a:xfrm>
            <a:off x="810001" y="5574324"/>
            <a:ext cx="10572000" cy="729762"/>
          </a:xfrm>
        </p:spPr>
        <p:txBody>
          <a:bodyPr>
            <a:noAutofit/>
          </a:bodyPr>
          <a:lstStyle/>
          <a:p>
            <a:r>
              <a:rPr lang="en-PH" sz="1200" i="1" dirty="0">
                <a:solidFill>
                  <a:schemeClr val="bg1"/>
                </a:solidFill>
                <a:latin typeface="Microsoft PhagsPa" panose="020B0502040204020203" pitchFamily="34" charset="0"/>
              </a:rPr>
              <a:t>A research-based project presented to you by:</a:t>
            </a:r>
          </a:p>
          <a:p>
            <a:r>
              <a:rPr lang="en-PH" b="1" dirty="0">
                <a:solidFill>
                  <a:schemeClr val="bg1"/>
                </a:solidFill>
                <a:latin typeface="Microsoft PhagsPa" panose="020B0502040204020203" pitchFamily="34" charset="0"/>
              </a:rPr>
              <a:t>F. Ballesteros | P.M. </a:t>
            </a:r>
            <a:r>
              <a:rPr lang="en-PH" b="1" dirty="0" err="1">
                <a:solidFill>
                  <a:schemeClr val="bg1"/>
                </a:solidFill>
                <a:latin typeface="Microsoft PhagsPa" panose="020B0502040204020203" pitchFamily="34" charset="0"/>
              </a:rPr>
              <a:t>Capuz</a:t>
            </a:r>
            <a:r>
              <a:rPr lang="en-PH" b="1" dirty="0">
                <a:solidFill>
                  <a:schemeClr val="bg1"/>
                </a:solidFill>
                <a:latin typeface="Microsoft PhagsPa" panose="020B0502040204020203" pitchFamily="34" charset="0"/>
              </a:rPr>
              <a:t> | J. Juarez | S. Mallari | E. </a:t>
            </a:r>
            <a:r>
              <a:rPr lang="en-PH" b="1" dirty="0" err="1">
                <a:solidFill>
                  <a:schemeClr val="bg1"/>
                </a:solidFill>
                <a:latin typeface="Microsoft PhagsPa" panose="020B0502040204020203" pitchFamily="34" charset="0"/>
              </a:rPr>
              <a:t>Samillano</a:t>
            </a:r>
            <a:endParaRPr lang="en-PH" b="1" dirty="0">
              <a:solidFill>
                <a:schemeClr val="bg1"/>
              </a:solidFill>
              <a:latin typeface="Microsoft PhagsPa" panose="020B0502040204020203" pitchFamily="34" charset="0"/>
            </a:endParaRPr>
          </a:p>
        </p:txBody>
      </p:sp>
    </p:spTree>
    <p:extLst>
      <p:ext uri="{BB962C8B-B14F-4D97-AF65-F5344CB8AC3E}">
        <p14:creationId xmlns:p14="http://schemas.microsoft.com/office/powerpoint/2010/main" val="253047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644240"/>
            <a:ext cx="10571998" cy="970450"/>
          </a:xfrm>
        </p:spPr>
        <p:txBody>
          <a:bodyPr/>
          <a:lstStyle/>
          <a:p>
            <a:pPr algn="ctr"/>
            <a:r>
              <a:rPr lang="en-PH" sz="4800" dirty="0"/>
              <a:t>Scope and Limitations</a:t>
            </a:r>
            <a:endParaRPr lang="en-PH" sz="3200" dirty="0"/>
          </a:p>
        </p:txBody>
      </p:sp>
      <p:sp>
        <p:nvSpPr>
          <p:cNvPr id="3" name="Content Placeholder 2"/>
          <p:cNvSpPr>
            <a:spLocks noGrp="1"/>
          </p:cNvSpPr>
          <p:nvPr>
            <p:ph idx="1"/>
          </p:nvPr>
        </p:nvSpPr>
        <p:spPr>
          <a:xfrm>
            <a:off x="509955" y="2019136"/>
            <a:ext cx="11189512" cy="4986323"/>
          </a:xfrm>
        </p:spPr>
        <p:txBody>
          <a:bodyPr>
            <a:normAutofit/>
          </a:bodyPr>
          <a:lstStyle/>
          <a:p>
            <a:r>
              <a:rPr lang="en-US" sz="2400" dirty="0"/>
              <a:t>Text preprocessing methods: cleaning of the dataset, tokenization, and conversion of the data to Bag-of-words</a:t>
            </a:r>
          </a:p>
          <a:p>
            <a:pPr lvl="1"/>
            <a:r>
              <a:rPr lang="en-US" sz="2200" dirty="0"/>
              <a:t>Cleaning of the dataset: removing </a:t>
            </a:r>
            <a:r>
              <a:rPr lang="en-PH" sz="2200" dirty="0"/>
              <a:t>special characters, non-readable text, emoticons, links, and foreign language characters</a:t>
            </a:r>
          </a:p>
          <a:p>
            <a:pPr marL="324000" lvl="1" indent="0">
              <a:buNone/>
            </a:pPr>
            <a:endParaRPr lang="en-PH" sz="2200" dirty="0"/>
          </a:p>
          <a:p>
            <a:r>
              <a:rPr lang="en-PH" sz="2400" dirty="0"/>
              <a:t>The annotation schemes used are the following: cyberbullying, not cyberbullying, and ambiguous cyberbullying</a:t>
            </a:r>
          </a:p>
          <a:p>
            <a:pPr marL="0" indent="0">
              <a:buNone/>
            </a:pPr>
            <a:endParaRPr lang="en-US" sz="2400" dirty="0"/>
          </a:p>
          <a:p>
            <a:r>
              <a:rPr lang="en-US" sz="2400" dirty="0"/>
              <a:t>The machine learning algorithm that was implemented is the Support Vector Machine (SVM) algorithm</a:t>
            </a:r>
          </a:p>
          <a:p>
            <a:pPr marL="0" indent="0">
              <a:buNone/>
            </a:pPr>
            <a:endParaRPr lang="en-US" sz="2400" dirty="0"/>
          </a:p>
        </p:txBody>
      </p:sp>
    </p:spTree>
    <p:extLst>
      <p:ext uri="{BB962C8B-B14F-4D97-AF65-F5344CB8AC3E}">
        <p14:creationId xmlns:p14="http://schemas.microsoft.com/office/powerpoint/2010/main" val="4204306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644240"/>
            <a:ext cx="10571998" cy="970450"/>
          </a:xfrm>
        </p:spPr>
        <p:txBody>
          <a:bodyPr/>
          <a:lstStyle/>
          <a:p>
            <a:pPr algn="ctr"/>
            <a:r>
              <a:rPr lang="en-PH" sz="4800" dirty="0"/>
              <a:t>Scope and Limitations</a:t>
            </a:r>
            <a:endParaRPr lang="en-PH" sz="3200" dirty="0"/>
          </a:p>
        </p:txBody>
      </p:sp>
      <p:sp>
        <p:nvSpPr>
          <p:cNvPr id="3" name="Content Placeholder 2"/>
          <p:cNvSpPr>
            <a:spLocks noGrp="1"/>
          </p:cNvSpPr>
          <p:nvPr>
            <p:ph idx="1"/>
          </p:nvPr>
        </p:nvSpPr>
        <p:spPr>
          <a:xfrm>
            <a:off x="509955" y="2095080"/>
            <a:ext cx="11189512" cy="4585064"/>
          </a:xfrm>
        </p:spPr>
        <p:txBody>
          <a:bodyPr>
            <a:normAutofit/>
          </a:bodyPr>
          <a:lstStyle/>
          <a:p>
            <a:r>
              <a:rPr lang="en-PH" sz="2400" dirty="0"/>
              <a:t>Cyberbullying detection model was designed to analyze and classify public posts that were written only in Filipino, as to how it is utilized in Metro Manila </a:t>
            </a:r>
          </a:p>
          <a:p>
            <a:pPr marL="0" indent="0">
              <a:buNone/>
            </a:pPr>
            <a:endParaRPr lang="en-PH" sz="2400" dirty="0"/>
          </a:p>
          <a:p>
            <a:r>
              <a:rPr lang="en-PH" sz="2400" dirty="0"/>
              <a:t>The system will be tested using Asia Pacific College’s adapted provisions</a:t>
            </a:r>
          </a:p>
          <a:p>
            <a:pPr marL="0" indent="0">
              <a:buNone/>
            </a:pPr>
            <a:endParaRPr lang="en-PH" sz="2400" dirty="0"/>
          </a:p>
        </p:txBody>
      </p:sp>
    </p:spTree>
    <p:extLst>
      <p:ext uri="{BB962C8B-B14F-4D97-AF65-F5344CB8AC3E}">
        <p14:creationId xmlns:p14="http://schemas.microsoft.com/office/powerpoint/2010/main" val="515667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644240"/>
            <a:ext cx="10571998" cy="970450"/>
          </a:xfrm>
        </p:spPr>
        <p:txBody>
          <a:bodyPr/>
          <a:lstStyle/>
          <a:p>
            <a:pPr algn="ctr"/>
            <a:r>
              <a:rPr lang="en-PH" sz="4800" dirty="0"/>
              <a:t>Scope and Limitations</a:t>
            </a:r>
            <a:endParaRPr lang="en-PH" sz="3200" dirty="0"/>
          </a:p>
        </p:txBody>
      </p:sp>
      <p:sp>
        <p:nvSpPr>
          <p:cNvPr id="3" name="Content Placeholder 2"/>
          <p:cNvSpPr>
            <a:spLocks noGrp="1"/>
          </p:cNvSpPr>
          <p:nvPr>
            <p:ph idx="1"/>
          </p:nvPr>
        </p:nvSpPr>
        <p:spPr>
          <a:xfrm>
            <a:off x="509955" y="2095080"/>
            <a:ext cx="11189512" cy="4585064"/>
          </a:xfrm>
        </p:spPr>
        <p:txBody>
          <a:bodyPr>
            <a:normAutofit/>
          </a:bodyPr>
          <a:lstStyle/>
          <a:p>
            <a:r>
              <a:rPr lang="en-PH" sz="2400" dirty="0"/>
              <a:t>System will be programmed using Java</a:t>
            </a:r>
          </a:p>
          <a:p>
            <a:pPr marL="0" indent="0">
              <a:buNone/>
            </a:pPr>
            <a:endParaRPr lang="en-PH" sz="2400" dirty="0"/>
          </a:p>
          <a:p>
            <a:r>
              <a:rPr lang="en-PH" sz="2400" dirty="0"/>
              <a:t>The documentation will follow the official format given by the school</a:t>
            </a:r>
          </a:p>
        </p:txBody>
      </p:sp>
    </p:spTree>
    <p:extLst>
      <p:ext uri="{BB962C8B-B14F-4D97-AF65-F5344CB8AC3E}">
        <p14:creationId xmlns:p14="http://schemas.microsoft.com/office/powerpoint/2010/main" val="2838746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sz="4800" dirty="0"/>
              <a:t>Significance</a:t>
            </a:r>
            <a:r>
              <a:rPr lang="en-PH" sz="6000" dirty="0"/>
              <a:t> </a:t>
            </a:r>
            <a:endParaRPr lang="en-PH" dirty="0"/>
          </a:p>
        </p:txBody>
      </p:sp>
      <p:sp>
        <p:nvSpPr>
          <p:cNvPr id="3" name="Content Placeholder 2"/>
          <p:cNvSpPr>
            <a:spLocks noGrp="1"/>
          </p:cNvSpPr>
          <p:nvPr>
            <p:ph idx="1"/>
          </p:nvPr>
        </p:nvSpPr>
        <p:spPr>
          <a:xfrm>
            <a:off x="446312" y="2401052"/>
            <a:ext cx="11299373" cy="3771148"/>
          </a:xfrm>
        </p:spPr>
        <p:txBody>
          <a:bodyPr>
            <a:noAutofit/>
          </a:bodyPr>
          <a:lstStyle/>
          <a:p>
            <a:pPr marL="0" indent="0">
              <a:buNone/>
            </a:pPr>
            <a:endParaRPr lang="en-US" sz="2400" dirty="0"/>
          </a:p>
          <a:p>
            <a:r>
              <a:rPr lang="en-US" sz="2400" dirty="0"/>
              <a:t>To Filipino social media users</a:t>
            </a:r>
          </a:p>
          <a:p>
            <a:r>
              <a:rPr lang="en-US" sz="2400" dirty="0"/>
              <a:t>To the researchers</a:t>
            </a:r>
          </a:p>
          <a:p>
            <a:r>
              <a:rPr lang="en-US" sz="2400" dirty="0"/>
              <a:t>To cyberbullying advocates</a:t>
            </a:r>
          </a:p>
          <a:p>
            <a:r>
              <a:rPr lang="en-US" sz="2400" dirty="0"/>
              <a:t>To the students of Asia Pacific College</a:t>
            </a:r>
          </a:p>
          <a:p>
            <a:r>
              <a:rPr lang="en-US" sz="2400" dirty="0"/>
              <a:t>To the members of the Office of the Student Affairs of APC	</a:t>
            </a:r>
          </a:p>
        </p:txBody>
      </p:sp>
    </p:spTree>
    <p:extLst>
      <p:ext uri="{BB962C8B-B14F-4D97-AF65-F5344CB8AC3E}">
        <p14:creationId xmlns:p14="http://schemas.microsoft.com/office/powerpoint/2010/main" val="3032051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sz="3200" dirty="0"/>
              <a:t>Software development life cycle</a:t>
            </a:r>
          </a:p>
        </p:txBody>
      </p:sp>
      <p:pic>
        <p:nvPicPr>
          <p:cNvPr id="1026" name="Picture 2" descr="SDLC_NLP_Thesis.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62832" y="1916723"/>
            <a:ext cx="7299914" cy="468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139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9755" y="1474400"/>
            <a:ext cx="11817215" cy="4227662"/>
          </a:xfrm>
          <a:prstGeom prst="rect">
            <a:avLst/>
          </a:prstGeom>
        </p:spPr>
      </p:pic>
      <p:sp>
        <p:nvSpPr>
          <p:cNvPr id="4" name="Rectangle 3"/>
          <p:cNvSpPr/>
          <p:nvPr/>
        </p:nvSpPr>
        <p:spPr>
          <a:xfrm>
            <a:off x="2822615" y="679256"/>
            <a:ext cx="6391493" cy="646331"/>
          </a:xfrm>
          <a:prstGeom prst="rect">
            <a:avLst/>
          </a:prstGeom>
        </p:spPr>
        <p:txBody>
          <a:bodyPr wrap="none">
            <a:spAutoFit/>
          </a:bodyPr>
          <a:lstStyle/>
          <a:p>
            <a:r>
              <a:rPr lang="en-PH" sz="3600" b="1" dirty="0">
                <a:solidFill>
                  <a:schemeClr val="bg2">
                    <a:lumMod val="50000"/>
                  </a:schemeClr>
                </a:solidFill>
                <a:latin typeface="Arial" panose="020B0604020202020204" pitchFamily="34" charset="0"/>
                <a:cs typeface="Arial" panose="020B0604020202020204" pitchFamily="34" charset="0"/>
              </a:rPr>
              <a:t>Review of Related Literature</a:t>
            </a:r>
            <a:endParaRPr lang="en-US" sz="36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8277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80049" y="598997"/>
            <a:ext cx="10896600" cy="6336235"/>
          </a:xfrm>
          <a:prstGeom prst="rect">
            <a:avLst/>
          </a:prstGeom>
        </p:spPr>
      </p:pic>
    </p:spTree>
    <p:extLst>
      <p:ext uri="{BB962C8B-B14F-4D97-AF65-F5344CB8AC3E}">
        <p14:creationId xmlns:p14="http://schemas.microsoft.com/office/powerpoint/2010/main" val="3588683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ChangeAspect="1"/>
          </p:cNvPicPr>
          <p:nvPr/>
        </p:nvPicPr>
        <p:blipFill>
          <a:blip r:embed="rId2"/>
          <a:stretch>
            <a:fillRect/>
          </a:stretch>
        </p:blipFill>
        <p:spPr>
          <a:xfrm>
            <a:off x="600679" y="580635"/>
            <a:ext cx="10984595" cy="6205176"/>
          </a:xfrm>
          <a:prstGeom prst="rect">
            <a:avLst/>
          </a:prstGeom>
        </p:spPr>
      </p:pic>
    </p:spTree>
    <p:extLst>
      <p:ext uri="{BB962C8B-B14F-4D97-AF65-F5344CB8AC3E}">
        <p14:creationId xmlns:p14="http://schemas.microsoft.com/office/powerpoint/2010/main" val="2183981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5364" y="674837"/>
            <a:ext cx="11348319" cy="6105637"/>
          </a:xfrm>
          <a:prstGeom prst="rect">
            <a:avLst/>
          </a:prstGeom>
        </p:spPr>
      </p:pic>
    </p:spTree>
    <p:extLst>
      <p:ext uri="{BB962C8B-B14F-4D97-AF65-F5344CB8AC3E}">
        <p14:creationId xmlns:p14="http://schemas.microsoft.com/office/powerpoint/2010/main" val="2486237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163" y="619732"/>
            <a:ext cx="11211671" cy="990088"/>
          </a:xfrm>
        </p:spPr>
        <p:txBody>
          <a:bodyPr/>
          <a:lstStyle/>
          <a:p>
            <a:pPr algn="ctr"/>
            <a:r>
              <a:rPr lang="en-PH" sz="4800" b="1" dirty="0">
                <a:latin typeface="Arial" panose="020B0604020202020204" pitchFamily="34" charset="0"/>
                <a:cs typeface="Arial" panose="020B0604020202020204" pitchFamily="34" charset="0"/>
              </a:rPr>
              <a:t>Theoretical Background</a:t>
            </a:r>
          </a:p>
        </p:txBody>
      </p:sp>
      <p:sp>
        <p:nvSpPr>
          <p:cNvPr id="3" name="Content Placeholder 2"/>
          <p:cNvSpPr>
            <a:spLocks noGrp="1"/>
          </p:cNvSpPr>
          <p:nvPr>
            <p:ph idx="1"/>
          </p:nvPr>
        </p:nvSpPr>
        <p:spPr>
          <a:xfrm>
            <a:off x="490163" y="2005642"/>
            <a:ext cx="10554574" cy="543464"/>
          </a:xfrm>
        </p:spPr>
        <p:txBody>
          <a:bodyPr>
            <a:noAutofit/>
          </a:bodyPr>
          <a:lstStyle/>
          <a:p>
            <a:pPr marL="0" indent="0">
              <a:buNone/>
            </a:pPr>
            <a:r>
              <a:rPr lang="en-PH" sz="3200" b="1" dirty="0">
                <a:solidFill>
                  <a:schemeClr val="bg2">
                    <a:lumMod val="50000"/>
                  </a:schemeClr>
                </a:solidFill>
                <a:latin typeface="Arial" panose="020B0604020202020204" pitchFamily="34" charset="0"/>
                <a:cs typeface="Arial" panose="020B0604020202020204" pitchFamily="34" charset="0"/>
              </a:rPr>
              <a:t>Audience Segregation </a:t>
            </a:r>
          </a:p>
        </p:txBody>
      </p:sp>
      <p:sp>
        <p:nvSpPr>
          <p:cNvPr id="5" name="Content Placeholder 2"/>
          <p:cNvSpPr txBox="1">
            <a:spLocks/>
          </p:cNvSpPr>
          <p:nvPr/>
        </p:nvSpPr>
        <p:spPr>
          <a:xfrm>
            <a:off x="756195" y="2424023"/>
            <a:ext cx="10554574" cy="427885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PH" sz="2400" dirty="0">
                <a:latin typeface="Arial" panose="020B0604020202020204" pitchFamily="34" charset="0"/>
                <a:cs typeface="Arial" panose="020B0604020202020204" pitchFamily="34" charset="0"/>
              </a:rPr>
              <a:t>Introduced by Ervin Goffman</a:t>
            </a:r>
          </a:p>
          <a:p>
            <a:r>
              <a:rPr lang="en-PH" sz="2400" dirty="0">
                <a:latin typeface="Arial" panose="020B0604020202020204" pitchFamily="34" charset="0"/>
                <a:cs typeface="Arial" panose="020B0604020202020204" pitchFamily="34" charset="0"/>
              </a:rPr>
              <a:t>It describes how people play different roles in different situations. </a:t>
            </a:r>
          </a:p>
          <a:p>
            <a:r>
              <a:rPr lang="en-PH" sz="2400" dirty="0">
                <a:latin typeface="Arial" panose="020B0604020202020204" pitchFamily="34" charset="0"/>
                <a:cs typeface="Arial" panose="020B0604020202020204" pitchFamily="34" charset="0"/>
              </a:rPr>
              <a:t>It is a mechanism wherein an individual perform roles, in order to create a favorable image of themselves and leave a good impression to others that is linked to the role they perform. </a:t>
            </a:r>
          </a:p>
          <a:p>
            <a:r>
              <a:rPr lang="en-PH" sz="2400" dirty="0">
                <a:latin typeface="Arial" panose="020B0604020202020204" pitchFamily="34" charset="0"/>
                <a:cs typeface="Arial" panose="020B0604020202020204" pitchFamily="34" charset="0"/>
              </a:rPr>
              <a:t>The role that the individual performs is based on who their audience is.</a:t>
            </a:r>
          </a:p>
          <a:p>
            <a:pPr marL="0" indent="0">
              <a:buFont typeface="Wingdings 2" panose="05020102010507070707" pitchFamily="18" charset="2"/>
              <a:buNone/>
            </a:pPr>
            <a:endParaRPr lang="en-PH" sz="2300" dirty="0"/>
          </a:p>
        </p:txBody>
      </p:sp>
    </p:spTree>
    <p:extLst>
      <p:ext uri="{BB962C8B-B14F-4D97-AF65-F5344CB8AC3E}">
        <p14:creationId xmlns:p14="http://schemas.microsoft.com/office/powerpoint/2010/main" val="1133217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sz="4800" dirty="0"/>
              <a:t>Cyberbullying IN the </a:t>
            </a:r>
            <a:r>
              <a:rPr lang="en-PH" sz="4800" dirty="0" err="1"/>
              <a:t>philippines</a:t>
            </a:r>
            <a:endParaRPr lang="en-PH" sz="3200" dirty="0"/>
          </a:p>
        </p:txBody>
      </p:sp>
      <p:sp>
        <p:nvSpPr>
          <p:cNvPr id="3" name="Content Placeholder 2"/>
          <p:cNvSpPr>
            <a:spLocks noGrp="1"/>
          </p:cNvSpPr>
          <p:nvPr>
            <p:ph idx="1"/>
          </p:nvPr>
        </p:nvSpPr>
        <p:spPr>
          <a:xfrm>
            <a:off x="818712" y="2207623"/>
            <a:ext cx="10554574" cy="4298685"/>
          </a:xfrm>
        </p:spPr>
        <p:txBody>
          <a:bodyPr>
            <a:normAutofit/>
          </a:bodyPr>
          <a:lstStyle/>
          <a:p>
            <a:r>
              <a:rPr lang="en-PH" sz="2400" dirty="0"/>
              <a:t>a form of harassment that occurs via the Internet which includes vicious forum posts, name calling in chat rooms, creating fake profiles on social networking sites, and sending cruel messages</a:t>
            </a:r>
          </a:p>
        </p:txBody>
      </p:sp>
    </p:spTree>
    <p:extLst>
      <p:ext uri="{BB962C8B-B14F-4D97-AF65-F5344CB8AC3E}">
        <p14:creationId xmlns:p14="http://schemas.microsoft.com/office/powerpoint/2010/main" val="3602618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igure.png"/>
          <p:cNvPicPr>
            <a:picLocks noChangeAspect="1" noChangeArrowheads="1"/>
          </p:cNvPicPr>
          <p:nvPr/>
        </p:nvPicPr>
        <p:blipFill rotWithShape="1">
          <a:blip r:embed="rId2">
            <a:extLst>
              <a:ext uri="{28A0092B-C50C-407E-A947-70E740481C1C}">
                <a14:useLocalDpi xmlns:a14="http://schemas.microsoft.com/office/drawing/2010/main" val="0"/>
              </a:ext>
            </a:extLst>
          </a:blip>
          <a:srcRect l="4074" t="3096" r="8694" b="5302"/>
          <a:stretch/>
        </p:blipFill>
        <p:spPr bwMode="auto">
          <a:xfrm>
            <a:off x="2402457" y="1414732"/>
            <a:ext cx="7017589" cy="536563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70995" y="768553"/>
            <a:ext cx="6080511" cy="461665"/>
          </a:xfrm>
          <a:prstGeom prst="rect">
            <a:avLst/>
          </a:prstGeom>
        </p:spPr>
        <p:txBody>
          <a:bodyPr wrap="none">
            <a:spAutoFit/>
          </a:bodyPr>
          <a:lstStyle/>
          <a:p>
            <a:r>
              <a:rPr lang="en-US" sz="2400" b="1" dirty="0">
                <a:solidFill>
                  <a:schemeClr val="bg2">
                    <a:lumMod val="50000"/>
                  </a:schemeClr>
                </a:solidFill>
                <a:latin typeface="Arial" panose="020B0604020202020204" pitchFamily="34" charset="0"/>
                <a:cs typeface="Arial" panose="020B0604020202020204" pitchFamily="34" charset="0"/>
              </a:rPr>
              <a:t>Audience Segregation by Ervin Goffman</a:t>
            </a:r>
          </a:p>
        </p:txBody>
      </p:sp>
    </p:spTree>
    <p:extLst>
      <p:ext uri="{BB962C8B-B14F-4D97-AF65-F5344CB8AC3E}">
        <p14:creationId xmlns:p14="http://schemas.microsoft.com/office/powerpoint/2010/main" val="1742072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478" y="2902745"/>
            <a:ext cx="11029615" cy="2428380"/>
          </a:xfrm>
        </p:spPr>
        <p:txBody>
          <a:bodyPr>
            <a:normAutofit/>
          </a:bodyPr>
          <a:lstStyle/>
          <a:p>
            <a:r>
              <a:rPr lang="en-US" sz="2600" dirty="0">
                <a:latin typeface="Arial" panose="020B0604020202020204" pitchFamily="34" charset="0"/>
                <a:cs typeface="Arial" panose="020B0604020202020204" pitchFamily="34" charset="0"/>
              </a:rPr>
              <a:t>Classifies document into predefined categories</a:t>
            </a:r>
          </a:p>
          <a:p>
            <a:r>
              <a:rPr lang="en-US" sz="2600" dirty="0">
                <a:latin typeface="Arial" panose="020B0604020202020204" pitchFamily="34" charset="0"/>
                <a:cs typeface="Arial" panose="020B0604020202020204" pitchFamily="34" charset="0"/>
              </a:rPr>
              <a:t>The document can either be found in a single, multiple, or no category. </a:t>
            </a:r>
          </a:p>
          <a:p>
            <a:r>
              <a:rPr lang="en-US" sz="2600" dirty="0">
                <a:latin typeface="Arial" panose="020B0604020202020204" pitchFamily="34" charset="0"/>
                <a:cs typeface="Arial" panose="020B0604020202020204" pitchFamily="34" charset="0"/>
              </a:rPr>
              <a:t>With the aid of Machine Learning, the process of text classification can be automated</a:t>
            </a:r>
          </a:p>
          <a:p>
            <a:endParaRPr lang="en-US" dirty="0"/>
          </a:p>
        </p:txBody>
      </p:sp>
      <p:sp>
        <p:nvSpPr>
          <p:cNvPr id="6" name="Rectangle 5"/>
          <p:cNvSpPr/>
          <p:nvPr/>
        </p:nvSpPr>
        <p:spPr>
          <a:xfrm>
            <a:off x="1549413" y="786281"/>
            <a:ext cx="9233746" cy="830997"/>
          </a:xfrm>
          <a:prstGeom prst="rect">
            <a:avLst/>
          </a:prstGeom>
        </p:spPr>
        <p:txBody>
          <a:bodyPr wrap="none">
            <a:spAutoFit/>
          </a:bodyPr>
          <a:lstStyle/>
          <a:p>
            <a:r>
              <a:rPr lang="en-PH" sz="4800" b="1" cap="all" dirty="0">
                <a:solidFill>
                  <a:prstClr val="white"/>
                </a:solidFill>
                <a:latin typeface="Arial" panose="020B0604020202020204" pitchFamily="34" charset="0"/>
                <a:ea typeface="+mj-ea"/>
                <a:cs typeface="Arial" panose="020B0604020202020204" pitchFamily="34" charset="0"/>
              </a:rPr>
              <a:t>Theoretical Background</a:t>
            </a:r>
            <a:endParaRPr lang="en-US" dirty="0"/>
          </a:p>
        </p:txBody>
      </p:sp>
      <p:sp>
        <p:nvSpPr>
          <p:cNvPr id="7" name="Rectangle 6"/>
          <p:cNvSpPr/>
          <p:nvPr/>
        </p:nvSpPr>
        <p:spPr>
          <a:xfrm>
            <a:off x="621271" y="1967624"/>
            <a:ext cx="3772186" cy="584775"/>
          </a:xfrm>
          <a:prstGeom prst="rect">
            <a:avLst/>
          </a:prstGeom>
        </p:spPr>
        <p:txBody>
          <a:bodyPr wrap="none">
            <a:spAutoFit/>
          </a:bodyPr>
          <a:lstStyle/>
          <a:p>
            <a:pPr lvl="0">
              <a:spcBef>
                <a:spcPct val="20000"/>
              </a:spcBef>
              <a:spcAft>
                <a:spcPts val="600"/>
              </a:spcAft>
              <a:buClr>
                <a:srgbClr val="58B6C0"/>
              </a:buClr>
              <a:buSzPct val="92000"/>
            </a:pPr>
            <a:r>
              <a:rPr lang="en-PH" sz="3200" b="1" dirty="0">
                <a:solidFill>
                  <a:srgbClr val="CEDBE6">
                    <a:lumMod val="50000"/>
                  </a:srgbClr>
                </a:solidFill>
                <a:latin typeface="Arial" panose="020B0604020202020204" pitchFamily="34" charset="0"/>
                <a:cs typeface="Arial" panose="020B0604020202020204" pitchFamily="34" charset="0"/>
              </a:rPr>
              <a:t>Text Classification</a:t>
            </a:r>
          </a:p>
        </p:txBody>
      </p:sp>
    </p:spTree>
    <p:extLst>
      <p:ext uri="{BB962C8B-B14F-4D97-AF65-F5344CB8AC3E}">
        <p14:creationId xmlns:p14="http://schemas.microsoft.com/office/powerpoint/2010/main" val="168716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67571" y="906576"/>
            <a:ext cx="5135317" cy="523220"/>
          </a:xfrm>
          <a:prstGeom prst="rect">
            <a:avLst/>
          </a:prstGeom>
        </p:spPr>
        <p:txBody>
          <a:bodyPr wrap="none">
            <a:spAutoFit/>
          </a:bodyPr>
          <a:lstStyle/>
          <a:p>
            <a:pPr algn="ctr"/>
            <a:r>
              <a:rPr lang="en-US" sz="2800" b="1" dirty="0">
                <a:solidFill>
                  <a:schemeClr val="bg2">
                    <a:lumMod val="50000"/>
                  </a:schemeClr>
                </a:solidFill>
                <a:latin typeface="Arial" panose="020B0604020202020204" pitchFamily="34" charset="0"/>
                <a:cs typeface="Arial" panose="020B0604020202020204" pitchFamily="34" charset="0"/>
              </a:rPr>
              <a:t>Statistical Text Classification</a:t>
            </a:r>
          </a:p>
        </p:txBody>
      </p:sp>
      <p:pic>
        <p:nvPicPr>
          <p:cNvPr id="4" name="Picture 3"/>
          <p:cNvPicPr/>
          <p:nvPr/>
        </p:nvPicPr>
        <p:blipFill>
          <a:blip r:embed="rId2"/>
          <a:stretch>
            <a:fillRect/>
          </a:stretch>
        </p:blipFill>
        <p:spPr>
          <a:xfrm>
            <a:off x="2732973" y="1731159"/>
            <a:ext cx="7118394" cy="3945021"/>
          </a:xfrm>
          <a:prstGeom prst="rect">
            <a:avLst/>
          </a:prstGeom>
        </p:spPr>
      </p:pic>
    </p:spTree>
    <p:extLst>
      <p:ext uri="{BB962C8B-B14F-4D97-AF65-F5344CB8AC3E}">
        <p14:creationId xmlns:p14="http://schemas.microsoft.com/office/powerpoint/2010/main" val="939801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PH" sz="4800" b="1" dirty="0">
                <a:solidFill>
                  <a:prstClr val="white"/>
                </a:solidFill>
                <a:latin typeface="Arial" panose="020B0604020202020204" pitchFamily="34" charset="0"/>
                <a:cs typeface="Arial" panose="020B0604020202020204" pitchFamily="34" charset="0"/>
              </a:rPr>
              <a:t>Theoretical Background</a:t>
            </a:r>
            <a:endParaRPr lang="en-US" sz="4800" dirty="0"/>
          </a:p>
        </p:txBody>
      </p:sp>
      <p:sp>
        <p:nvSpPr>
          <p:cNvPr id="3" name="Content Placeholder 2"/>
          <p:cNvSpPr>
            <a:spLocks noGrp="1"/>
          </p:cNvSpPr>
          <p:nvPr>
            <p:ph idx="1"/>
          </p:nvPr>
        </p:nvSpPr>
        <p:spPr>
          <a:xfrm>
            <a:off x="770973" y="1820175"/>
            <a:ext cx="11029615" cy="4421492"/>
          </a:xfrm>
        </p:spPr>
        <p:txBody>
          <a:bodyPr>
            <a:noAutofit/>
          </a:bodyPr>
          <a:lstStyle/>
          <a:p>
            <a:r>
              <a:rPr lang="en-US" sz="2800" dirty="0">
                <a:latin typeface="Arial" panose="020B0604020202020204" pitchFamily="34" charset="0"/>
                <a:cs typeface="Arial" panose="020B0604020202020204" pitchFamily="34" charset="0"/>
              </a:rPr>
              <a:t>One of the most commonly used linear model </a:t>
            </a:r>
          </a:p>
          <a:p>
            <a:r>
              <a:rPr lang="en-PH" sz="2800" dirty="0">
                <a:latin typeface="Arial" panose="020B0604020202020204" pitchFamily="34" charset="0"/>
                <a:cs typeface="Arial" panose="020B0604020202020204" pitchFamily="34" charset="0"/>
              </a:rPr>
              <a:t>SVM performs classification by creating a k-dimensional hyperplane that separates the data into two categories. </a:t>
            </a:r>
          </a:p>
          <a:p>
            <a:r>
              <a:rPr lang="en-PH" sz="2800" dirty="0">
                <a:latin typeface="Arial" panose="020B0604020202020204" pitchFamily="34" charset="0"/>
                <a:cs typeface="Arial" panose="020B0604020202020204" pitchFamily="34" charset="0"/>
              </a:rPr>
              <a:t>It is a non-probabilistic binary linear classifier</a:t>
            </a:r>
            <a:endParaRPr lang="en-US" sz="2800" dirty="0">
              <a:latin typeface="Arial" panose="020B0604020202020204" pitchFamily="34" charset="0"/>
              <a:cs typeface="Arial" panose="020B0604020202020204" pitchFamily="34" charset="0"/>
            </a:endParaRPr>
          </a:p>
        </p:txBody>
      </p:sp>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770973" y="2056800"/>
            <a:ext cx="4875053" cy="584775"/>
          </a:xfrm>
          <a:prstGeom prst="rect">
            <a:avLst/>
          </a:prstGeom>
        </p:spPr>
        <p:txBody>
          <a:bodyPr wrap="none">
            <a:spAutoFit/>
          </a:bodyPr>
          <a:lstStyle/>
          <a:p>
            <a:r>
              <a:rPr lang="en-US" sz="3200" b="1" dirty="0">
                <a:solidFill>
                  <a:schemeClr val="bg2">
                    <a:lumMod val="50000"/>
                  </a:schemeClr>
                </a:solidFill>
                <a:latin typeface="Arial" panose="020B0604020202020204" pitchFamily="34" charset="0"/>
                <a:cs typeface="Arial" panose="020B0604020202020204" pitchFamily="34" charset="0"/>
              </a:rPr>
              <a:t>Support Vector Machine</a:t>
            </a:r>
            <a:endParaRPr lang="en-US" sz="3200" dirty="0">
              <a:solidFill>
                <a:schemeClr val="bg2">
                  <a:lumMod val="50000"/>
                </a:schemeClr>
              </a:solidFill>
            </a:endParaRPr>
          </a:p>
        </p:txBody>
      </p:sp>
    </p:spTree>
    <p:extLst>
      <p:ext uri="{BB962C8B-B14F-4D97-AF65-F5344CB8AC3E}">
        <p14:creationId xmlns:p14="http://schemas.microsoft.com/office/powerpoint/2010/main" val="2871552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54346" y="847684"/>
            <a:ext cx="5416291" cy="523220"/>
          </a:xfrm>
          <a:prstGeom prst="rect">
            <a:avLst/>
          </a:prstGeom>
        </p:spPr>
        <p:txBody>
          <a:bodyPr wrap="none">
            <a:spAutoFit/>
          </a:bodyPr>
          <a:lstStyle/>
          <a:p>
            <a:pPr algn="ctr"/>
            <a:r>
              <a:rPr lang="en-US" sz="2800" b="1" dirty="0">
                <a:solidFill>
                  <a:schemeClr val="bg2">
                    <a:lumMod val="50000"/>
                  </a:schemeClr>
                </a:solidFill>
                <a:latin typeface="Arial" panose="020B0604020202020204" pitchFamily="34" charset="0"/>
                <a:cs typeface="Arial" panose="020B0604020202020204" pitchFamily="34" charset="0"/>
              </a:rPr>
              <a:t>Support Vector Machine (SVM)</a:t>
            </a:r>
          </a:p>
        </p:txBody>
      </p:sp>
      <p:pic>
        <p:nvPicPr>
          <p:cNvPr id="4" name="Picture 3"/>
          <p:cNvPicPr/>
          <p:nvPr/>
        </p:nvPicPr>
        <p:blipFill>
          <a:blip r:embed="rId2"/>
          <a:stretch>
            <a:fillRect/>
          </a:stretch>
        </p:blipFill>
        <p:spPr>
          <a:xfrm>
            <a:off x="1280837" y="1852108"/>
            <a:ext cx="9260825" cy="4451976"/>
          </a:xfrm>
          <a:prstGeom prst="rect">
            <a:avLst/>
          </a:prstGeom>
        </p:spPr>
      </p:pic>
    </p:spTree>
    <p:extLst>
      <p:ext uri="{BB962C8B-B14F-4D97-AF65-F5344CB8AC3E}">
        <p14:creationId xmlns:p14="http://schemas.microsoft.com/office/powerpoint/2010/main" val="1280371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PH" sz="4800" b="1" dirty="0">
                <a:solidFill>
                  <a:prstClr val="white"/>
                </a:solidFill>
                <a:latin typeface="Arial" panose="020B0604020202020204" pitchFamily="34" charset="0"/>
                <a:cs typeface="Arial" panose="020B0604020202020204" pitchFamily="34" charset="0"/>
              </a:rPr>
              <a:t>Theoretical Background</a:t>
            </a:r>
            <a:endParaRPr lang="en-US" sz="4800" dirty="0"/>
          </a:p>
        </p:txBody>
      </p:sp>
      <p:sp>
        <p:nvSpPr>
          <p:cNvPr id="3" name="Content Placeholder 2"/>
          <p:cNvSpPr>
            <a:spLocks noGrp="1"/>
          </p:cNvSpPr>
          <p:nvPr>
            <p:ph idx="1"/>
          </p:nvPr>
        </p:nvSpPr>
        <p:spPr>
          <a:xfrm>
            <a:off x="770973" y="2112368"/>
            <a:ext cx="11029615" cy="4421492"/>
          </a:xfrm>
        </p:spPr>
        <p:txBody>
          <a:bodyPr>
            <a:noAutofit/>
          </a:bodyPr>
          <a:lstStyle/>
          <a:p>
            <a:r>
              <a:rPr lang="en-PH" sz="2800" dirty="0">
                <a:latin typeface="Arial" panose="020B0604020202020204" pitchFamily="34" charset="0"/>
                <a:cs typeface="Arial" panose="020B0604020202020204" pitchFamily="34" charset="0"/>
              </a:rPr>
              <a:t>The goal is to create a numeric representation for the data. </a:t>
            </a:r>
          </a:p>
          <a:p>
            <a:r>
              <a:rPr lang="en-US" sz="2800" dirty="0">
                <a:latin typeface="Arial" panose="020B0604020202020204" pitchFamily="34" charset="0"/>
                <a:cs typeface="Arial" panose="020B0604020202020204" pitchFamily="34" charset="0"/>
              </a:rPr>
              <a:t>It is defined as an order less document representation </a:t>
            </a:r>
          </a:p>
          <a:p>
            <a:r>
              <a:rPr lang="en-PH" sz="2800" dirty="0">
                <a:latin typeface="Arial" panose="020B0604020202020204" pitchFamily="34" charset="0"/>
                <a:cs typeface="Arial" panose="020B0604020202020204" pitchFamily="34" charset="0"/>
              </a:rPr>
              <a:t>A word in a document is assigned a weight according to its frequency in the document and frequency in between different documents. </a:t>
            </a:r>
            <a:endParaRPr lang="en-US" sz="2800" dirty="0">
              <a:latin typeface="Arial" panose="020B0604020202020204" pitchFamily="34" charset="0"/>
              <a:cs typeface="Arial" panose="020B0604020202020204" pitchFamily="34" charset="0"/>
            </a:endParaRPr>
          </a:p>
        </p:txBody>
      </p:sp>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770973" y="2056800"/>
            <a:ext cx="5459123" cy="584775"/>
          </a:xfrm>
          <a:prstGeom prst="rect">
            <a:avLst/>
          </a:prstGeom>
        </p:spPr>
        <p:txBody>
          <a:bodyPr wrap="none">
            <a:spAutoFit/>
          </a:bodyPr>
          <a:lstStyle/>
          <a:p>
            <a:r>
              <a:rPr lang="en-US" sz="3200" b="1" dirty="0">
                <a:solidFill>
                  <a:schemeClr val="bg2">
                    <a:lumMod val="50000"/>
                  </a:schemeClr>
                </a:solidFill>
                <a:latin typeface="Arial" panose="020B0604020202020204" pitchFamily="34" charset="0"/>
                <a:cs typeface="Arial" panose="020B0604020202020204" pitchFamily="34" charset="0"/>
              </a:rPr>
              <a:t>Bag of Words (BoW) Model</a:t>
            </a:r>
            <a:endParaRPr lang="en-US" sz="3200" dirty="0">
              <a:solidFill>
                <a:schemeClr val="bg2">
                  <a:lumMod val="50000"/>
                </a:schemeClr>
              </a:solidFill>
            </a:endParaRPr>
          </a:p>
        </p:txBody>
      </p:sp>
    </p:spTree>
    <p:extLst>
      <p:ext uri="{BB962C8B-B14F-4D97-AF65-F5344CB8AC3E}">
        <p14:creationId xmlns:p14="http://schemas.microsoft.com/office/powerpoint/2010/main" val="2222925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PH" sz="4800" b="1" dirty="0">
                <a:solidFill>
                  <a:prstClr val="white"/>
                </a:solidFill>
                <a:latin typeface="Arial" panose="020B0604020202020204" pitchFamily="34" charset="0"/>
                <a:cs typeface="Arial" panose="020B0604020202020204" pitchFamily="34" charset="0"/>
              </a:rPr>
              <a:t>Theoretical Background</a:t>
            </a:r>
            <a:endParaRPr lang="en-US" sz="4800" dirty="0"/>
          </a:p>
        </p:txBody>
      </p:sp>
      <p:sp>
        <p:nvSpPr>
          <p:cNvPr id="3" name="Content Placeholder 2"/>
          <p:cNvSpPr>
            <a:spLocks noGrp="1"/>
          </p:cNvSpPr>
          <p:nvPr>
            <p:ph idx="1"/>
          </p:nvPr>
        </p:nvSpPr>
        <p:spPr>
          <a:xfrm>
            <a:off x="770973" y="2112368"/>
            <a:ext cx="11029615" cy="4421492"/>
          </a:xfrm>
        </p:spPr>
        <p:txBody>
          <a:bodyPr>
            <a:noAutofit/>
          </a:bodyPr>
          <a:lstStyle/>
          <a:p>
            <a:r>
              <a:rPr lang="fi-FI" sz="2800" dirty="0">
                <a:latin typeface="Arial" panose="020B0604020202020204" pitchFamily="34" charset="0"/>
                <a:cs typeface="Arial" panose="020B0604020202020204" pitchFamily="34" charset="0"/>
              </a:rPr>
              <a:t>Most evaluation for the text classifier is conducted experimentally</a:t>
            </a:r>
          </a:p>
          <a:p>
            <a:r>
              <a:rPr lang="fi-FI" sz="2800" dirty="0">
                <a:latin typeface="Arial" panose="020B0604020202020204" pitchFamily="34" charset="0"/>
                <a:cs typeface="Arial" panose="020B0604020202020204" pitchFamily="34" charset="0"/>
              </a:rPr>
              <a:t>It is used to measure its effectiveness or the quality of its predictions on the classification of data</a:t>
            </a:r>
          </a:p>
          <a:p>
            <a:endParaRPr lang="en-US" sz="2800" dirty="0">
              <a:latin typeface="Arial" panose="020B0604020202020204" pitchFamily="34" charset="0"/>
              <a:cs typeface="Arial" panose="020B0604020202020204" pitchFamily="34" charset="0"/>
            </a:endParaRPr>
          </a:p>
        </p:txBody>
      </p:sp>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770973" y="2056800"/>
            <a:ext cx="4695516" cy="584775"/>
          </a:xfrm>
          <a:prstGeom prst="rect">
            <a:avLst/>
          </a:prstGeom>
        </p:spPr>
        <p:txBody>
          <a:bodyPr wrap="none">
            <a:spAutoFit/>
          </a:bodyPr>
          <a:lstStyle/>
          <a:p>
            <a:r>
              <a:rPr lang="en-US" sz="3200" b="1" dirty="0">
                <a:solidFill>
                  <a:schemeClr val="bg2">
                    <a:lumMod val="50000"/>
                  </a:schemeClr>
                </a:solidFill>
                <a:latin typeface="Arial" panose="020B0604020202020204" pitchFamily="34" charset="0"/>
                <a:cs typeface="Arial" panose="020B0604020202020204" pitchFamily="34" charset="0"/>
              </a:rPr>
              <a:t>Performance Measures</a:t>
            </a:r>
            <a:endParaRPr lang="en-US" sz="3200" dirty="0">
              <a:solidFill>
                <a:schemeClr val="bg2">
                  <a:lumMod val="50000"/>
                </a:schemeClr>
              </a:solidFill>
            </a:endParaRPr>
          </a:p>
        </p:txBody>
      </p:sp>
    </p:spTree>
    <p:extLst>
      <p:ext uri="{BB962C8B-B14F-4D97-AF65-F5344CB8AC3E}">
        <p14:creationId xmlns:p14="http://schemas.microsoft.com/office/powerpoint/2010/main" val="367004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06921" y="908069"/>
            <a:ext cx="3121367" cy="523220"/>
          </a:xfrm>
          <a:prstGeom prst="rect">
            <a:avLst/>
          </a:prstGeom>
        </p:spPr>
        <p:txBody>
          <a:bodyPr wrap="none">
            <a:spAutoFit/>
          </a:bodyPr>
          <a:lstStyle/>
          <a:p>
            <a:pPr algn="ctr"/>
            <a:r>
              <a:rPr lang="en-US" sz="2800" b="1" dirty="0">
                <a:solidFill>
                  <a:schemeClr val="bg2">
                    <a:lumMod val="50000"/>
                  </a:schemeClr>
                </a:solidFill>
                <a:latin typeface="Arial" panose="020B0604020202020204" pitchFamily="34" charset="0"/>
                <a:cs typeface="Arial" panose="020B0604020202020204" pitchFamily="34" charset="0"/>
              </a:rPr>
              <a:t>Confusion Matrix</a:t>
            </a:r>
          </a:p>
        </p:txBody>
      </p:sp>
      <p:pic>
        <p:nvPicPr>
          <p:cNvPr id="5" name="Picture 4"/>
          <p:cNvPicPr/>
          <p:nvPr/>
        </p:nvPicPr>
        <p:blipFill>
          <a:blip r:embed="rId2"/>
          <a:stretch>
            <a:fillRect/>
          </a:stretch>
        </p:blipFill>
        <p:spPr>
          <a:xfrm>
            <a:off x="1749731" y="2280290"/>
            <a:ext cx="8835745" cy="2869680"/>
          </a:xfrm>
          <a:prstGeom prst="rect">
            <a:avLst/>
          </a:prstGeom>
        </p:spPr>
      </p:pic>
    </p:spTree>
    <p:extLst>
      <p:ext uri="{BB962C8B-B14F-4D97-AF65-F5344CB8AC3E}">
        <p14:creationId xmlns:p14="http://schemas.microsoft.com/office/powerpoint/2010/main" val="1535617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PH" sz="4800" b="1" dirty="0">
                <a:solidFill>
                  <a:prstClr val="white"/>
                </a:solidFill>
                <a:latin typeface="Arial" panose="020B0604020202020204" pitchFamily="34" charset="0"/>
                <a:cs typeface="Arial" panose="020B0604020202020204" pitchFamily="34" charset="0"/>
              </a:rPr>
              <a:t>Theoretical Background</a:t>
            </a:r>
            <a:endParaRPr lang="en-US" sz="4800" dirty="0"/>
          </a:p>
        </p:txBody>
      </p:sp>
      <p:sp>
        <p:nvSpPr>
          <p:cNvPr id="3" name="Content Placeholder 2"/>
          <p:cNvSpPr>
            <a:spLocks noGrp="1"/>
          </p:cNvSpPr>
          <p:nvPr>
            <p:ph idx="1"/>
          </p:nvPr>
        </p:nvSpPr>
        <p:spPr>
          <a:xfrm>
            <a:off x="770973" y="2112368"/>
            <a:ext cx="11029615" cy="4421492"/>
          </a:xfrm>
        </p:spPr>
        <p:txBody>
          <a:bodyPr>
            <a:noAutofit/>
          </a:bodyPr>
          <a:lstStyle/>
          <a:p>
            <a:r>
              <a:rPr lang="en-US" sz="2800" dirty="0">
                <a:latin typeface="Arial" panose="020B0604020202020204" pitchFamily="34" charset="0"/>
                <a:cs typeface="Arial" panose="020B0604020202020204" pitchFamily="34" charset="0"/>
              </a:rPr>
              <a:t>Precision is used to measure the exactness of the classifier</a:t>
            </a:r>
          </a:p>
          <a:p>
            <a:r>
              <a:rPr lang="en-US" sz="2800" dirty="0">
                <a:latin typeface="Arial" panose="020B0604020202020204" pitchFamily="34" charset="0"/>
                <a:cs typeface="Arial" panose="020B0604020202020204" pitchFamily="34" charset="0"/>
              </a:rPr>
              <a:t>It is also called positive predictive value (PPV)</a:t>
            </a:r>
          </a:p>
          <a:p>
            <a:endParaRPr lang="en-US" sz="2800" dirty="0"/>
          </a:p>
          <a:p>
            <a:endParaRPr lang="en-US" sz="2800" dirty="0"/>
          </a:p>
          <a:p>
            <a:endParaRPr lang="en-US" sz="2800" dirty="0">
              <a:latin typeface="Arial" panose="020B0604020202020204" pitchFamily="34" charset="0"/>
              <a:cs typeface="Arial" panose="020B0604020202020204" pitchFamily="34" charset="0"/>
            </a:endParaRPr>
          </a:p>
        </p:txBody>
      </p:sp>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770973" y="2056800"/>
            <a:ext cx="2029723" cy="584775"/>
          </a:xfrm>
          <a:prstGeom prst="rect">
            <a:avLst/>
          </a:prstGeom>
        </p:spPr>
        <p:txBody>
          <a:bodyPr wrap="none">
            <a:spAutoFit/>
          </a:bodyPr>
          <a:lstStyle/>
          <a:p>
            <a:r>
              <a:rPr lang="en-US" sz="3200" b="1" dirty="0">
                <a:solidFill>
                  <a:schemeClr val="bg2">
                    <a:lumMod val="50000"/>
                  </a:schemeClr>
                </a:solidFill>
                <a:latin typeface="Arial" panose="020B0604020202020204" pitchFamily="34" charset="0"/>
                <a:cs typeface="Arial" panose="020B0604020202020204" pitchFamily="34" charset="0"/>
              </a:rPr>
              <a:t>Precision</a:t>
            </a:r>
            <a:endParaRPr lang="en-US" sz="3200" dirty="0">
              <a:solidFill>
                <a:schemeClr val="bg2">
                  <a:lumMod val="50000"/>
                </a:schemeClr>
              </a:solidFill>
            </a:endParaRPr>
          </a:p>
        </p:txBody>
      </p:sp>
      <p:pic>
        <p:nvPicPr>
          <p:cNvPr id="7" name="Picture 6"/>
          <p:cNvPicPr>
            <a:picLocks noChangeAspect="1"/>
          </p:cNvPicPr>
          <p:nvPr/>
        </p:nvPicPr>
        <p:blipFill>
          <a:blip r:embed="rId2"/>
          <a:stretch>
            <a:fillRect/>
          </a:stretch>
        </p:blipFill>
        <p:spPr>
          <a:xfrm>
            <a:off x="4053202" y="4323114"/>
            <a:ext cx="4085596" cy="1381603"/>
          </a:xfrm>
          <a:prstGeom prst="rect">
            <a:avLst/>
          </a:prstGeom>
        </p:spPr>
      </p:pic>
    </p:spTree>
    <p:extLst>
      <p:ext uri="{BB962C8B-B14F-4D97-AF65-F5344CB8AC3E}">
        <p14:creationId xmlns:p14="http://schemas.microsoft.com/office/powerpoint/2010/main" val="150095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PH" sz="4800" b="1" dirty="0">
                <a:solidFill>
                  <a:prstClr val="white"/>
                </a:solidFill>
                <a:latin typeface="Arial" panose="020B0604020202020204" pitchFamily="34" charset="0"/>
                <a:cs typeface="Arial" panose="020B0604020202020204" pitchFamily="34" charset="0"/>
              </a:rPr>
              <a:t>Theoretical Background</a:t>
            </a:r>
            <a:endParaRPr lang="en-US" sz="4800" dirty="0"/>
          </a:p>
        </p:txBody>
      </p:sp>
      <p:sp>
        <p:nvSpPr>
          <p:cNvPr id="3" name="Content Placeholder 2"/>
          <p:cNvSpPr>
            <a:spLocks noGrp="1"/>
          </p:cNvSpPr>
          <p:nvPr>
            <p:ph idx="1"/>
          </p:nvPr>
        </p:nvSpPr>
        <p:spPr>
          <a:xfrm>
            <a:off x="770973" y="2112368"/>
            <a:ext cx="11029615" cy="3301359"/>
          </a:xfrm>
        </p:spPr>
        <p:txBody>
          <a:bodyPr>
            <a:noAutofit/>
          </a:bodyPr>
          <a:lstStyle/>
          <a:p>
            <a:r>
              <a:rPr lang="en-US" sz="2800" dirty="0">
                <a:latin typeface="Arial" panose="020B0604020202020204" pitchFamily="34" charset="0"/>
                <a:cs typeface="Arial" panose="020B0604020202020204" pitchFamily="34" charset="0"/>
              </a:rPr>
              <a:t>It is used to measure the completeness of a classifier. </a:t>
            </a:r>
          </a:p>
          <a:p>
            <a:r>
              <a:rPr lang="en-US" sz="2800" dirty="0">
                <a:latin typeface="Arial" panose="020B0604020202020204" pitchFamily="34" charset="0"/>
                <a:cs typeface="Arial" panose="020B0604020202020204" pitchFamily="34" charset="0"/>
              </a:rPr>
              <a:t>Moreover, it is also called the true positive rate or sensitivity. </a:t>
            </a:r>
          </a:p>
          <a:p>
            <a:endParaRPr lang="en-US" sz="2800" dirty="0">
              <a:latin typeface="Arial" panose="020B0604020202020204" pitchFamily="34" charset="0"/>
              <a:cs typeface="Arial" panose="020B0604020202020204" pitchFamily="34" charset="0"/>
            </a:endParaRPr>
          </a:p>
        </p:txBody>
      </p:sp>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770973" y="2056800"/>
            <a:ext cx="1391728" cy="584775"/>
          </a:xfrm>
          <a:prstGeom prst="rect">
            <a:avLst/>
          </a:prstGeom>
        </p:spPr>
        <p:txBody>
          <a:bodyPr wrap="none">
            <a:spAutoFit/>
          </a:bodyPr>
          <a:lstStyle/>
          <a:p>
            <a:r>
              <a:rPr lang="en-US" sz="3200" b="1" dirty="0">
                <a:solidFill>
                  <a:schemeClr val="bg2">
                    <a:lumMod val="50000"/>
                  </a:schemeClr>
                </a:solidFill>
                <a:latin typeface="Arial" panose="020B0604020202020204" pitchFamily="34" charset="0"/>
                <a:cs typeface="Arial" panose="020B0604020202020204" pitchFamily="34" charset="0"/>
              </a:rPr>
              <a:t>Recall</a:t>
            </a:r>
            <a:endParaRPr lang="en-US" sz="3200" dirty="0">
              <a:solidFill>
                <a:schemeClr val="bg2">
                  <a:lumMod val="50000"/>
                </a:schemeClr>
              </a:solidFill>
            </a:endParaRPr>
          </a:p>
        </p:txBody>
      </p:sp>
      <p:pic>
        <p:nvPicPr>
          <p:cNvPr id="7" name="Picture 6"/>
          <p:cNvPicPr>
            <a:picLocks noChangeAspect="1"/>
          </p:cNvPicPr>
          <p:nvPr/>
        </p:nvPicPr>
        <p:blipFill>
          <a:blip r:embed="rId2"/>
          <a:stretch>
            <a:fillRect/>
          </a:stretch>
        </p:blipFill>
        <p:spPr>
          <a:xfrm>
            <a:off x="4674175" y="4570540"/>
            <a:ext cx="2843650" cy="1082526"/>
          </a:xfrm>
          <a:prstGeom prst="rect">
            <a:avLst/>
          </a:prstGeom>
        </p:spPr>
      </p:pic>
    </p:spTree>
    <p:extLst>
      <p:ext uri="{BB962C8B-B14F-4D97-AF65-F5344CB8AC3E}">
        <p14:creationId xmlns:p14="http://schemas.microsoft.com/office/powerpoint/2010/main" val="383349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PH" sz="3200" dirty="0"/>
              <a:t>How do social media platforms deal with cyberbullying?</a:t>
            </a:r>
          </a:p>
        </p:txBody>
      </p:sp>
      <p:sp>
        <p:nvSpPr>
          <p:cNvPr id="3" name="Content Placeholder 2"/>
          <p:cNvSpPr>
            <a:spLocks noGrp="1"/>
          </p:cNvSpPr>
          <p:nvPr>
            <p:ph idx="1"/>
          </p:nvPr>
        </p:nvSpPr>
        <p:spPr>
          <a:xfrm>
            <a:off x="818712" y="2207623"/>
            <a:ext cx="10554574" cy="4298685"/>
          </a:xfrm>
        </p:spPr>
        <p:txBody>
          <a:bodyPr>
            <a:normAutofit/>
          </a:bodyPr>
          <a:lstStyle/>
          <a:p>
            <a:r>
              <a:rPr lang="en-PH" sz="2400" dirty="0"/>
              <a:t>Privacy Settings</a:t>
            </a:r>
          </a:p>
          <a:p>
            <a:r>
              <a:rPr lang="en-PH" sz="2400" dirty="0"/>
              <a:t>Reporting Tools</a:t>
            </a:r>
          </a:p>
          <a:p>
            <a:r>
              <a:rPr lang="en-PH" sz="2400" dirty="0"/>
              <a:t>YouTube’s Safety Mode</a:t>
            </a:r>
          </a:p>
          <a:p>
            <a:r>
              <a:rPr lang="en-PH" sz="2400" dirty="0"/>
              <a:t>Twitter’s Mute Feature</a:t>
            </a:r>
          </a:p>
        </p:txBody>
      </p:sp>
    </p:spTree>
    <p:extLst>
      <p:ext uri="{BB962C8B-B14F-4D97-AF65-F5344CB8AC3E}">
        <p14:creationId xmlns:p14="http://schemas.microsoft.com/office/powerpoint/2010/main" val="1418966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PH" sz="4800" b="1" dirty="0">
                <a:solidFill>
                  <a:prstClr val="white"/>
                </a:solidFill>
                <a:latin typeface="Arial" panose="020B0604020202020204" pitchFamily="34" charset="0"/>
                <a:cs typeface="Arial" panose="020B0604020202020204" pitchFamily="34" charset="0"/>
              </a:rPr>
              <a:t>Theoretical Background</a:t>
            </a:r>
            <a:endParaRPr lang="en-US" sz="4800" dirty="0"/>
          </a:p>
        </p:txBody>
      </p:sp>
      <p:sp>
        <p:nvSpPr>
          <p:cNvPr id="3" name="Content Placeholder 2"/>
          <p:cNvSpPr>
            <a:spLocks noGrp="1"/>
          </p:cNvSpPr>
          <p:nvPr>
            <p:ph idx="1"/>
          </p:nvPr>
        </p:nvSpPr>
        <p:spPr>
          <a:xfrm>
            <a:off x="770973" y="1836322"/>
            <a:ext cx="11029615" cy="4421492"/>
          </a:xfrm>
        </p:spPr>
        <p:txBody>
          <a:bodyPr>
            <a:noAutofit/>
          </a:bodyPr>
          <a:lstStyle/>
          <a:p>
            <a:r>
              <a:rPr lang="en-US" sz="2800" dirty="0">
                <a:latin typeface="Arial" panose="020B0604020202020204" pitchFamily="34" charset="0"/>
                <a:cs typeface="Arial" panose="020B0604020202020204" pitchFamily="34" charset="0"/>
              </a:rPr>
              <a:t>The accuracy is the percentage of instances that were correctly classified into their respective classes. </a:t>
            </a:r>
          </a:p>
          <a:p>
            <a:r>
              <a:rPr lang="en-US" sz="2800" dirty="0">
                <a:latin typeface="Arial" panose="020B0604020202020204" pitchFamily="34" charset="0"/>
                <a:cs typeface="Arial" panose="020B0604020202020204" pitchFamily="34" charset="0"/>
              </a:rPr>
              <a:t>It is also called sample accuracy. </a:t>
            </a:r>
          </a:p>
          <a:p>
            <a:r>
              <a:rPr lang="en-US" sz="2800" dirty="0">
                <a:latin typeface="Arial" panose="020B0604020202020204" pitchFamily="34" charset="0"/>
                <a:cs typeface="Arial" panose="020B0604020202020204" pitchFamily="34" charset="0"/>
              </a:rPr>
              <a:t>It may yield to misleading result if the dataset is unbalanced</a:t>
            </a:r>
          </a:p>
        </p:txBody>
      </p:sp>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770973" y="2056800"/>
            <a:ext cx="2029723" cy="584775"/>
          </a:xfrm>
          <a:prstGeom prst="rect">
            <a:avLst/>
          </a:prstGeom>
        </p:spPr>
        <p:txBody>
          <a:bodyPr wrap="none">
            <a:spAutoFit/>
          </a:bodyPr>
          <a:lstStyle/>
          <a:p>
            <a:r>
              <a:rPr lang="en-US" sz="3200" b="1" dirty="0">
                <a:solidFill>
                  <a:schemeClr val="bg2">
                    <a:lumMod val="50000"/>
                  </a:schemeClr>
                </a:solidFill>
                <a:latin typeface="Arial" panose="020B0604020202020204" pitchFamily="34" charset="0"/>
                <a:cs typeface="Arial" panose="020B0604020202020204" pitchFamily="34" charset="0"/>
              </a:rPr>
              <a:t>Accuracy</a:t>
            </a:r>
            <a:endParaRPr lang="en-US" sz="3200" dirty="0">
              <a:solidFill>
                <a:schemeClr val="bg2">
                  <a:lumMod val="50000"/>
                </a:schemeClr>
              </a:solidFill>
            </a:endParaRPr>
          </a:p>
        </p:txBody>
      </p:sp>
      <p:pic>
        <p:nvPicPr>
          <p:cNvPr id="7" name="Picture 6"/>
          <p:cNvPicPr>
            <a:picLocks noChangeAspect="1"/>
          </p:cNvPicPr>
          <p:nvPr/>
        </p:nvPicPr>
        <p:blipFill>
          <a:blip r:embed="rId2"/>
          <a:stretch>
            <a:fillRect/>
          </a:stretch>
        </p:blipFill>
        <p:spPr>
          <a:xfrm>
            <a:off x="3290857" y="5270114"/>
            <a:ext cx="5137397" cy="1108066"/>
          </a:xfrm>
          <a:prstGeom prst="rect">
            <a:avLst/>
          </a:prstGeom>
        </p:spPr>
      </p:pic>
    </p:spTree>
    <p:extLst>
      <p:ext uri="{BB962C8B-B14F-4D97-AF65-F5344CB8AC3E}">
        <p14:creationId xmlns:p14="http://schemas.microsoft.com/office/powerpoint/2010/main" val="2980569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313" y="693529"/>
            <a:ext cx="11029616" cy="1013800"/>
          </a:xfrm>
        </p:spPr>
        <p:txBody>
          <a:bodyPr>
            <a:normAutofit/>
          </a:bodyPr>
          <a:lstStyle/>
          <a:p>
            <a:pPr algn="ctr"/>
            <a:r>
              <a:rPr lang="en-PH" sz="4800" b="1" dirty="0">
                <a:solidFill>
                  <a:prstClr val="white"/>
                </a:solidFill>
                <a:latin typeface="Arial" panose="020B0604020202020204" pitchFamily="34" charset="0"/>
                <a:cs typeface="Arial" panose="020B0604020202020204" pitchFamily="34" charset="0"/>
              </a:rPr>
              <a:t>Theoretical Background</a:t>
            </a:r>
            <a:endParaRPr lang="en-US" sz="4800" dirty="0"/>
          </a:p>
        </p:txBody>
      </p:sp>
      <p:sp>
        <p:nvSpPr>
          <p:cNvPr id="3" name="Content Placeholder 2"/>
          <p:cNvSpPr>
            <a:spLocks noGrp="1"/>
          </p:cNvSpPr>
          <p:nvPr>
            <p:ph idx="1"/>
          </p:nvPr>
        </p:nvSpPr>
        <p:spPr>
          <a:xfrm>
            <a:off x="770973" y="2641575"/>
            <a:ext cx="11029615" cy="1504660"/>
          </a:xfrm>
        </p:spPr>
        <p:txBody>
          <a:bodyPr>
            <a:noAutofit/>
          </a:bodyPr>
          <a:lstStyle/>
          <a:p>
            <a:r>
              <a:rPr lang="en-US" sz="2800" dirty="0"/>
              <a:t>The F-measure (or F-score) is used to measure the accuracy of the test by considering both precision and recall in computing the score. </a:t>
            </a:r>
            <a:endParaRPr lang="en-US" sz="2800" dirty="0">
              <a:latin typeface="Arial" panose="020B0604020202020204" pitchFamily="34" charset="0"/>
              <a:cs typeface="Arial" panose="020B0604020202020204" pitchFamily="34" charset="0"/>
            </a:endParaRPr>
          </a:p>
        </p:txBody>
      </p:sp>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770973" y="2056800"/>
            <a:ext cx="2233304" cy="584775"/>
          </a:xfrm>
          <a:prstGeom prst="rect">
            <a:avLst/>
          </a:prstGeom>
        </p:spPr>
        <p:txBody>
          <a:bodyPr wrap="none">
            <a:spAutoFit/>
          </a:bodyPr>
          <a:lstStyle/>
          <a:p>
            <a:r>
              <a:rPr lang="en-US" sz="3200" b="1" dirty="0">
                <a:solidFill>
                  <a:schemeClr val="bg2">
                    <a:lumMod val="50000"/>
                  </a:schemeClr>
                </a:solidFill>
                <a:latin typeface="Arial" panose="020B0604020202020204" pitchFamily="34" charset="0"/>
                <a:cs typeface="Arial" panose="020B0604020202020204" pitchFamily="34" charset="0"/>
              </a:rPr>
              <a:t>F-Measure</a:t>
            </a:r>
            <a:endParaRPr lang="en-US" sz="3200" dirty="0">
              <a:solidFill>
                <a:schemeClr val="bg2">
                  <a:lumMod val="50000"/>
                </a:schemeClr>
              </a:solidFill>
            </a:endParaRPr>
          </a:p>
        </p:txBody>
      </p:sp>
      <p:pic>
        <p:nvPicPr>
          <p:cNvPr id="7" name="Picture 6"/>
          <p:cNvPicPr>
            <a:picLocks noChangeAspect="1"/>
          </p:cNvPicPr>
          <p:nvPr/>
        </p:nvPicPr>
        <p:blipFill>
          <a:blip r:embed="rId2"/>
          <a:stretch>
            <a:fillRect/>
          </a:stretch>
        </p:blipFill>
        <p:spPr>
          <a:xfrm>
            <a:off x="3159125" y="4219597"/>
            <a:ext cx="6348179" cy="1361694"/>
          </a:xfrm>
          <a:prstGeom prst="rect">
            <a:avLst/>
          </a:prstGeom>
        </p:spPr>
      </p:pic>
    </p:spTree>
    <p:extLst>
      <p:ext uri="{BB962C8B-B14F-4D97-AF65-F5344CB8AC3E}">
        <p14:creationId xmlns:p14="http://schemas.microsoft.com/office/powerpoint/2010/main" val="2358347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313" y="693529"/>
            <a:ext cx="11029616" cy="1013800"/>
          </a:xfrm>
        </p:spPr>
        <p:txBody>
          <a:bodyPr>
            <a:normAutofit/>
          </a:bodyPr>
          <a:lstStyle/>
          <a:p>
            <a:pPr algn="ctr"/>
            <a:r>
              <a:rPr lang="en-PH" sz="4800" b="1" dirty="0">
                <a:solidFill>
                  <a:prstClr val="white"/>
                </a:solidFill>
                <a:latin typeface="Arial" panose="020B0604020202020204" pitchFamily="34" charset="0"/>
                <a:cs typeface="Arial" panose="020B0604020202020204" pitchFamily="34" charset="0"/>
              </a:rPr>
              <a:t>Theoretical Background</a:t>
            </a:r>
            <a:endParaRPr lang="en-US" sz="4800" dirty="0"/>
          </a:p>
        </p:txBody>
      </p:sp>
      <p:sp>
        <p:nvSpPr>
          <p:cNvPr id="3" name="Content Placeholder 2"/>
          <p:cNvSpPr>
            <a:spLocks noGrp="1"/>
          </p:cNvSpPr>
          <p:nvPr>
            <p:ph idx="1"/>
          </p:nvPr>
        </p:nvSpPr>
        <p:spPr>
          <a:xfrm>
            <a:off x="770973" y="2297060"/>
            <a:ext cx="11029615" cy="3542814"/>
          </a:xfrm>
        </p:spPr>
        <p:txBody>
          <a:bodyPr>
            <a:noAutofit/>
          </a:bodyPr>
          <a:lstStyle/>
          <a:p>
            <a:r>
              <a:rPr lang="en-US" sz="2800" dirty="0">
                <a:latin typeface="Arial" panose="020B0604020202020204" pitchFamily="34" charset="0"/>
                <a:cs typeface="Arial" panose="020B0604020202020204" pitchFamily="34" charset="0"/>
              </a:rPr>
              <a:t>The calculation is based on the difference between the numbers of agreement that are actually present compared to the numbers of agreement that would be expected to be present by chance. </a:t>
            </a:r>
          </a:p>
          <a:p>
            <a:pPr marL="0" indent="0">
              <a:buNone/>
            </a:pPr>
            <a:endParaRPr lang="en-US" sz="2800" dirty="0">
              <a:latin typeface="Arial" panose="020B0604020202020204" pitchFamily="34" charset="0"/>
              <a:cs typeface="Arial" panose="020B0604020202020204" pitchFamily="34" charset="0"/>
            </a:endParaRPr>
          </a:p>
        </p:txBody>
      </p:sp>
      <p:sp>
        <p:nvSpPr>
          <p:cNvPr id="5" name="AutoShape 4" descr="https://lh6.googleusercontent.com/cUkF3WVrs9wO-GA4s7DWwVjV5rMiqKTqQtuGUhUhi19_U6A20KZ6NFWbHzYCDH4EECNXlGQRFWM5bsa617JxzJNBjDvCVgNkqDk0lEvS_IYxbzkJwq48jh6nCI64kRvqC84CU88"/>
          <p:cNvSpPr>
            <a:spLocks noChangeAspect="1" noChangeArrowheads="1"/>
          </p:cNvSpPr>
          <p:nvPr/>
        </p:nvSpPr>
        <p:spPr bwMode="auto">
          <a:xfrm>
            <a:off x="282575" y="-661988"/>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s://lh6.googleusercontent.com/cUkF3WVrs9wO-GA4s7DWwVjV5rMiqKTqQtuGUhUhi19_U6A20KZ6NFWbHzYCDH4EECNXlGQRFWM5bsa617JxzJNBjDvCVgNkqDk0lEvS_IYxbzkJwq48jh6nCI64kRvqC84CU88"/>
          <p:cNvSpPr>
            <a:spLocks noChangeAspect="1" noChangeArrowheads="1"/>
          </p:cNvSpPr>
          <p:nvPr/>
        </p:nvSpPr>
        <p:spPr bwMode="auto">
          <a:xfrm>
            <a:off x="1108970" y="3232501"/>
            <a:ext cx="2876550" cy="218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770973" y="2056800"/>
            <a:ext cx="3371436" cy="584775"/>
          </a:xfrm>
          <a:prstGeom prst="rect">
            <a:avLst/>
          </a:prstGeom>
        </p:spPr>
        <p:txBody>
          <a:bodyPr wrap="none">
            <a:spAutoFit/>
          </a:bodyPr>
          <a:lstStyle/>
          <a:p>
            <a:r>
              <a:rPr lang="en-US" sz="3200" b="1" dirty="0">
                <a:solidFill>
                  <a:schemeClr val="bg2">
                    <a:lumMod val="50000"/>
                  </a:schemeClr>
                </a:solidFill>
                <a:latin typeface="Arial" panose="020B0604020202020204" pitchFamily="34" charset="0"/>
                <a:cs typeface="Arial" panose="020B0604020202020204" pitchFamily="34" charset="0"/>
              </a:rPr>
              <a:t>Kappa Statistics</a:t>
            </a:r>
            <a:endParaRPr lang="en-US" sz="3200" dirty="0">
              <a:solidFill>
                <a:schemeClr val="bg2">
                  <a:lumMod val="50000"/>
                </a:schemeClr>
              </a:solidFill>
            </a:endParaRPr>
          </a:p>
        </p:txBody>
      </p:sp>
      <p:pic>
        <p:nvPicPr>
          <p:cNvPr id="7" name="Picture 6"/>
          <p:cNvPicPr>
            <a:picLocks noChangeAspect="1"/>
          </p:cNvPicPr>
          <p:nvPr/>
        </p:nvPicPr>
        <p:blipFill>
          <a:blip r:embed="rId2"/>
          <a:stretch>
            <a:fillRect/>
          </a:stretch>
        </p:blipFill>
        <p:spPr>
          <a:xfrm>
            <a:off x="3820153" y="5002713"/>
            <a:ext cx="4590601" cy="1168517"/>
          </a:xfrm>
          <a:prstGeom prst="rect">
            <a:avLst/>
          </a:prstGeom>
        </p:spPr>
      </p:pic>
    </p:spTree>
    <p:extLst>
      <p:ext uri="{BB962C8B-B14F-4D97-AF65-F5344CB8AC3E}">
        <p14:creationId xmlns:p14="http://schemas.microsoft.com/office/powerpoint/2010/main" val="101324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System application</a:t>
            </a:r>
          </a:p>
        </p:txBody>
      </p:sp>
      <p:pic>
        <p:nvPicPr>
          <p:cNvPr id="1026" name="Picture 2" descr="Quickgarde v1.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1192" y="2240121"/>
            <a:ext cx="4408996" cy="40920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14808" y="3393618"/>
            <a:ext cx="6096000" cy="2062103"/>
          </a:xfrm>
          <a:prstGeom prst="rect">
            <a:avLst/>
          </a:prstGeom>
        </p:spPr>
        <p:txBody>
          <a:bodyPr>
            <a:spAutoFit/>
          </a:bodyPr>
          <a:lstStyle/>
          <a:p>
            <a:pPr algn="ctr"/>
            <a:r>
              <a:rPr lang="en-PH" sz="3200" dirty="0" err="1">
                <a:solidFill>
                  <a:srgbClr val="000000"/>
                </a:solidFill>
                <a:latin typeface="Arial" panose="020B0604020202020204" pitchFamily="34" charset="0"/>
              </a:rPr>
              <a:t>QuickGarde</a:t>
            </a:r>
            <a:endParaRPr lang="en-PH" sz="3200" dirty="0">
              <a:solidFill>
                <a:srgbClr val="000000"/>
              </a:solidFill>
              <a:latin typeface="Arial" panose="020B0604020202020204" pitchFamily="34" charset="0"/>
            </a:endParaRPr>
          </a:p>
          <a:p>
            <a:pPr algn="ctr"/>
            <a:endParaRPr lang="en-PH" dirty="0"/>
          </a:p>
          <a:p>
            <a:pPr algn="ctr"/>
            <a:r>
              <a:rPr lang="en-PH" sz="2400" dirty="0">
                <a:solidFill>
                  <a:srgbClr val="000000"/>
                </a:solidFill>
                <a:latin typeface="Arial" panose="020B0604020202020204" pitchFamily="34" charset="0"/>
              </a:rPr>
              <a:t>“</a:t>
            </a:r>
            <a:r>
              <a:rPr lang="en-PH" dirty="0">
                <a:solidFill>
                  <a:srgbClr val="222222"/>
                </a:solidFill>
                <a:latin typeface="Arial" panose="020B0604020202020204" pitchFamily="34" charset="0"/>
              </a:rPr>
              <a:t>the number one solution for cyber bullying occurrences in the Philippines”</a:t>
            </a:r>
            <a:endParaRPr lang="en-PH" dirty="0"/>
          </a:p>
          <a:p>
            <a:br>
              <a:rPr lang="en-PH" dirty="0"/>
            </a:br>
            <a:endParaRPr lang="en-PH" dirty="0"/>
          </a:p>
        </p:txBody>
      </p:sp>
    </p:spTree>
    <p:extLst>
      <p:ext uri="{BB962C8B-B14F-4D97-AF65-F5344CB8AC3E}">
        <p14:creationId xmlns:p14="http://schemas.microsoft.com/office/powerpoint/2010/main" val="70876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System objectives</a:t>
            </a:r>
          </a:p>
        </p:txBody>
      </p:sp>
      <p:sp>
        <p:nvSpPr>
          <p:cNvPr id="3" name="Content Placeholder 2"/>
          <p:cNvSpPr>
            <a:spLocks noGrp="1"/>
          </p:cNvSpPr>
          <p:nvPr>
            <p:ph idx="1"/>
          </p:nvPr>
        </p:nvSpPr>
        <p:spPr>
          <a:xfrm>
            <a:off x="581192" y="2180496"/>
            <a:ext cx="11029615" cy="4176342"/>
          </a:xfrm>
        </p:spPr>
        <p:txBody>
          <a:bodyPr>
            <a:normAutofit/>
          </a:bodyPr>
          <a:lstStyle/>
          <a:p>
            <a:r>
              <a:rPr lang="en-PH" dirty="0"/>
              <a:t>Main Objective</a:t>
            </a:r>
          </a:p>
          <a:p>
            <a:pPr marL="0" indent="0">
              <a:buNone/>
            </a:pPr>
            <a:r>
              <a:rPr lang="en-PH" dirty="0"/>
              <a:t>	The system’s main purpose is to be able to detect statements that contain cyberbullying elements and procure reports accordingly.</a:t>
            </a:r>
          </a:p>
          <a:p>
            <a:endParaRPr lang="en-PH" dirty="0"/>
          </a:p>
          <a:p>
            <a:r>
              <a:rPr lang="en-PH" dirty="0"/>
              <a:t>	Specific Objectives</a:t>
            </a:r>
          </a:p>
          <a:p>
            <a:pPr marL="0" indent="0">
              <a:buNone/>
            </a:pPr>
            <a:r>
              <a:rPr lang="en-PH" dirty="0"/>
              <a:t>	Automate processes included in the research conducted</a:t>
            </a:r>
          </a:p>
          <a:p>
            <a:pPr marL="0" indent="0">
              <a:buNone/>
            </a:pPr>
            <a:r>
              <a:rPr lang="en-PH" dirty="0"/>
              <a:t>	Automate the process of moderating social media sites</a:t>
            </a:r>
          </a:p>
          <a:p>
            <a:pPr marL="0" indent="0">
              <a:buNone/>
            </a:pPr>
            <a:r>
              <a:rPr lang="en-PH" dirty="0"/>
              <a:t>	Detect cyberbullying occurrences</a:t>
            </a:r>
          </a:p>
          <a:p>
            <a:pPr marL="0" indent="0">
              <a:buNone/>
            </a:pPr>
            <a:r>
              <a:rPr lang="en-PH" dirty="0"/>
              <a:t>	Flag all detected cyberbullying occurrences</a:t>
            </a:r>
          </a:p>
          <a:p>
            <a:pPr marL="0" indent="0">
              <a:buNone/>
            </a:pPr>
            <a:r>
              <a:rPr lang="en-PH" dirty="0"/>
              <a:t>	Automatically produce timely and organized reports</a:t>
            </a:r>
          </a:p>
          <a:p>
            <a:endParaRPr lang="en-PH" dirty="0"/>
          </a:p>
        </p:txBody>
      </p:sp>
    </p:spTree>
    <p:extLst>
      <p:ext uri="{BB962C8B-B14F-4D97-AF65-F5344CB8AC3E}">
        <p14:creationId xmlns:p14="http://schemas.microsoft.com/office/powerpoint/2010/main" val="1666304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System Scope and Limitation</a:t>
            </a:r>
          </a:p>
        </p:txBody>
      </p:sp>
      <p:sp>
        <p:nvSpPr>
          <p:cNvPr id="3" name="Content Placeholder 2"/>
          <p:cNvSpPr>
            <a:spLocks noGrp="1"/>
          </p:cNvSpPr>
          <p:nvPr>
            <p:ph idx="1"/>
          </p:nvPr>
        </p:nvSpPr>
        <p:spPr/>
        <p:txBody>
          <a:bodyPr/>
          <a:lstStyle/>
          <a:p>
            <a:r>
              <a:rPr lang="en-PH" dirty="0"/>
              <a:t>Detection will only work in two languages – English and Tagalog</a:t>
            </a:r>
          </a:p>
          <a:p>
            <a:r>
              <a:rPr lang="en-PH" dirty="0"/>
              <a:t>Detection is limited only to text</a:t>
            </a:r>
          </a:p>
          <a:p>
            <a:r>
              <a:rPr lang="en-PH" dirty="0"/>
              <a:t>The algorithm to be used is Support Vector Machine (SVM) algorithm (deployed through WEKA)</a:t>
            </a:r>
          </a:p>
          <a:p>
            <a:r>
              <a:rPr lang="en-PH" dirty="0"/>
              <a:t>The software will be programmed in Java</a:t>
            </a:r>
          </a:p>
          <a:p>
            <a:pPr marL="0" indent="0">
              <a:buNone/>
            </a:pPr>
            <a:endParaRPr lang="en-PH" dirty="0"/>
          </a:p>
        </p:txBody>
      </p:sp>
    </p:spTree>
    <p:extLst>
      <p:ext uri="{BB962C8B-B14F-4D97-AF65-F5344CB8AC3E}">
        <p14:creationId xmlns:p14="http://schemas.microsoft.com/office/powerpoint/2010/main" val="332785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Processes from Last Term</a:t>
            </a:r>
          </a:p>
        </p:txBody>
      </p:sp>
      <p:pic>
        <p:nvPicPr>
          <p:cNvPr id="4" name="Content Placeholder 3" descr="Picture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0260" y="2422820"/>
            <a:ext cx="7324125" cy="3589360"/>
          </a:xfrm>
          <a:prstGeom prst="rect">
            <a:avLst/>
          </a:prstGeom>
          <a:noFill/>
          <a:ln>
            <a:noFill/>
          </a:ln>
        </p:spPr>
      </p:pic>
    </p:spTree>
    <p:extLst>
      <p:ext uri="{BB962C8B-B14F-4D97-AF65-F5344CB8AC3E}">
        <p14:creationId xmlns:p14="http://schemas.microsoft.com/office/powerpoint/2010/main" val="490488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System Framework Diagram</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022" t="2158" r="8652" b="4273"/>
          <a:stretch/>
        </p:blipFill>
        <p:spPr>
          <a:xfrm>
            <a:off x="1193800" y="1816099"/>
            <a:ext cx="10417008" cy="5041901"/>
          </a:xfrm>
        </p:spPr>
      </p:pic>
    </p:spTree>
    <p:extLst>
      <p:ext uri="{BB962C8B-B14F-4D97-AF65-F5344CB8AC3E}">
        <p14:creationId xmlns:p14="http://schemas.microsoft.com/office/powerpoint/2010/main" val="1303680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Design and Methodology</a:t>
            </a:r>
          </a:p>
        </p:txBody>
      </p:sp>
      <p:pic>
        <p:nvPicPr>
          <p:cNvPr id="6" name="Content Placeholder 5"/>
          <p:cNvPicPr>
            <a:picLocks noGrp="1" noChangeAspect="1"/>
          </p:cNvPicPr>
          <p:nvPr>
            <p:ph idx="1"/>
          </p:nvPr>
        </p:nvPicPr>
        <p:blipFill>
          <a:blip r:embed="rId2"/>
          <a:stretch>
            <a:fillRect/>
          </a:stretch>
        </p:blipFill>
        <p:spPr>
          <a:xfrm>
            <a:off x="810000" y="3407939"/>
            <a:ext cx="1653800" cy="1653800"/>
          </a:xfrm>
          <a:prstGeom prst="rect">
            <a:avLst/>
          </a:prstGeom>
        </p:spPr>
      </p:pic>
      <p:sp>
        <p:nvSpPr>
          <p:cNvPr id="5" name="TextBox 4"/>
          <p:cNvSpPr txBox="1"/>
          <p:nvPr/>
        </p:nvSpPr>
        <p:spPr>
          <a:xfrm>
            <a:off x="-125457" y="2391508"/>
            <a:ext cx="5588000" cy="523220"/>
          </a:xfrm>
          <a:prstGeom prst="rect">
            <a:avLst/>
          </a:prstGeom>
          <a:noFill/>
        </p:spPr>
        <p:txBody>
          <a:bodyPr wrap="square" rtlCol="0">
            <a:spAutoFit/>
          </a:bodyPr>
          <a:lstStyle/>
          <a:p>
            <a:pPr algn="ctr"/>
            <a:r>
              <a:rPr lang="en-PH" sz="2800" dirty="0"/>
              <a:t>Software Applications Used</a:t>
            </a:r>
          </a:p>
        </p:txBody>
      </p:sp>
      <p:pic>
        <p:nvPicPr>
          <p:cNvPr id="7" name="Picture 6"/>
          <p:cNvPicPr>
            <a:picLocks noChangeAspect="1"/>
          </p:cNvPicPr>
          <p:nvPr/>
        </p:nvPicPr>
        <p:blipFill>
          <a:blip r:embed="rId3"/>
          <a:stretch>
            <a:fillRect/>
          </a:stretch>
        </p:blipFill>
        <p:spPr>
          <a:xfrm>
            <a:off x="3115834" y="3161689"/>
            <a:ext cx="2146300" cy="2146300"/>
          </a:xfrm>
          <a:prstGeom prst="rect">
            <a:avLst/>
          </a:prstGeom>
        </p:spPr>
      </p:pic>
      <p:pic>
        <p:nvPicPr>
          <p:cNvPr id="8" name="Picture 7"/>
          <p:cNvPicPr>
            <a:picLocks noChangeAspect="1"/>
          </p:cNvPicPr>
          <p:nvPr/>
        </p:nvPicPr>
        <p:blipFill>
          <a:blip r:embed="rId4"/>
          <a:stretch>
            <a:fillRect/>
          </a:stretch>
        </p:blipFill>
        <p:spPr>
          <a:xfrm>
            <a:off x="5914169" y="3560831"/>
            <a:ext cx="2772631" cy="1348016"/>
          </a:xfrm>
          <a:prstGeom prst="rect">
            <a:avLst/>
          </a:prstGeom>
        </p:spPr>
      </p:pic>
      <p:pic>
        <p:nvPicPr>
          <p:cNvPr id="3" name="Picture 2"/>
          <p:cNvPicPr>
            <a:picLocks noChangeAspect="1"/>
          </p:cNvPicPr>
          <p:nvPr/>
        </p:nvPicPr>
        <p:blipFill>
          <a:blip r:embed="rId5"/>
          <a:stretch>
            <a:fillRect/>
          </a:stretch>
        </p:blipFill>
        <p:spPr>
          <a:xfrm>
            <a:off x="9241568" y="3161689"/>
            <a:ext cx="2243869" cy="2243869"/>
          </a:xfrm>
          <a:prstGeom prst="rect">
            <a:avLst/>
          </a:prstGeom>
        </p:spPr>
      </p:pic>
      <p:pic>
        <p:nvPicPr>
          <p:cNvPr id="4" name="Picture 3"/>
          <p:cNvPicPr>
            <a:picLocks noChangeAspect="1"/>
          </p:cNvPicPr>
          <p:nvPr/>
        </p:nvPicPr>
        <p:blipFill>
          <a:blip r:embed="rId6"/>
          <a:stretch>
            <a:fillRect/>
          </a:stretch>
        </p:blipFill>
        <p:spPr>
          <a:xfrm>
            <a:off x="4388152" y="5061739"/>
            <a:ext cx="2857500" cy="1600200"/>
          </a:xfrm>
          <a:prstGeom prst="rect">
            <a:avLst/>
          </a:prstGeom>
        </p:spPr>
      </p:pic>
    </p:spTree>
    <p:extLst>
      <p:ext uri="{BB962C8B-B14F-4D97-AF65-F5344CB8AC3E}">
        <p14:creationId xmlns:p14="http://schemas.microsoft.com/office/powerpoint/2010/main" val="1843775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Experimentation phase</a:t>
            </a:r>
          </a:p>
        </p:txBody>
      </p:sp>
      <p:sp>
        <p:nvSpPr>
          <p:cNvPr id="3" name="Content Placeholder 2"/>
          <p:cNvSpPr>
            <a:spLocks noGrp="1"/>
          </p:cNvSpPr>
          <p:nvPr>
            <p:ph idx="1"/>
          </p:nvPr>
        </p:nvSpPr>
        <p:spPr/>
        <p:txBody>
          <a:bodyPr/>
          <a:lstStyle/>
          <a:p>
            <a:r>
              <a:rPr lang="en-PH" dirty="0"/>
              <a:t>Data Corpus</a:t>
            </a:r>
          </a:p>
          <a:p>
            <a:r>
              <a:rPr lang="en-PH" dirty="0"/>
              <a:t>Preprocessing</a:t>
            </a:r>
          </a:p>
          <a:p>
            <a:r>
              <a:rPr lang="en-PH" dirty="0"/>
              <a:t>Cleaning of the dataset</a:t>
            </a:r>
          </a:p>
          <a:p>
            <a:r>
              <a:rPr lang="en-PH" dirty="0"/>
              <a:t>Tokenization</a:t>
            </a:r>
          </a:p>
          <a:p>
            <a:r>
              <a:rPr lang="en-PH" dirty="0"/>
              <a:t>Data Annotation</a:t>
            </a:r>
          </a:p>
          <a:p>
            <a:r>
              <a:rPr lang="en-PH" dirty="0"/>
              <a:t>Bag of Words</a:t>
            </a:r>
          </a:p>
          <a:p>
            <a:r>
              <a:rPr lang="en-PH" dirty="0"/>
              <a:t>Support Vector Machine</a:t>
            </a:r>
          </a:p>
          <a:p>
            <a:endParaRPr lang="en-PH" dirty="0"/>
          </a:p>
        </p:txBody>
      </p:sp>
    </p:spTree>
    <p:extLst>
      <p:ext uri="{BB962C8B-B14F-4D97-AF65-F5344CB8AC3E}">
        <p14:creationId xmlns:p14="http://schemas.microsoft.com/office/powerpoint/2010/main" val="31004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PH" sz="3200" dirty="0"/>
              <a:t>Research problem and opportunity</a:t>
            </a:r>
          </a:p>
        </p:txBody>
      </p:sp>
      <p:sp>
        <p:nvSpPr>
          <p:cNvPr id="3" name="Content Placeholder 2"/>
          <p:cNvSpPr>
            <a:spLocks noGrp="1"/>
          </p:cNvSpPr>
          <p:nvPr>
            <p:ph idx="1"/>
          </p:nvPr>
        </p:nvSpPr>
        <p:spPr>
          <a:xfrm>
            <a:off x="818712" y="2207623"/>
            <a:ext cx="10554574" cy="4298685"/>
          </a:xfrm>
        </p:spPr>
        <p:txBody>
          <a:bodyPr>
            <a:normAutofit/>
          </a:bodyPr>
          <a:lstStyle/>
          <a:p>
            <a:r>
              <a:rPr lang="en-PH" sz="2400" dirty="0"/>
              <a:t>Problem to be tackled</a:t>
            </a:r>
          </a:p>
          <a:p>
            <a:r>
              <a:rPr lang="en-PH" sz="2400" dirty="0"/>
              <a:t>Brief overview of the research</a:t>
            </a:r>
          </a:p>
          <a:p>
            <a:r>
              <a:rPr lang="en-PH" sz="2400" dirty="0"/>
              <a:t>Brief overview of the proposed software</a:t>
            </a:r>
          </a:p>
        </p:txBody>
      </p:sp>
    </p:spTree>
    <p:extLst>
      <p:ext uri="{BB962C8B-B14F-4D97-AF65-F5344CB8AC3E}">
        <p14:creationId xmlns:p14="http://schemas.microsoft.com/office/powerpoint/2010/main" val="1145949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Design and Methodology</a:t>
            </a:r>
          </a:p>
        </p:txBody>
      </p:sp>
      <p:sp>
        <p:nvSpPr>
          <p:cNvPr id="3" name="Content Placeholder 2"/>
          <p:cNvSpPr>
            <a:spLocks noGrp="1"/>
          </p:cNvSpPr>
          <p:nvPr>
            <p:ph idx="1"/>
          </p:nvPr>
        </p:nvSpPr>
        <p:spPr>
          <a:xfrm>
            <a:off x="441492" y="1981200"/>
            <a:ext cx="11029615" cy="4660900"/>
          </a:xfrm>
        </p:spPr>
        <p:txBody>
          <a:bodyPr>
            <a:normAutofit/>
          </a:bodyPr>
          <a:lstStyle/>
          <a:p>
            <a:pPr marL="0" indent="0">
              <a:buNone/>
            </a:pPr>
            <a:r>
              <a:rPr lang="en-PH" sz="3200" dirty="0"/>
              <a:t>Preprocessing</a:t>
            </a:r>
          </a:p>
          <a:p>
            <a:pPr marL="0" indent="0">
              <a:buNone/>
            </a:pPr>
            <a:r>
              <a:rPr lang="en-PH" dirty="0"/>
              <a:t>-Cleaning of the dataset</a:t>
            </a:r>
          </a:p>
          <a:p>
            <a:pPr marL="0" indent="0">
              <a:buNone/>
            </a:pPr>
            <a:endParaRPr lang="en-PH" dirty="0"/>
          </a:p>
          <a:p>
            <a:pPr marL="0" indent="0">
              <a:buNone/>
            </a:pPr>
            <a:endParaRPr lang="en-PH" dirty="0"/>
          </a:p>
          <a:p>
            <a:pPr marL="0" indent="0">
              <a:buNone/>
            </a:pPr>
            <a:endParaRPr lang="en-PH" dirty="0"/>
          </a:p>
          <a:p>
            <a:pPr marL="0" indent="0">
              <a:buNone/>
            </a:pPr>
            <a:r>
              <a:rPr lang="en-PH" dirty="0"/>
              <a:t>-Tokenization</a:t>
            </a:r>
          </a:p>
          <a:p>
            <a:pPr marL="0" indent="0">
              <a:buNone/>
            </a:pPr>
            <a:endParaRPr lang="en-PH" dirty="0"/>
          </a:p>
        </p:txBody>
      </p:sp>
      <p:pic>
        <p:nvPicPr>
          <p:cNvPr id="4" name="Picture 3"/>
          <p:cNvPicPr/>
          <p:nvPr/>
        </p:nvPicPr>
        <p:blipFill rotWithShape="1">
          <a:blip r:embed="rId2"/>
          <a:srcRect t="41379"/>
          <a:stretch/>
        </p:blipFill>
        <p:spPr bwMode="auto">
          <a:xfrm>
            <a:off x="1219200" y="4024312"/>
            <a:ext cx="6797675" cy="1017588"/>
          </a:xfrm>
          <a:prstGeom prst="rect">
            <a:avLst/>
          </a:prstGeom>
          <a:ln>
            <a:noFill/>
          </a:ln>
          <a:extLst>
            <a:ext uri="{53640926-AAD7-44D8-BBD7-CCE9431645EC}">
              <a14:shadowObscured xmlns:a14="http://schemas.microsoft.com/office/drawing/2010/main"/>
            </a:ext>
          </a:extLst>
        </p:spPr>
      </p:pic>
      <p:pic>
        <p:nvPicPr>
          <p:cNvPr id="5" name="Picture 4"/>
          <p:cNvPicPr/>
          <p:nvPr/>
        </p:nvPicPr>
        <p:blipFill>
          <a:blip r:embed="rId3"/>
          <a:stretch>
            <a:fillRect/>
          </a:stretch>
        </p:blipFill>
        <p:spPr>
          <a:xfrm>
            <a:off x="1219200" y="5673725"/>
            <a:ext cx="6134100" cy="752476"/>
          </a:xfrm>
          <a:prstGeom prst="rect">
            <a:avLst/>
          </a:prstGeom>
        </p:spPr>
      </p:pic>
    </p:spTree>
    <p:extLst>
      <p:ext uri="{BB962C8B-B14F-4D97-AF65-F5344CB8AC3E}">
        <p14:creationId xmlns:p14="http://schemas.microsoft.com/office/powerpoint/2010/main" val="4111487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pPr marL="0" indent="0">
              <a:buNone/>
            </a:pPr>
            <a:r>
              <a:rPr lang="en-PH" dirty="0"/>
              <a:t>-Bag of Words (.</a:t>
            </a:r>
            <a:r>
              <a:rPr lang="en-PH" dirty="0" err="1"/>
              <a:t>arff</a:t>
            </a:r>
            <a:r>
              <a:rPr lang="en-PH" dirty="0"/>
              <a:t>)</a:t>
            </a:r>
          </a:p>
          <a:p>
            <a:r>
              <a:rPr lang="en-PH" sz="1600" b="1" dirty="0">
                <a:latin typeface="Adobe Hebrew" panose="02040503050201020203" pitchFamily="18" charset="-79"/>
                <a:cs typeface="Adobe Hebrew" panose="02040503050201020203" pitchFamily="18" charset="-79"/>
              </a:rPr>
              <a:t>Term-Frequency Value</a:t>
            </a:r>
          </a:p>
          <a:p>
            <a:r>
              <a:rPr lang="en-PH" sz="1600" b="1" dirty="0">
                <a:latin typeface="Adobe Hebrew" panose="02040503050201020203" pitchFamily="18" charset="-79"/>
                <a:cs typeface="Adobe Hebrew" panose="02040503050201020203" pitchFamily="18" charset="-79"/>
              </a:rPr>
              <a:t>Weka</a:t>
            </a:r>
          </a:p>
          <a:p>
            <a:endParaRPr lang="en-PH" sz="1600" b="1" dirty="0">
              <a:latin typeface="Adobe Hebrew" panose="02040503050201020203" pitchFamily="18" charset="-79"/>
              <a:cs typeface="Adobe Hebrew" panose="02040503050201020203" pitchFamily="18" charset="-79"/>
            </a:endParaRPr>
          </a:p>
          <a:p>
            <a:endParaRPr lang="en-PH" sz="1600" b="1" dirty="0">
              <a:latin typeface="Adobe Hebrew" panose="02040503050201020203" pitchFamily="18" charset="-79"/>
              <a:cs typeface="Adobe Hebrew" panose="02040503050201020203" pitchFamily="18" charset="-79"/>
            </a:endParaRPr>
          </a:p>
          <a:p>
            <a:endParaRPr lang="en-PH" sz="1600" b="1" dirty="0">
              <a:latin typeface="Adobe Hebrew" panose="02040503050201020203" pitchFamily="18" charset="-79"/>
              <a:cs typeface="Adobe Hebrew" panose="02040503050201020203" pitchFamily="18" charset="-79"/>
            </a:endParaRPr>
          </a:p>
          <a:p>
            <a:endParaRPr lang="en-PH" sz="1600" b="1" dirty="0">
              <a:latin typeface="Adobe Hebrew" panose="02040503050201020203" pitchFamily="18" charset="-79"/>
              <a:cs typeface="Adobe Hebrew" panose="02040503050201020203" pitchFamily="18" charset="-79"/>
            </a:endParaRPr>
          </a:p>
          <a:p>
            <a:endParaRPr lang="en-PH" sz="1600" b="1" dirty="0">
              <a:latin typeface="Adobe Hebrew" panose="02040503050201020203" pitchFamily="18" charset="-79"/>
              <a:cs typeface="Adobe Hebrew" panose="02040503050201020203" pitchFamily="18" charset="-79"/>
            </a:endParaRPr>
          </a:p>
          <a:p>
            <a:pPr marL="0" indent="0">
              <a:buNone/>
            </a:pPr>
            <a:endParaRPr lang="en-PH" sz="1600" b="1" dirty="0">
              <a:latin typeface="Adobe Hebrew" panose="02040503050201020203" pitchFamily="18" charset="-79"/>
              <a:cs typeface="Adobe Hebrew" panose="02040503050201020203" pitchFamily="18" charset="-79"/>
            </a:endParaRPr>
          </a:p>
        </p:txBody>
      </p:sp>
      <p:pic>
        <p:nvPicPr>
          <p:cNvPr id="5" name="Picture 4"/>
          <p:cNvPicPr/>
          <p:nvPr/>
        </p:nvPicPr>
        <p:blipFill rotWithShape="1">
          <a:blip r:embed="rId2"/>
          <a:srcRect l="3846" t="18576" r="3718" b="6059"/>
          <a:stretch/>
        </p:blipFill>
        <p:spPr bwMode="auto">
          <a:xfrm>
            <a:off x="1308100" y="3475167"/>
            <a:ext cx="9588500" cy="31796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06227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Content Placeholder 2"/>
          <p:cNvSpPr>
            <a:spLocks noGrp="1"/>
          </p:cNvSpPr>
          <p:nvPr>
            <p:ph idx="1"/>
          </p:nvPr>
        </p:nvSpPr>
        <p:spPr/>
        <p:txBody>
          <a:bodyPr/>
          <a:lstStyle/>
          <a:p>
            <a:pPr marL="0" indent="0">
              <a:buNone/>
            </a:pPr>
            <a:r>
              <a:rPr lang="en-PH" dirty="0"/>
              <a:t>-Support Vector Machine</a:t>
            </a:r>
          </a:p>
          <a:p>
            <a:pPr marL="0" indent="0">
              <a:buNone/>
            </a:pPr>
            <a:endParaRPr lang="en-PH" dirty="0"/>
          </a:p>
        </p:txBody>
      </p:sp>
      <p:pic>
        <p:nvPicPr>
          <p:cNvPr id="4" name="Picture 3"/>
          <p:cNvPicPr/>
          <p:nvPr/>
        </p:nvPicPr>
        <p:blipFill rotWithShape="1">
          <a:blip r:embed="rId2"/>
          <a:srcRect t="27273" b="32727"/>
          <a:stretch/>
        </p:blipFill>
        <p:spPr bwMode="auto">
          <a:xfrm>
            <a:off x="1257300" y="4019647"/>
            <a:ext cx="5329237" cy="6920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2612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Additionally </a:t>
            </a:r>
          </a:p>
        </p:txBody>
      </p:sp>
      <p:sp>
        <p:nvSpPr>
          <p:cNvPr id="3" name="Content Placeholder 2"/>
          <p:cNvSpPr>
            <a:spLocks noGrp="1"/>
          </p:cNvSpPr>
          <p:nvPr>
            <p:ph idx="1"/>
          </p:nvPr>
        </p:nvSpPr>
        <p:spPr/>
        <p:txBody>
          <a:bodyPr/>
          <a:lstStyle/>
          <a:p>
            <a:pPr marL="0" indent="0" algn="ctr">
              <a:buNone/>
            </a:pPr>
            <a:r>
              <a:rPr lang="en-PH" dirty="0"/>
              <a:t>-Sending mail from Localhost with XAMPP and mercury/32</a:t>
            </a:r>
          </a:p>
          <a:p>
            <a:pPr marL="0" indent="0">
              <a:buNone/>
            </a:pPr>
            <a:endParaRPr lang="en-PH" dirty="0"/>
          </a:p>
          <a:p>
            <a:pPr marL="0" indent="0">
              <a:buNone/>
            </a:pPr>
            <a:endParaRPr lang="en-PH" dirty="0"/>
          </a:p>
          <a:p>
            <a:pPr marL="0" indent="0">
              <a:buNone/>
            </a:pPr>
            <a:endParaRPr lang="en-PH" dirty="0"/>
          </a:p>
          <a:p>
            <a:pPr marL="0" indent="0">
              <a:buNone/>
            </a:pPr>
            <a:endParaRPr lang="en-PH" dirty="0"/>
          </a:p>
          <a:p>
            <a:pPr marL="0" indent="0">
              <a:buNone/>
            </a:pPr>
            <a:endParaRPr lang="en-PH" dirty="0"/>
          </a:p>
          <a:p>
            <a:pPr marL="0" indent="0">
              <a:buNone/>
            </a:pPr>
            <a:endParaRPr lang="en-PH" dirty="0"/>
          </a:p>
          <a:p>
            <a:pPr marL="0" indent="0">
              <a:buNone/>
            </a:pPr>
            <a:endParaRPr lang="en-PH" dirty="0"/>
          </a:p>
          <a:p>
            <a:pPr marL="0" indent="0">
              <a:buNone/>
            </a:pPr>
            <a:endParaRPr lang="en-PH" dirty="0"/>
          </a:p>
          <a:p>
            <a:pPr marL="0" indent="0">
              <a:buNone/>
            </a:pPr>
            <a:endParaRPr lang="en-PH" dirty="0"/>
          </a:p>
          <a:p>
            <a:pPr marL="0" indent="0">
              <a:buNone/>
            </a:pPr>
            <a:endParaRPr lang="en-PH" dirty="0"/>
          </a:p>
        </p:txBody>
      </p:sp>
      <p:pic>
        <p:nvPicPr>
          <p:cNvPr id="4" name="Picture 3"/>
          <p:cNvPicPr>
            <a:picLocks noChangeAspect="1"/>
          </p:cNvPicPr>
          <p:nvPr/>
        </p:nvPicPr>
        <p:blipFill>
          <a:blip r:embed="rId2"/>
          <a:stretch>
            <a:fillRect/>
          </a:stretch>
        </p:blipFill>
        <p:spPr>
          <a:xfrm>
            <a:off x="139700" y="2180496"/>
            <a:ext cx="5410200" cy="4448175"/>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392" y="2180495"/>
            <a:ext cx="6060907" cy="4448175"/>
          </a:xfrm>
          <a:prstGeom prst="rect">
            <a:avLst/>
          </a:prstGeom>
        </p:spPr>
      </p:pic>
    </p:spTree>
    <p:extLst>
      <p:ext uri="{BB962C8B-B14F-4D97-AF65-F5344CB8AC3E}">
        <p14:creationId xmlns:p14="http://schemas.microsoft.com/office/powerpoint/2010/main" val="1175514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Video Presentation</a:t>
            </a:r>
          </a:p>
        </p:txBody>
      </p:sp>
      <p:sp>
        <p:nvSpPr>
          <p:cNvPr id="3" name="Content Placeholder 2"/>
          <p:cNvSpPr>
            <a:spLocks noGrp="1"/>
          </p:cNvSpPr>
          <p:nvPr>
            <p:ph idx="1"/>
          </p:nvPr>
        </p:nvSpPr>
        <p:spPr/>
        <p:txBody>
          <a:bodyPr>
            <a:normAutofit/>
          </a:bodyPr>
          <a:lstStyle/>
          <a:p>
            <a:pPr marL="0" indent="0" algn="ctr">
              <a:buNone/>
            </a:pPr>
            <a:r>
              <a:rPr lang="en-PH" sz="3600" dirty="0" err="1"/>
              <a:t>QuickGarde</a:t>
            </a:r>
            <a:r>
              <a:rPr lang="en-PH" sz="3600" dirty="0"/>
              <a:t> – The System Application Demo</a:t>
            </a:r>
          </a:p>
        </p:txBody>
      </p:sp>
    </p:spTree>
    <p:extLst>
      <p:ext uri="{BB962C8B-B14F-4D97-AF65-F5344CB8AC3E}">
        <p14:creationId xmlns:p14="http://schemas.microsoft.com/office/powerpoint/2010/main" val="42803787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latin typeface="Arial" panose="020B0604020202020204" pitchFamily="34" charset="0"/>
                <a:cs typeface="Arial" panose="020B0604020202020204" pitchFamily="34" charset="0"/>
              </a:rPr>
              <a:t>Future Works</a:t>
            </a:r>
          </a:p>
        </p:txBody>
      </p:sp>
      <p:sp>
        <p:nvSpPr>
          <p:cNvPr id="3" name="Content Placeholder 2"/>
          <p:cNvSpPr>
            <a:spLocks noGrp="1"/>
          </p:cNvSpPr>
          <p:nvPr>
            <p:ph idx="1"/>
          </p:nvPr>
        </p:nvSpPr>
        <p:spPr/>
        <p:txBody>
          <a:bodyPr/>
          <a:lstStyle/>
          <a:p>
            <a:r>
              <a:rPr lang="en-PH" dirty="0"/>
              <a:t>We are planning to extend the scope of the Quickgarde system by integrating it to a dummy social networking site as a website add-in. </a:t>
            </a:r>
          </a:p>
          <a:p>
            <a:r>
              <a:rPr lang="en-PH" dirty="0"/>
              <a:t>Moreover, the report generation will be further enhanced by creating a web application for the admin, wherein he can view the reports in an organized tabular format which includes the name of the person who authored the post, the content of the post, and the time and date it was posted. </a:t>
            </a:r>
            <a:endParaRPr lang="en-US" dirty="0"/>
          </a:p>
          <a:p>
            <a:r>
              <a:rPr lang="en-PH" dirty="0"/>
              <a:t>We also aim to improve the classifier’s accuracy by adding more data to the corpus and performing additional preprocessing steps such as stemming and lemmatization. </a:t>
            </a:r>
            <a:endParaRPr lang="en-US" dirty="0"/>
          </a:p>
          <a:p>
            <a:endParaRPr lang="en-US" dirty="0"/>
          </a:p>
        </p:txBody>
      </p:sp>
    </p:spTree>
    <p:extLst>
      <p:ext uri="{BB962C8B-B14F-4D97-AF65-F5344CB8AC3E}">
        <p14:creationId xmlns:p14="http://schemas.microsoft.com/office/powerpoint/2010/main" val="3541449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sz="4800" dirty="0"/>
              <a:t>Statement of the Problem</a:t>
            </a:r>
            <a:endParaRPr lang="en-PH" sz="3200" dirty="0"/>
          </a:p>
        </p:txBody>
      </p:sp>
      <p:sp>
        <p:nvSpPr>
          <p:cNvPr id="3" name="Content Placeholder 2"/>
          <p:cNvSpPr>
            <a:spLocks noGrp="1"/>
          </p:cNvSpPr>
          <p:nvPr>
            <p:ph idx="1"/>
          </p:nvPr>
        </p:nvSpPr>
        <p:spPr>
          <a:xfrm>
            <a:off x="810000" y="2183099"/>
            <a:ext cx="10920570" cy="4272642"/>
          </a:xfrm>
        </p:spPr>
        <p:txBody>
          <a:bodyPr>
            <a:noAutofit/>
          </a:bodyPr>
          <a:lstStyle/>
          <a:p>
            <a:pPr marL="0" indent="0">
              <a:buNone/>
            </a:pPr>
            <a:r>
              <a:rPr lang="en-PH" sz="4400" dirty="0"/>
              <a:t>How can the current process of identifying and reporting cyberbullying occurrences online be improved?</a:t>
            </a:r>
          </a:p>
          <a:p>
            <a:pPr marL="0" indent="0">
              <a:buNone/>
            </a:pPr>
            <a:endParaRPr lang="en-PH" sz="4400" dirty="0"/>
          </a:p>
        </p:txBody>
      </p:sp>
    </p:spTree>
    <p:extLst>
      <p:ext uri="{BB962C8B-B14F-4D97-AF65-F5344CB8AC3E}">
        <p14:creationId xmlns:p14="http://schemas.microsoft.com/office/powerpoint/2010/main" val="283379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sz="4800" dirty="0"/>
              <a:t>Objective</a:t>
            </a:r>
            <a:endParaRPr lang="en-PH" dirty="0"/>
          </a:p>
        </p:txBody>
      </p:sp>
      <p:sp>
        <p:nvSpPr>
          <p:cNvPr id="3" name="Content Placeholder 2"/>
          <p:cNvSpPr>
            <a:spLocks noGrp="1"/>
          </p:cNvSpPr>
          <p:nvPr>
            <p:ph idx="1"/>
          </p:nvPr>
        </p:nvSpPr>
        <p:spPr>
          <a:xfrm>
            <a:off x="662609" y="2398039"/>
            <a:ext cx="10866782" cy="3566161"/>
          </a:xfrm>
        </p:spPr>
        <p:txBody>
          <a:bodyPr>
            <a:normAutofit/>
          </a:bodyPr>
          <a:lstStyle/>
          <a:p>
            <a:r>
              <a:rPr lang="en-US" sz="3200" dirty="0">
                <a:latin typeface="+mj-lt"/>
              </a:rPr>
              <a:t>Main Objective</a:t>
            </a:r>
          </a:p>
          <a:p>
            <a:pPr marL="0" indent="0">
              <a:buNone/>
            </a:pPr>
            <a:r>
              <a:rPr lang="en-US" sz="3800" dirty="0">
                <a:latin typeface="+mj-lt"/>
              </a:rPr>
              <a:t>	</a:t>
            </a:r>
            <a:r>
              <a:rPr lang="en-PH" sz="3800" dirty="0">
                <a:latin typeface="+mj-lt"/>
              </a:rPr>
              <a:t>This project aims to improve the current, manual processes of identifying and reporting cyberbullying occurrences online by developing a cyberbullying detection system</a:t>
            </a:r>
          </a:p>
        </p:txBody>
      </p:sp>
    </p:spTree>
    <p:extLst>
      <p:ext uri="{BB962C8B-B14F-4D97-AF65-F5344CB8AC3E}">
        <p14:creationId xmlns:p14="http://schemas.microsoft.com/office/powerpoint/2010/main" val="1250532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sz="4800" dirty="0"/>
              <a:t>Objective</a:t>
            </a:r>
            <a:endParaRPr lang="en-PH" dirty="0"/>
          </a:p>
        </p:txBody>
      </p:sp>
      <p:sp>
        <p:nvSpPr>
          <p:cNvPr id="3" name="Content Placeholder 2"/>
          <p:cNvSpPr>
            <a:spLocks noGrp="1"/>
          </p:cNvSpPr>
          <p:nvPr>
            <p:ph idx="1"/>
          </p:nvPr>
        </p:nvSpPr>
        <p:spPr>
          <a:xfrm>
            <a:off x="662608" y="2092569"/>
            <a:ext cx="10866782" cy="4451923"/>
          </a:xfrm>
        </p:spPr>
        <p:txBody>
          <a:bodyPr>
            <a:normAutofit/>
          </a:bodyPr>
          <a:lstStyle/>
          <a:p>
            <a:pPr marL="0" indent="0">
              <a:buNone/>
            </a:pPr>
            <a:r>
              <a:rPr lang="en-US" sz="3600" dirty="0">
                <a:latin typeface="+mj-lt"/>
              </a:rPr>
              <a:t>Specific Objectives</a:t>
            </a:r>
          </a:p>
          <a:p>
            <a:r>
              <a:rPr lang="en-PH" sz="2400" dirty="0">
                <a:latin typeface="+mj-lt"/>
              </a:rPr>
              <a:t>To research concepts regarding the development of the cyberbullying detection system</a:t>
            </a:r>
          </a:p>
          <a:p>
            <a:r>
              <a:rPr lang="en-PH" sz="2400" dirty="0">
                <a:latin typeface="+mj-lt"/>
              </a:rPr>
              <a:t>To gather textual data for the corpus</a:t>
            </a:r>
          </a:p>
          <a:p>
            <a:r>
              <a:rPr lang="en-PH" sz="2400" dirty="0">
                <a:latin typeface="+mj-lt"/>
              </a:rPr>
              <a:t>To perform text preprocessing methods on the dataset</a:t>
            </a:r>
          </a:p>
          <a:p>
            <a:r>
              <a:rPr lang="en-PH" sz="2400" dirty="0">
                <a:latin typeface="+mj-lt"/>
              </a:rPr>
              <a:t>To perform text annotation on the dataset</a:t>
            </a:r>
          </a:p>
          <a:p>
            <a:r>
              <a:rPr lang="en-PH" sz="2400" dirty="0">
                <a:latin typeface="+mj-lt"/>
              </a:rPr>
              <a:t>To implement machine learning algorithm using WEKA</a:t>
            </a:r>
            <a:endParaRPr lang="en-US" sz="3800" dirty="0">
              <a:latin typeface="+mj-lt"/>
            </a:endParaRPr>
          </a:p>
        </p:txBody>
      </p:sp>
    </p:spTree>
    <p:extLst>
      <p:ext uri="{BB962C8B-B14F-4D97-AF65-F5344CB8AC3E}">
        <p14:creationId xmlns:p14="http://schemas.microsoft.com/office/powerpoint/2010/main" val="355865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PH" sz="4800" dirty="0"/>
              <a:t>Objective</a:t>
            </a:r>
            <a:endParaRPr lang="en-PH" dirty="0"/>
          </a:p>
        </p:txBody>
      </p:sp>
      <p:sp>
        <p:nvSpPr>
          <p:cNvPr id="3" name="Content Placeholder 2"/>
          <p:cNvSpPr>
            <a:spLocks noGrp="1"/>
          </p:cNvSpPr>
          <p:nvPr>
            <p:ph idx="1"/>
          </p:nvPr>
        </p:nvSpPr>
        <p:spPr>
          <a:xfrm>
            <a:off x="662608" y="2092569"/>
            <a:ext cx="10866782" cy="4451923"/>
          </a:xfrm>
        </p:spPr>
        <p:txBody>
          <a:bodyPr>
            <a:normAutofit/>
          </a:bodyPr>
          <a:lstStyle/>
          <a:p>
            <a:pPr marL="0" indent="0">
              <a:buNone/>
            </a:pPr>
            <a:r>
              <a:rPr lang="en-US" sz="3600" dirty="0">
                <a:latin typeface="+mj-lt"/>
              </a:rPr>
              <a:t>Specific Objectives</a:t>
            </a:r>
          </a:p>
          <a:p>
            <a:pPr>
              <a:buFont typeface="Wingdings" panose="05000000000000000000" pitchFamily="2" charset="2"/>
              <a:buChar char="§"/>
            </a:pPr>
            <a:r>
              <a:rPr lang="en-PH" sz="2400" dirty="0">
                <a:latin typeface="+mj-lt"/>
              </a:rPr>
              <a:t>To generate a cyberbullying detection model</a:t>
            </a:r>
            <a:endParaRPr lang="en-US" sz="2400" dirty="0">
              <a:latin typeface="+mj-lt"/>
            </a:endParaRPr>
          </a:p>
          <a:p>
            <a:pPr>
              <a:buFont typeface="Wingdings" panose="05000000000000000000" pitchFamily="2" charset="2"/>
              <a:buChar char="§"/>
            </a:pPr>
            <a:r>
              <a:rPr lang="en-US" sz="2400" dirty="0">
                <a:latin typeface="+mj-lt"/>
              </a:rPr>
              <a:t>To develop a cyberbullying detection system</a:t>
            </a:r>
          </a:p>
          <a:p>
            <a:pPr>
              <a:buFont typeface="Wingdings" panose="05000000000000000000" pitchFamily="2" charset="2"/>
              <a:buChar char="§"/>
            </a:pPr>
            <a:r>
              <a:rPr lang="en-US" sz="2400" dirty="0">
                <a:latin typeface="+mj-lt"/>
              </a:rPr>
              <a:t>To test the accuracy of the system in terms of identifying and reporting cyberbullying statements</a:t>
            </a:r>
          </a:p>
          <a:p>
            <a:pPr>
              <a:buFont typeface="Wingdings" panose="05000000000000000000" pitchFamily="2" charset="2"/>
              <a:buChar char="§"/>
            </a:pPr>
            <a:r>
              <a:rPr lang="en-US" sz="2400" dirty="0">
                <a:latin typeface="+mj-lt"/>
              </a:rPr>
              <a:t>To document all processes performed</a:t>
            </a:r>
          </a:p>
        </p:txBody>
      </p:sp>
    </p:spTree>
    <p:extLst>
      <p:ext uri="{BB962C8B-B14F-4D97-AF65-F5344CB8AC3E}">
        <p14:creationId xmlns:p14="http://schemas.microsoft.com/office/powerpoint/2010/main" val="2400657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12" y="644758"/>
            <a:ext cx="10571998" cy="970450"/>
          </a:xfrm>
        </p:spPr>
        <p:txBody>
          <a:bodyPr/>
          <a:lstStyle/>
          <a:p>
            <a:pPr algn="ctr"/>
            <a:r>
              <a:rPr lang="en-PH" sz="4800" dirty="0"/>
              <a:t>Scope and Limitations</a:t>
            </a:r>
            <a:endParaRPr lang="en-PH" sz="3200" dirty="0"/>
          </a:p>
        </p:txBody>
      </p:sp>
      <p:sp>
        <p:nvSpPr>
          <p:cNvPr id="3" name="Content Placeholder 2"/>
          <p:cNvSpPr>
            <a:spLocks noGrp="1"/>
          </p:cNvSpPr>
          <p:nvPr>
            <p:ph idx="1"/>
          </p:nvPr>
        </p:nvSpPr>
        <p:spPr>
          <a:xfrm>
            <a:off x="509955" y="1978269"/>
            <a:ext cx="11189512" cy="4739054"/>
          </a:xfrm>
        </p:spPr>
        <p:txBody>
          <a:bodyPr>
            <a:noAutofit/>
          </a:bodyPr>
          <a:lstStyle/>
          <a:p>
            <a:endParaRPr lang="en-US" sz="2400" dirty="0"/>
          </a:p>
          <a:p>
            <a:endParaRPr lang="en-US" sz="2400" dirty="0"/>
          </a:p>
          <a:p>
            <a:r>
              <a:rPr lang="en-US" sz="2400" dirty="0"/>
              <a:t>Manual processes to be improved: </a:t>
            </a:r>
            <a:r>
              <a:rPr lang="en-PH" sz="2400" dirty="0"/>
              <a:t>enabling of privacy settings, accessibility of a reporting tool page, introduction of “Safety Mode” (YouTube) and “Mute” (Twitter), and the creation of a moderation and profanity blocklist (Facebook)</a:t>
            </a:r>
          </a:p>
          <a:p>
            <a:pPr marL="0" indent="0">
              <a:buNone/>
            </a:pPr>
            <a:endParaRPr lang="en-US" sz="2400" dirty="0"/>
          </a:p>
          <a:p>
            <a:r>
              <a:rPr lang="en-PH" sz="2400" dirty="0"/>
              <a:t>Main concepts that were researched on: text classification, Support Vector Machine (SVM) algorithm, related literature and studies, and requirements needed by the system</a:t>
            </a:r>
          </a:p>
          <a:p>
            <a:pPr marL="0" indent="0">
              <a:buNone/>
            </a:pPr>
            <a:endParaRPr lang="en-PH" sz="2400" dirty="0"/>
          </a:p>
          <a:p>
            <a:r>
              <a:rPr lang="en-PH" sz="2400" dirty="0"/>
              <a:t>Corpus: All 2000 statements were extracted from public, controversial posts in Twitter, Facebook, and </a:t>
            </a:r>
            <a:r>
              <a:rPr lang="en-PH" sz="2400" dirty="0" err="1"/>
              <a:t>Youtube</a:t>
            </a:r>
            <a:endParaRPr lang="en-PH" sz="2400" dirty="0"/>
          </a:p>
          <a:p>
            <a:pPr marL="0" indent="0">
              <a:buNone/>
            </a:pPr>
            <a:endParaRPr lang="en-PH" sz="2400" dirty="0"/>
          </a:p>
          <a:p>
            <a:endParaRPr lang="en-PH" sz="2400" dirty="0"/>
          </a:p>
          <a:p>
            <a:endParaRPr lang="en-US" sz="2400" dirty="0"/>
          </a:p>
        </p:txBody>
      </p:sp>
    </p:spTree>
    <p:extLst>
      <p:ext uri="{BB962C8B-B14F-4D97-AF65-F5344CB8AC3E}">
        <p14:creationId xmlns:p14="http://schemas.microsoft.com/office/powerpoint/2010/main" val="3478859459"/>
      </p:ext>
    </p:extLst>
  </p:cSld>
  <p:clrMapOvr>
    <a:masterClrMapping/>
  </p:clrMapOvr>
</p:sld>
</file>

<file path=ppt/theme/theme1.xml><?xml version="1.0" encoding="utf-8"?>
<a:theme xmlns:a="http://schemas.openxmlformats.org/drawingml/2006/main" name="Dividend">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3462</TotalTime>
  <Words>1231</Words>
  <Application>Microsoft Office PowerPoint</Application>
  <PresentationFormat>Widescreen</PresentationFormat>
  <Paragraphs>185</Paragraphs>
  <Slides>45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Adobe Hebrew</vt:lpstr>
      <vt:lpstr>Arial</vt:lpstr>
      <vt:lpstr>Calibri</vt:lpstr>
      <vt:lpstr>Gill Sans MT</vt:lpstr>
      <vt:lpstr>Microsoft PhagsPa</vt:lpstr>
      <vt:lpstr>Wingdings</vt:lpstr>
      <vt:lpstr>Wingdings 2</vt:lpstr>
      <vt:lpstr>Dividend</vt:lpstr>
      <vt:lpstr>Cyberbullying Detection Using Support Vector Machine (SVM) Algorithm</vt:lpstr>
      <vt:lpstr>Cyberbullying IN the philippines</vt:lpstr>
      <vt:lpstr>How do social media platforms deal with cyberbullying?</vt:lpstr>
      <vt:lpstr>Research problem and opportunity</vt:lpstr>
      <vt:lpstr>Statement of the Problem</vt:lpstr>
      <vt:lpstr>Objective</vt:lpstr>
      <vt:lpstr>Objective</vt:lpstr>
      <vt:lpstr>Objective</vt:lpstr>
      <vt:lpstr>Scope and Limitations</vt:lpstr>
      <vt:lpstr>Scope and Limitations</vt:lpstr>
      <vt:lpstr>Scope and Limitations</vt:lpstr>
      <vt:lpstr>Scope and Limitations</vt:lpstr>
      <vt:lpstr>Significance </vt:lpstr>
      <vt:lpstr>Software development life cycle</vt:lpstr>
      <vt:lpstr>PowerPoint Presentation</vt:lpstr>
      <vt:lpstr>PowerPoint Presentation</vt:lpstr>
      <vt:lpstr>PowerPoint Presentation</vt:lpstr>
      <vt:lpstr>PowerPoint Presentation</vt:lpstr>
      <vt:lpstr>Theoretical Background</vt:lpstr>
      <vt:lpstr>PowerPoint Presentation</vt:lpstr>
      <vt:lpstr>PowerPoint Presentation</vt:lpstr>
      <vt:lpstr>PowerPoint Presentation</vt:lpstr>
      <vt:lpstr>Theoretical Background</vt:lpstr>
      <vt:lpstr>PowerPoint Presentation</vt:lpstr>
      <vt:lpstr>Theoretical Background</vt:lpstr>
      <vt:lpstr>Theoretical Background</vt:lpstr>
      <vt:lpstr>PowerPoint Presentation</vt:lpstr>
      <vt:lpstr>Theoretical Background</vt:lpstr>
      <vt:lpstr>Theoretical Background</vt:lpstr>
      <vt:lpstr>Theoretical Background</vt:lpstr>
      <vt:lpstr>Theoretical Background</vt:lpstr>
      <vt:lpstr>Theoretical Background</vt:lpstr>
      <vt:lpstr>System application</vt:lpstr>
      <vt:lpstr>System objectives</vt:lpstr>
      <vt:lpstr>System Scope and Limitation</vt:lpstr>
      <vt:lpstr>Processes from Last Term</vt:lpstr>
      <vt:lpstr>System Framework Diagram</vt:lpstr>
      <vt:lpstr>Design and Methodology</vt:lpstr>
      <vt:lpstr>Experimentation phase</vt:lpstr>
      <vt:lpstr>Design and Methodology</vt:lpstr>
      <vt:lpstr>PowerPoint Presentation</vt:lpstr>
      <vt:lpstr>PowerPoint Presentation</vt:lpstr>
      <vt:lpstr>Additionally </vt:lpstr>
      <vt:lpstr>Video Presentation</vt:lpstr>
      <vt:lpstr>Future Works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NLP in Analyzing Trends of Cyberbullying</dc:title>
  <dc:creator>Faith Ballesteros</dc:creator>
  <cp:lastModifiedBy>Samantha Mallari</cp:lastModifiedBy>
  <cp:revision>150</cp:revision>
  <dcterms:created xsi:type="dcterms:W3CDTF">2016-07-14T12:32:21Z</dcterms:created>
  <dcterms:modified xsi:type="dcterms:W3CDTF">2017-03-29T21:54:07Z</dcterms:modified>
</cp:coreProperties>
</file>