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notesMasterIdLst>
    <p:notesMasterId r:id="rId30"/>
  </p:notesMasterIdLst>
  <p:sldIdLst>
    <p:sldId id="256" r:id="rId2"/>
    <p:sldId id="325" r:id="rId3"/>
    <p:sldId id="257" r:id="rId4"/>
    <p:sldId id="309" r:id="rId5"/>
    <p:sldId id="258" r:id="rId6"/>
    <p:sldId id="264" r:id="rId7"/>
    <p:sldId id="265" r:id="rId8"/>
    <p:sldId id="266" r:id="rId9"/>
    <p:sldId id="320" r:id="rId10"/>
    <p:sldId id="259" r:id="rId11"/>
    <p:sldId id="262" r:id="rId12"/>
    <p:sldId id="260" r:id="rId13"/>
    <p:sldId id="267" r:id="rId14"/>
    <p:sldId id="326" r:id="rId15"/>
    <p:sldId id="327" r:id="rId16"/>
    <p:sldId id="333" r:id="rId17"/>
    <p:sldId id="335" r:id="rId18"/>
    <p:sldId id="328" r:id="rId19"/>
    <p:sldId id="334" r:id="rId20"/>
    <p:sldId id="329" r:id="rId21"/>
    <p:sldId id="330" r:id="rId22"/>
    <p:sldId id="331" r:id="rId23"/>
    <p:sldId id="332" r:id="rId24"/>
    <p:sldId id="341" r:id="rId25"/>
    <p:sldId id="336" r:id="rId26"/>
    <p:sldId id="337" r:id="rId27"/>
    <p:sldId id="338" r:id="rId28"/>
    <p:sldId id="339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16CA8-DF7E-4907-A4AD-BBDC53703AE4}" type="datetimeFigureOut">
              <a:rPr lang="en-PH" smtClean="0"/>
              <a:t>8/28/2016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63C6FD-F4A6-4842-9E88-6F49AA610FE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45218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8/28/2016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199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8/28/2016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960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8/28/2016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010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8/28/2016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118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8/28/2016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608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8/28/2016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524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8/28/2016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203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8/28/2016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138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8/28/2016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058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8/28/2016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45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8/28/2016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093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8/28/2016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259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8/28/2016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494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8/28/2016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071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8/28/2016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4658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import.io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1159" y="587062"/>
            <a:ext cx="11009684" cy="3161980"/>
          </a:xfrm>
        </p:spPr>
        <p:txBody>
          <a:bodyPr/>
          <a:lstStyle/>
          <a:p>
            <a:r>
              <a:rPr lang="en-US" sz="4800" dirty="0"/>
              <a:t>The Use of Natural Language Processing in Detecting Trends of Cyberbullying in Social Media among Filipino Adolescents</a:t>
            </a:r>
            <a:endParaRPr lang="en-PH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383813"/>
            <a:ext cx="10572000" cy="1265182"/>
          </a:xfrm>
        </p:spPr>
        <p:txBody>
          <a:bodyPr>
            <a:noAutofit/>
          </a:bodyPr>
          <a:lstStyle/>
          <a:p>
            <a:r>
              <a:rPr lang="en-PH" dirty="0" smtClean="0">
                <a:latin typeface="Microsoft PhagsPa" panose="020B0502040204020203" pitchFamily="34" charset="0"/>
              </a:rPr>
              <a:t>Samantha Mallari</a:t>
            </a:r>
          </a:p>
          <a:p>
            <a:r>
              <a:rPr lang="en-PH" dirty="0" smtClean="0">
                <a:latin typeface="Microsoft PhagsPa" panose="020B0502040204020203" pitchFamily="34" charset="0"/>
              </a:rPr>
              <a:t>Faith Ballesteros</a:t>
            </a:r>
          </a:p>
          <a:p>
            <a:r>
              <a:rPr lang="en-PH" dirty="0" smtClean="0">
                <a:latin typeface="Microsoft PhagsPa" panose="020B0502040204020203" pitchFamily="34" charset="0"/>
              </a:rPr>
              <a:t>Eva Samillano</a:t>
            </a:r>
            <a:endParaRPr lang="en-PH" dirty="0">
              <a:latin typeface="Microsoft PhagsP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47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002" y="297755"/>
            <a:ext cx="11211671" cy="1120717"/>
          </a:xfrm>
        </p:spPr>
        <p:txBody>
          <a:bodyPr/>
          <a:lstStyle/>
          <a:p>
            <a:pPr algn="ctr"/>
            <a:r>
              <a:rPr lang="en-PH" sz="4800" dirty="0" smtClean="0"/>
              <a:t>Review of Related Literature</a:t>
            </a:r>
            <a:endParaRPr lang="en-PH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003" y="2037806"/>
            <a:ext cx="11211671" cy="4671893"/>
          </a:xfrm>
        </p:spPr>
        <p:txBody>
          <a:bodyPr>
            <a:noAutofit/>
          </a:bodyPr>
          <a:lstStyle/>
          <a:p>
            <a:pPr algn="just"/>
            <a:r>
              <a:rPr lang="en-US" sz="2200" dirty="0"/>
              <a:t>In Japan, </a:t>
            </a:r>
            <a:r>
              <a:rPr lang="en-US" sz="2200" dirty="0" err="1"/>
              <a:t>Niita</a:t>
            </a:r>
            <a:r>
              <a:rPr lang="en-US" sz="2200" dirty="0"/>
              <a:t>, Masui, </a:t>
            </a:r>
            <a:r>
              <a:rPr lang="en-US" sz="2200" dirty="0" err="1"/>
              <a:t>Ptaszynski</a:t>
            </a:r>
            <a:r>
              <a:rPr lang="en-US" sz="2200" dirty="0"/>
              <a:t>, Kimura, </a:t>
            </a:r>
            <a:r>
              <a:rPr lang="en-US" sz="2200" dirty="0" err="1"/>
              <a:t>Rzekpka</a:t>
            </a:r>
            <a:r>
              <a:rPr lang="en-US" sz="2200" dirty="0"/>
              <a:t>, and Araki </a:t>
            </a:r>
            <a:r>
              <a:rPr lang="en-US" sz="2200" dirty="0" smtClean="0"/>
              <a:t>conducted a research entitled </a:t>
            </a:r>
            <a:r>
              <a:rPr lang="en-US" sz="2200" i="1" dirty="0" smtClean="0"/>
              <a:t>Detecting Cyberbullying </a:t>
            </a:r>
            <a:r>
              <a:rPr lang="en-US" sz="2200" i="1" dirty="0"/>
              <a:t>Entries on Informal School Websites Based on Category Relevance Maximization</a:t>
            </a:r>
            <a:r>
              <a:rPr lang="en-US" sz="2200" dirty="0"/>
              <a:t>. The researchers proposed three methods in conducting their system: </a:t>
            </a:r>
            <a:r>
              <a:rPr lang="en-US" sz="2200" dirty="0" smtClean="0"/>
              <a:t>phase </a:t>
            </a:r>
            <a:r>
              <a:rPr lang="en-US" sz="2200" dirty="0"/>
              <a:t>e</a:t>
            </a:r>
            <a:r>
              <a:rPr lang="en-US" sz="2200" dirty="0" smtClean="0"/>
              <a:t>xtraction</a:t>
            </a:r>
            <a:r>
              <a:rPr lang="en-US" sz="2200" dirty="0"/>
              <a:t>, </a:t>
            </a:r>
            <a:r>
              <a:rPr lang="en-US" sz="2200" dirty="0" smtClean="0"/>
              <a:t>categorization </a:t>
            </a:r>
            <a:r>
              <a:rPr lang="en-US" sz="2200" dirty="0"/>
              <a:t>and harmful word detection together with harmfulness polarity determination and </a:t>
            </a:r>
            <a:r>
              <a:rPr lang="en-US" sz="2200" dirty="0" smtClean="0"/>
              <a:t>relevance </a:t>
            </a:r>
            <a:r>
              <a:rPr lang="en-US" sz="2200" dirty="0"/>
              <a:t>maximization. </a:t>
            </a:r>
            <a:endParaRPr lang="en-US" sz="2200" dirty="0" smtClean="0"/>
          </a:p>
          <a:p>
            <a:pPr algn="just"/>
            <a:r>
              <a:rPr lang="en-US" sz="2200" dirty="0"/>
              <a:t>Chen, Zhu, Zhou, and Xu conducted a research on </a:t>
            </a:r>
            <a:r>
              <a:rPr lang="en-US" sz="2200" i="1" dirty="0"/>
              <a:t>Detecting Offensive Language in Social Media to Protect Adolescent Online Safety</a:t>
            </a:r>
            <a:r>
              <a:rPr lang="en-US" sz="2200" dirty="0"/>
              <a:t>. In their </a:t>
            </a:r>
            <a:r>
              <a:rPr lang="en-US" sz="2200" dirty="0" smtClean="0"/>
              <a:t>study, </a:t>
            </a:r>
            <a:r>
              <a:rPr lang="en-US" sz="2200" dirty="0"/>
              <a:t>the team proposed the Lexical Syntactical Feature (LSF) approach to identify offensive contents in social media and to predict a user’s potentiality to send out offensive contents. </a:t>
            </a:r>
            <a:endParaRPr lang="en-PH" sz="2200" dirty="0"/>
          </a:p>
        </p:txBody>
      </p:sp>
    </p:spTree>
    <p:extLst>
      <p:ext uri="{BB962C8B-B14F-4D97-AF65-F5344CB8AC3E}">
        <p14:creationId xmlns:p14="http://schemas.microsoft.com/office/powerpoint/2010/main" val="287907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608" y="361918"/>
            <a:ext cx="11211671" cy="1084217"/>
          </a:xfrm>
        </p:spPr>
        <p:txBody>
          <a:bodyPr/>
          <a:lstStyle/>
          <a:p>
            <a:pPr algn="ctr"/>
            <a:r>
              <a:rPr lang="en-PH" sz="4800" dirty="0" smtClean="0"/>
              <a:t>Review of Related Literature</a:t>
            </a:r>
            <a:endParaRPr lang="en-PH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116182"/>
            <a:ext cx="10947464" cy="4540111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/>
              <a:t>In </a:t>
            </a:r>
            <a:r>
              <a:rPr lang="en-US" sz="2400" dirty="0"/>
              <a:t>2012, </a:t>
            </a:r>
            <a:r>
              <a:rPr lang="en-US" sz="2400" dirty="0" err="1"/>
              <a:t>Dinakar</a:t>
            </a:r>
            <a:r>
              <a:rPr lang="en-US" sz="2400" dirty="0"/>
              <a:t>, Jones, </a:t>
            </a:r>
            <a:r>
              <a:rPr lang="en-US" sz="2400" dirty="0" err="1"/>
              <a:t>Havasi</a:t>
            </a:r>
            <a:r>
              <a:rPr lang="en-US" sz="2400" dirty="0"/>
              <a:t>, Lieberman, and Picard conducted a research on </a:t>
            </a:r>
            <a:r>
              <a:rPr lang="en-US" sz="2400" i="1" dirty="0"/>
              <a:t>Common Sense Reasoning for Detection, Prevention and Mitigation of Cyberbullying</a:t>
            </a:r>
            <a:r>
              <a:rPr lang="en-US" sz="2400" dirty="0"/>
              <a:t>. Removing of stop-words and tokenizing the text to separate words from punctuation marks were </a:t>
            </a:r>
            <a:r>
              <a:rPr lang="en-US" sz="2400" dirty="0" smtClean="0"/>
              <a:t>performed.</a:t>
            </a:r>
            <a:endParaRPr lang="en-US" sz="2400" dirty="0"/>
          </a:p>
          <a:p>
            <a:pPr algn="just"/>
            <a:r>
              <a:rPr lang="en-US" sz="2400" dirty="0"/>
              <a:t>In 2015, Van </a:t>
            </a:r>
            <a:r>
              <a:rPr lang="en-US" sz="2400" dirty="0" err="1"/>
              <a:t>Hee</a:t>
            </a:r>
            <a:r>
              <a:rPr lang="en-US" sz="2400" dirty="0"/>
              <a:t> et al, conducted a research on </a:t>
            </a:r>
            <a:r>
              <a:rPr lang="en-US" sz="2400" i="1" dirty="0"/>
              <a:t>Automatic Detection and Prevention of Cyberbullying</a:t>
            </a:r>
            <a:r>
              <a:rPr lang="en-US" sz="2400" dirty="0"/>
              <a:t>. The team developed an annotation scheme for the analysis of textual cyberbullying. </a:t>
            </a:r>
          </a:p>
          <a:p>
            <a:pPr algn="just"/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130698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163" y="141387"/>
            <a:ext cx="11211671" cy="1306286"/>
          </a:xfrm>
        </p:spPr>
        <p:txBody>
          <a:bodyPr/>
          <a:lstStyle/>
          <a:p>
            <a:pPr algn="ctr"/>
            <a:r>
              <a:rPr lang="en-PH" sz="4800" dirty="0" smtClean="0"/>
              <a:t>Technical Background</a:t>
            </a:r>
            <a:endParaRPr lang="en-PH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86000"/>
            <a:ext cx="10554574" cy="43165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sz="2400" u="sng" dirty="0" smtClean="0"/>
              <a:t>DATA COLLECTION</a:t>
            </a:r>
          </a:p>
          <a:p>
            <a:r>
              <a:rPr lang="en-PH" sz="2400" dirty="0" smtClean="0"/>
              <a:t>We </a:t>
            </a:r>
            <a:r>
              <a:rPr lang="en-PH" sz="2400" dirty="0"/>
              <a:t>constructed a corpus by collecting data from different social networking sites such as </a:t>
            </a:r>
            <a:r>
              <a:rPr lang="en-PH" sz="2400" dirty="0" smtClean="0"/>
              <a:t>Facebook (groups), Twitter and Ask.fm</a:t>
            </a:r>
          </a:p>
          <a:p>
            <a:r>
              <a:rPr lang="en-PH" sz="2400" dirty="0" smtClean="0"/>
              <a:t>Through </a:t>
            </a:r>
            <a:r>
              <a:rPr lang="en-PH" sz="2400" dirty="0"/>
              <a:t>web scraping, we were able to obtain </a:t>
            </a:r>
            <a:r>
              <a:rPr lang="en-PH" sz="2400" dirty="0" smtClean="0"/>
              <a:t>preliminary data </a:t>
            </a:r>
            <a:r>
              <a:rPr lang="en-PH" sz="2400" dirty="0"/>
              <a:t>for our dataset. The web scraping tool that we used for obtaining our data was </a:t>
            </a:r>
            <a:r>
              <a:rPr lang="en-PH" sz="2400" b="1" dirty="0" smtClean="0">
                <a:hlinkClick r:id="rId2"/>
              </a:rPr>
              <a:t>Import.io</a:t>
            </a:r>
            <a:endParaRPr lang="en-PH" sz="2400" dirty="0" smtClean="0"/>
          </a:p>
          <a:p>
            <a:r>
              <a:rPr lang="en-PH" sz="2400" dirty="0"/>
              <a:t>W</a:t>
            </a:r>
            <a:r>
              <a:rPr lang="en-PH" sz="2400" dirty="0" smtClean="0"/>
              <a:t>e </a:t>
            </a:r>
            <a:r>
              <a:rPr lang="en-PH" sz="2400" dirty="0"/>
              <a:t>were able to collect </a:t>
            </a:r>
            <a:r>
              <a:rPr lang="en-PH" sz="2400" dirty="0" smtClean="0"/>
              <a:t>more than 3000 posts (made by Filipinos) </a:t>
            </a:r>
            <a:r>
              <a:rPr lang="en-PH" sz="2400" dirty="0"/>
              <a:t>in their </a:t>
            </a:r>
            <a:r>
              <a:rPr lang="en-PH" sz="2400" dirty="0" smtClean="0"/>
              <a:t>respective social </a:t>
            </a:r>
            <a:r>
              <a:rPr lang="en-PH" sz="2400" dirty="0"/>
              <a:t>networking </a:t>
            </a:r>
            <a:r>
              <a:rPr lang="en-PH" sz="2400" dirty="0" smtClean="0"/>
              <a:t>account</a:t>
            </a:r>
            <a:r>
              <a:rPr lang="en-PH" dirty="0"/>
              <a:t>s</a:t>
            </a:r>
            <a:r>
              <a:rPr lang="en-PH" dirty="0" smtClean="0"/>
              <a:t> </a:t>
            </a:r>
            <a:endParaRPr lang="en-PH" dirty="0"/>
          </a:p>
          <a:p>
            <a:endParaRPr lang="en-PH" sz="2000" dirty="0"/>
          </a:p>
        </p:txBody>
      </p:sp>
    </p:spTree>
    <p:extLst>
      <p:ext uri="{BB962C8B-B14F-4D97-AF65-F5344CB8AC3E}">
        <p14:creationId xmlns:p14="http://schemas.microsoft.com/office/powerpoint/2010/main" val="414664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163" y="470263"/>
            <a:ext cx="11211671" cy="990088"/>
          </a:xfrm>
        </p:spPr>
        <p:txBody>
          <a:bodyPr/>
          <a:lstStyle/>
          <a:p>
            <a:pPr algn="ctr"/>
            <a:r>
              <a:rPr lang="en-PH" sz="4800" dirty="0" smtClean="0"/>
              <a:t>Theoretical Background</a:t>
            </a:r>
            <a:endParaRPr lang="en-PH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260" y="2579146"/>
            <a:ext cx="10554574" cy="42788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sz="2400" dirty="0"/>
              <a:t>Ervin Goffman introduced the mechanisms of audience segregation. He describes how people play different roles in different situations. It is a mechanism wherein an individual perform roles, in order to create a favorable image of themselves and leave a good impression to others that is linked to the role they perform. The role that the individual performs is based on who their audience is.</a:t>
            </a:r>
          </a:p>
          <a:p>
            <a:pPr marL="0" indent="0">
              <a:buNone/>
            </a:pPr>
            <a:endParaRPr lang="en-PH" sz="2300" dirty="0" smtClean="0"/>
          </a:p>
        </p:txBody>
      </p:sp>
    </p:spTree>
    <p:extLst>
      <p:ext uri="{BB962C8B-B14F-4D97-AF65-F5344CB8AC3E}">
        <p14:creationId xmlns:p14="http://schemas.microsoft.com/office/powerpoint/2010/main" val="113321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4" name="Picture 2" descr="fig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148463"/>
            <a:ext cx="6629400" cy="435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966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Design and Methodology</a:t>
            </a:r>
            <a:endParaRPr lang="en-PH" dirty="0"/>
          </a:p>
        </p:txBody>
      </p:sp>
      <p:pic>
        <p:nvPicPr>
          <p:cNvPr id="4" name="Picture 2" descr="Resulta ng larawan para sa brat annotation to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312" y="3287781"/>
            <a:ext cx="2686488" cy="1907407"/>
          </a:xfrm>
          <a:prstGeom prst="rect">
            <a:avLst/>
          </a:prstGeom>
          <a:noFill/>
          <a:effectLst>
            <a:outerShdw blurRad="50800" dir="1440000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 descr="Resulta ng larawan para sa GATE annotation tool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010" y="3274892"/>
            <a:ext cx="2834481" cy="1920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esulta ng larawan para sa Exce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701" y="3508599"/>
            <a:ext cx="3580297" cy="145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2446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Design and Methodology</a:t>
            </a:r>
            <a:endParaRPr lang="en-PH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564" y="3079750"/>
            <a:ext cx="7247636" cy="36703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-626618" y="2286000"/>
            <a:ext cx="558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dirty="0" smtClean="0"/>
              <a:t>Imported Data</a:t>
            </a:r>
            <a:endParaRPr lang="en-PH" sz="2800" dirty="0"/>
          </a:p>
        </p:txBody>
      </p:sp>
    </p:spTree>
    <p:extLst>
      <p:ext uri="{BB962C8B-B14F-4D97-AF65-F5344CB8AC3E}">
        <p14:creationId xmlns:p14="http://schemas.microsoft.com/office/powerpoint/2010/main" val="1843775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Design and Methodology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00" y="2679487"/>
            <a:ext cx="7429500" cy="39839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43250" y="2015553"/>
            <a:ext cx="58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 smtClean="0"/>
              <a:t>Cleaning the data using Excel</a:t>
            </a:r>
            <a:endParaRPr lang="en-PH" sz="2800" dirty="0"/>
          </a:p>
        </p:txBody>
      </p:sp>
    </p:spTree>
    <p:extLst>
      <p:ext uri="{BB962C8B-B14F-4D97-AF65-F5344CB8AC3E}">
        <p14:creationId xmlns:p14="http://schemas.microsoft.com/office/powerpoint/2010/main" val="185125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Design and Methodology</a:t>
            </a:r>
            <a:endParaRPr lang="en-PH" dirty="0"/>
          </a:p>
        </p:txBody>
      </p:sp>
      <p:pic>
        <p:nvPicPr>
          <p:cNvPr id="4" name="Picture 2" descr="table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082" y="2997848"/>
            <a:ext cx="8503833" cy="2869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953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Design and Methodology</a:t>
            </a:r>
            <a:endParaRPr lang="en-PH" dirty="0"/>
          </a:p>
        </p:txBody>
      </p:sp>
      <p:pic>
        <p:nvPicPr>
          <p:cNvPr id="4" name="Picture 2" descr="Table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987" y="2698693"/>
            <a:ext cx="7466089" cy="3496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397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6271" y="281057"/>
            <a:ext cx="53775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PH" sz="5400" b="1" dirty="0" smtClean="0">
                <a:solidFill>
                  <a:srgbClr val="FEFEFE"/>
                </a:solidFill>
                <a:ea typeface="+mj-ea"/>
                <a:cs typeface="+mj-cs"/>
              </a:rPr>
              <a:t>Event Table</a:t>
            </a:r>
            <a:endParaRPr lang="en-PH" sz="54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150939"/>
              </p:ext>
            </p:extLst>
          </p:nvPr>
        </p:nvGraphicFramePr>
        <p:xfrm>
          <a:off x="1780589" y="1213020"/>
          <a:ext cx="8699842" cy="52766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053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5079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242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0153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479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8187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5184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Event</a:t>
                      </a:r>
                      <a:endParaRPr lang="en-PH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Trigger</a:t>
                      </a:r>
                      <a:endParaRPr lang="en-P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Source</a:t>
                      </a:r>
                      <a:endParaRPr lang="en-P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Use Case</a:t>
                      </a:r>
                      <a:endParaRPr lang="en-PH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Response</a:t>
                      </a:r>
                      <a:endParaRPr lang="en-P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Destination</a:t>
                      </a:r>
                      <a:endParaRPr lang="en-P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892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The moderator wants to run the system</a:t>
                      </a:r>
                      <a:endParaRPr lang="en-P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The moderator presses ‘Run’</a:t>
                      </a:r>
                      <a:endParaRPr lang="en-P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Moderator</a:t>
                      </a:r>
                      <a:endParaRPr lang="en-P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Moderator enables plug in</a:t>
                      </a:r>
                      <a:endParaRPr lang="en-P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System starts operating</a:t>
                      </a:r>
                      <a:endParaRPr lang="en-P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Moderator</a:t>
                      </a:r>
                      <a:endParaRPr lang="en-P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344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The moderator wants to check reports regarding posts which contains indications of cyberbullying</a:t>
                      </a:r>
                      <a:endParaRPr lang="en-P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The system encounters text or posts in social media</a:t>
                      </a:r>
                      <a:endParaRPr lang="en-P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Post</a:t>
                      </a:r>
                      <a:endParaRPr lang="en-PH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The moderator receives graphical reports</a:t>
                      </a:r>
                      <a:endParaRPr lang="en-P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System converts data in graphical reports and stores it in its own database</a:t>
                      </a:r>
                      <a:endParaRPr lang="en-P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Moderator</a:t>
                      </a:r>
                      <a:endParaRPr lang="en-PH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344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The moderator wants to validate the system by adding new words in the database</a:t>
                      </a:r>
                      <a:endParaRPr lang="en-P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P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Moderator</a:t>
                      </a:r>
                      <a:endParaRPr lang="en-P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Moderator validates the system</a:t>
                      </a:r>
                      <a:endParaRPr lang="en-P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The system’s database is updated</a:t>
                      </a:r>
                      <a:endParaRPr lang="en-P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System</a:t>
                      </a:r>
                      <a:endParaRPr lang="en-PH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82447" y="1462258"/>
            <a:ext cx="1311314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3936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Design and Methodology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PH" i="1" u="sng" dirty="0"/>
              <a:t>Sexuality</a:t>
            </a:r>
            <a:r>
              <a:rPr lang="en-PH" dirty="0"/>
              <a:t> – instances that contains both vulgar and filthy words.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PH" i="1" u="sng" dirty="0"/>
              <a:t>Physical Appearance </a:t>
            </a:r>
            <a:r>
              <a:rPr lang="en-PH" dirty="0"/>
              <a:t>– instances that contains cyberbullying statements with regards to the physical characteristics of a person.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PH" i="1" u="sng" dirty="0"/>
              <a:t>Intelligence</a:t>
            </a:r>
            <a:r>
              <a:rPr lang="en-PH" dirty="0"/>
              <a:t> – instances that attacks the mental capacity of a person.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PH" i="1" u="sng" dirty="0"/>
              <a:t>Race and Culture </a:t>
            </a:r>
            <a:r>
              <a:rPr lang="en-PH" dirty="0"/>
              <a:t>– instances that contains both racial and cultural discrimination.</a:t>
            </a:r>
          </a:p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700938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Design and Methodology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63286" cy="3858473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PH" i="1" u="sng" dirty="0"/>
              <a:t>Social Rejection </a:t>
            </a:r>
            <a:r>
              <a:rPr lang="en-PH" dirty="0"/>
              <a:t>– instances that contains cyberbullying statements which isolates an individual from the society or it degrades a person.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PH" i="1" u="sng" dirty="0"/>
              <a:t>Bad Description </a:t>
            </a:r>
            <a:r>
              <a:rPr lang="en-PH" dirty="0"/>
              <a:t>– instances that contains cyberbullying statements that pertains to the attitudes and </a:t>
            </a:r>
            <a:r>
              <a:rPr lang="en-PH" dirty="0" err="1"/>
              <a:t>behaviour</a:t>
            </a:r>
            <a:r>
              <a:rPr lang="en-PH" dirty="0"/>
              <a:t> of an individual. However, this categorization can be misused with the Physical Appearance.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5323519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Design and Methodology</a:t>
            </a:r>
            <a:endParaRPr lang="en-PH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" t="5131" r="1" b="12771"/>
          <a:stretch/>
        </p:blipFill>
        <p:spPr bwMode="auto">
          <a:xfrm>
            <a:off x="2162618" y="2839719"/>
            <a:ext cx="7866762" cy="36369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2880" y="2362666"/>
            <a:ext cx="89611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i="1" dirty="0"/>
              <a:t>Using GATE – Annotating the Harmness of Sentence</a:t>
            </a:r>
            <a:endParaRPr lang="en-PH" sz="2800" dirty="0"/>
          </a:p>
          <a:p>
            <a:endParaRPr lang="en-PH" sz="2800" dirty="0"/>
          </a:p>
        </p:txBody>
      </p:sp>
    </p:spTree>
    <p:extLst>
      <p:ext uri="{BB962C8B-B14F-4D97-AF65-F5344CB8AC3E}">
        <p14:creationId xmlns:p14="http://schemas.microsoft.com/office/powerpoint/2010/main" val="30872351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Design and Methodology</a:t>
            </a:r>
            <a:endParaRPr lang="en-PH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" t="5130" r="28661" b="12486"/>
          <a:stretch/>
        </p:blipFill>
        <p:spPr bwMode="auto">
          <a:xfrm>
            <a:off x="2141219" y="2926080"/>
            <a:ext cx="7909559" cy="34518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1460" y="2263140"/>
            <a:ext cx="8641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i="1" dirty="0"/>
              <a:t>Using GATE - Annotating Bully Category</a:t>
            </a:r>
            <a:endParaRPr lang="en-PH" sz="2800" dirty="0"/>
          </a:p>
          <a:p>
            <a:endParaRPr lang="en-PH" sz="2800" dirty="0"/>
          </a:p>
        </p:txBody>
      </p:sp>
    </p:spTree>
    <p:extLst>
      <p:ext uri="{BB962C8B-B14F-4D97-AF65-F5344CB8AC3E}">
        <p14:creationId xmlns:p14="http://schemas.microsoft.com/office/powerpoint/2010/main" val="30367005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Design and Methodology</a:t>
            </a:r>
            <a:endParaRPr lang="en-PH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41" y="2611124"/>
            <a:ext cx="5998359" cy="27152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0" y="2679702"/>
            <a:ext cx="4997597" cy="26466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-502920" y="553466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dirty="0" smtClean="0"/>
              <a:t>Part of Speech</a:t>
            </a:r>
            <a:endParaRPr lang="en-PH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213038" y="5534660"/>
            <a:ext cx="447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dirty="0"/>
              <a:t>Name Entity </a:t>
            </a:r>
            <a:r>
              <a:rPr lang="en-PH" sz="2800" dirty="0" smtClean="0"/>
              <a:t>Recognition</a:t>
            </a:r>
            <a:endParaRPr lang="en-PH" sz="2800" dirty="0"/>
          </a:p>
        </p:txBody>
      </p:sp>
    </p:spTree>
    <p:extLst>
      <p:ext uri="{BB962C8B-B14F-4D97-AF65-F5344CB8AC3E}">
        <p14:creationId xmlns:p14="http://schemas.microsoft.com/office/powerpoint/2010/main" val="18631792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Design and Methodology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Content Placeholder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928" y="2863835"/>
            <a:ext cx="8587252" cy="35335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-1346200" y="2281451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dirty="0"/>
              <a:t>Basic Dependency </a:t>
            </a:r>
          </a:p>
        </p:txBody>
      </p:sp>
    </p:spTree>
    <p:extLst>
      <p:ext uri="{BB962C8B-B14F-4D97-AF65-F5344CB8AC3E}">
        <p14:creationId xmlns:p14="http://schemas.microsoft.com/office/powerpoint/2010/main" val="42177211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Result and Discussion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Out of 625 statements that were extracted from the social media sites, the harmfulness level 1 was most prevalent with a frequency of 33%. It was followed by non-cyberbullying events, with a frequency of 41%. The occurrences of severe cyberbullying events was least prevalent among the three classification, it has a frequency of 26%.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4421646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Result </a:t>
            </a:r>
            <a:r>
              <a:rPr lang="en-PH" smtClean="0"/>
              <a:t>and Discussion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At the second level of annotation, the bad description was the most prevalent with a frequency of 27%, it was followed by Social Rejection (18%), Intelligence (16%), Sexuality (13%), Physical Appearance (10%) and the category Race and Culture was the least prevalent among the six categories, it has a frequency of 8%.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0920464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Project Diagram</a:t>
            </a:r>
            <a:endParaRPr lang="en-PH" dirty="0"/>
          </a:p>
        </p:txBody>
      </p:sp>
      <p:pic>
        <p:nvPicPr>
          <p:cNvPr id="4" name="Picture 2" descr="Project_Diagram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20" y="1925320"/>
            <a:ext cx="7086600" cy="4932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9499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H" sz="4800" dirty="0" smtClean="0"/>
              <a:t>Background of the Problem</a:t>
            </a:r>
            <a:endParaRPr lang="en-PH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9806" y="2170036"/>
            <a:ext cx="9592385" cy="450124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+mj-lt"/>
              </a:rPr>
              <a:t>How did bullying change </a:t>
            </a:r>
            <a:r>
              <a:rPr lang="en-US" sz="2800" dirty="0">
                <a:latin typeface="+mj-lt"/>
              </a:rPr>
              <a:t>over </a:t>
            </a:r>
            <a:r>
              <a:rPr lang="en-US" sz="2800" dirty="0" smtClean="0">
                <a:latin typeface="+mj-lt"/>
              </a:rPr>
              <a:t>a </a:t>
            </a:r>
            <a:r>
              <a:rPr lang="en-US" sz="2800" dirty="0">
                <a:latin typeface="+mj-lt"/>
              </a:rPr>
              <a:t>period of </a:t>
            </a:r>
            <a:r>
              <a:rPr lang="en-US" sz="2800" dirty="0" smtClean="0">
                <a:latin typeface="+mj-lt"/>
              </a:rPr>
              <a:t>time?</a:t>
            </a:r>
            <a:endParaRPr lang="en-US" sz="2800" dirty="0">
              <a:latin typeface="+mj-lt"/>
            </a:endParaRPr>
          </a:p>
          <a:p>
            <a:pPr marL="0" indent="0">
              <a:buNone/>
            </a:pPr>
            <a:r>
              <a:rPr lang="en-US" sz="2800" dirty="0">
                <a:latin typeface="+mj-lt"/>
              </a:rPr>
              <a:t>	-Its first discovery on primates</a:t>
            </a:r>
          </a:p>
          <a:p>
            <a:pPr marL="0" indent="0">
              <a:buNone/>
            </a:pPr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-During the era of the </a:t>
            </a:r>
            <a:r>
              <a:rPr lang="en-US" sz="2800" i="1" dirty="0">
                <a:latin typeface="+mj-lt"/>
              </a:rPr>
              <a:t>Homo-sapiens</a:t>
            </a:r>
          </a:p>
          <a:p>
            <a:pPr marL="0" indent="0">
              <a:buNone/>
            </a:pPr>
            <a:r>
              <a:rPr lang="en-US" sz="2800" i="1" dirty="0">
                <a:latin typeface="+mj-lt"/>
              </a:rPr>
              <a:t>	-</a:t>
            </a:r>
            <a:r>
              <a:rPr lang="en-US" sz="2800" dirty="0">
                <a:latin typeface="+mj-lt"/>
              </a:rPr>
              <a:t>Bullying in the 21</a:t>
            </a:r>
            <a:r>
              <a:rPr lang="en-US" sz="2800" baseline="30000" dirty="0">
                <a:latin typeface="+mj-lt"/>
              </a:rPr>
              <a:t>st</a:t>
            </a:r>
            <a:r>
              <a:rPr lang="en-US" sz="2800" dirty="0">
                <a:latin typeface="+mj-lt"/>
              </a:rPr>
              <a:t> century</a:t>
            </a:r>
          </a:p>
          <a:p>
            <a:pPr marL="0" indent="0">
              <a:buNone/>
            </a:pPr>
            <a:r>
              <a:rPr lang="en-US" sz="2800" dirty="0">
                <a:latin typeface="+mj-lt"/>
              </a:rPr>
              <a:t>    </a:t>
            </a:r>
          </a:p>
          <a:p>
            <a:r>
              <a:rPr lang="en-US" sz="2800" dirty="0" smtClean="0">
                <a:latin typeface="+mj-lt"/>
              </a:rPr>
              <a:t>Bullying-like </a:t>
            </a:r>
            <a:r>
              <a:rPr lang="en-US" sz="2800" dirty="0">
                <a:latin typeface="+mj-lt"/>
              </a:rPr>
              <a:t>behaviors are part of the human nature</a:t>
            </a:r>
          </a:p>
          <a:p>
            <a:endParaRPr lang="en-PH" sz="1600" dirty="0"/>
          </a:p>
        </p:txBody>
      </p:sp>
    </p:spTree>
    <p:extLst>
      <p:ext uri="{BB962C8B-B14F-4D97-AF65-F5344CB8AC3E}">
        <p14:creationId xmlns:p14="http://schemas.microsoft.com/office/powerpoint/2010/main" val="131059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H" sz="4800" dirty="0" smtClean="0"/>
              <a:t>Background of the Problem</a:t>
            </a:r>
            <a:endParaRPr lang="en-PH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07623"/>
            <a:ext cx="10554574" cy="4461349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j-lt"/>
              </a:rPr>
              <a:t>Introduction to </a:t>
            </a:r>
            <a:r>
              <a:rPr lang="en-US" sz="2800" dirty="0" smtClean="0">
                <a:latin typeface="+mj-lt"/>
              </a:rPr>
              <a:t>cyberbullying</a:t>
            </a:r>
          </a:p>
          <a:p>
            <a:pPr marL="0" indent="0">
              <a:buNone/>
            </a:pPr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-Definition </a:t>
            </a:r>
            <a:r>
              <a:rPr lang="en-US" sz="2800" dirty="0">
                <a:latin typeface="+mj-lt"/>
              </a:rPr>
              <a:t>of </a:t>
            </a:r>
            <a:r>
              <a:rPr lang="en-US" sz="2800" dirty="0" smtClean="0">
                <a:latin typeface="+mj-lt"/>
              </a:rPr>
              <a:t>cyberbullying</a:t>
            </a:r>
            <a:endParaRPr lang="en-US" sz="2800" i="1" dirty="0">
              <a:latin typeface="+mj-lt"/>
            </a:endParaRPr>
          </a:p>
          <a:p>
            <a:pPr marL="0" indent="0">
              <a:buNone/>
            </a:pP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Cyberbullying in the Philippines</a:t>
            </a:r>
          </a:p>
          <a:p>
            <a:pPr marL="0" indent="0">
              <a:buNone/>
            </a:pPr>
            <a:r>
              <a:rPr lang="en-US" sz="2800" dirty="0">
                <a:latin typeface="+mj-lt"/>
              </a:rPr>
              <a:t>	-Why should we be concerned?</a:t>
            </a:r>
          </a:p>
          <a:p>
            <a:pPr marL="0" indent="0">
              <a:buNone/>
            </a:pPr>
            <a:r>
              <a:rPr lang="en-US" sz="2800" dirty="0">
                <a:latin typeface="+mj-lt"/>
              </a:rPr>
              <a:t>	-The difference on how we deal with cyberbullying 	compared to other countries</a:t>
            </a:r>
          </a:p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60261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H" sz="4800" dirty="0" smtClean="0"/>
              <a:t>Statement of the Problem</a:t>
            </a:r>
            <a:endParaRPr lang="en-PH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183099"/>
            <a:ext cx="10920570" cy="4272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How can Natural Language Processing be used to detect trends of cyberbullying in social media sites among Filipino adolescents?</a:t>
            </a:r>
            <a:endParaRPr lang="en-PH" sz="4000" dirty="0"/>
          </a:p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83379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H" sz="4800" dirty="0" smtClean="0"/>
              <a:t>Objective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608" y="2521131"/>
            <a:ext cx="10866782" cy="3566161"/>
          </a:xfrm>
        </p:spPr>
        <p:txBody>
          <a:bodyPr>
            <a:normAutofit/>
          </a:bodyPr>
          <a:lstStyle/>
          <a:p>
            <a:r>
              <a:rPr lang="en-US" sz="3800" dirty="0" smtClean="0">
                <a:latin typeface="+mj-lt"/>
              </a:rPr>
              <a:t>To apply </a:t>
            </a:r>
            <a:r>
              <a:rPr lang="en-US" sz="3800" dirty="0">
                <a:latin typeface="+mj-lt"/>
              </a:rPr>
              <a:t>Natural Language Processing (NLP) technology </a:t>
            </a:r>
            <a:r>
              <a:rPr lang="en-US" sz="3800" dirty="0" smtClean="0">
                <a:latin typeface="+mj-lt"/>
              </a:rPr>
              <a:t>to aid in the efforts of moderators by detecting cyberbullying occurrences in </a:t>
            </a:r>
            <a:r>
              <a:rPr lang="en-US" sz="3800" dirty="0">
                <a:latin typeface="+mj-lt"/>
              </a:rPr>
              <a:t>social media </a:t>
            </a:r>
            <a:r>
              <a:rPr lang="en-US" sz="3800" dirty="0" smtClean="0">
                <a:latin typeface="+mj-lt"/>
              </a:rPr>
              <a:t>sites automatically while they remain subtle</a:t>
            </a:r>
            <a:endParaRPr lang="en-US" sz="3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5053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H" sz="4800" dirty="0" smtClean="0"/>
              <a:t>Significance</a:t>
            </a:r>
            <a:r>
              <a:rPr lang="en-PH" sz="6000" dirty="0" smtClean="0"/>
              <a:t> 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12" y="2207622"/>
            <a:ext cx="11299373" cy="451975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+mj-lt"/>
              </a:rPr>
              <a:t>Adolescents spend </a:t>
            </a:r>
            <a:r>
              <a:rPr lang="en-US" sz="2400" dirty="0" smtClean="0">
                <a:latin typeface="+mj-lt"/>
              </a:rPr>
              <a:t>more time </a:t>
            </a:r>
            <a:r>
              <a:rPr lang="en-US" sz="2400" dirty="0">
                <a:latin typeface="+mj-lt"/>
              </a:rPr>
              <a:t>on social networking sites </a:t>
            </a:r>
            <a:r>
              <a:rPr lang="en-US" sz="2400" dirty="0" smtClean="0">
                <a:latin typeface="+mj-lt"/>
              </a:rPr>
              <a:t>compared </a:t>
            </a:r>
            <a:r>
              <a:rPr lang="en-US" sz="2400" dirty="0">
                <a:latin typeface="+mj-lt"/>
              </a:rPr>
              <a:t>to other age </a:t>
            </a:r>
            <a:r>
              <a:rPr lang="en-US" sz="2400" dirty="0" smtClean="0">
                <a:latin typeface="+mj-lt"/>
              </a:rPr>
              <a:t>groups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	</a:t>
            </a:r>
            <a:r>
              <a:rPr lang="en-US" sz="2400" dirty="0" smtClean="0">
                <a:latin typeface="+mj-lt"/>
              </a:rPr>
              <a:t>Drawback:</a:t>
            </a:r>
            <a:endParaRPr lang="en-US" sz="2400" dirty="0">
              <a:latin typeface="+mj-lt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	-They are still immature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	-They are not likely to tell anyone that they are being </a:t>
            </a:r>
            <a:r>
              <a:rPr lang="en-US" sz="2400" dirty="0" smtClean="0">
                <a:latin typeface="+mj-lt"/>
              </a:rPr>
              <a:t>bullied</a:t>
            </a:r>
            <a:endParaRPr lang="en-US" sz="2400" dirty="0">
              <a:latin typeface="+mj-lt"/>
            </a:endParaRPr>
          </a:p>
          <a:p>
            <a:pPr marL="0" indent="0">
              <a:buNone/>
            </a:pPr>
            <a:endParaRPr lang="en-US" sz="2400" dirty="0">
              <a:latin typeface="+mj-lt"/>
            </a:endParaRPr>
          </a:p>
          <a:p>
            <a:pPr marL="0" indent="0">
              <a:buNone/>
            </a:pPr>
            <a:r>
              <a:rPr lang="en-US" sz="2400" dirty="0" smtClean="0">
                <a:latin typeface="+mj-lt"/>
              </a:rPr>
              <a:t>Effects </a:t>
            </a:r>
            <a:r>
              <a:rPr lang="en-US" sz="2400" dirty="0">
                <a:latin typeface="+mj-lt"/>
              </a:rPr>
              <a:t>of cyberbullying on an individual can spread to people whom that </a:t>
            </a:r>
            <a:r>
              <a:rPr lang="en-US" sz="2400" dirty="0" smtClean="0">
                <a:latin typeface="+mj-lt"/>
              </a:rPr>
              <a:t>person frequently interacts with</a:t>
            </a:r>
            <a:endParaRPr lang="en-US" sz="2400" dirty="0">
              <a:latin typeface="+mj-lt"/>
            </a:endParaRPr>
          </a:p>
          <a:p>
            <a:pPr marL="0" indent="0">
              <a:buNone/>
            </a:pPr>
            <a:r>
              <a:rPr lang="en-US" sz="2400" dirty="0">
                <a:latin typeface="Agency FB" panose="020B0503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3205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12" y="433742"/>
            <a:ext cx="10571998" cy="970450"/>
          </a:xfrm>
        </p:spPr>
        <p:txBody>
          <a:bodyPr/>
          <a:lstStyle/>
          <a:p>
            <a:pPr algn="ctr"/>
            <a:r>
              <a:rPr lang="en-PH" sz="4800" dirty="0" smtClean="0"/>
              <a:t>Scope and Limitations</a:t>
            </a:r>
            <a:endParaRPr lang="en-PH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955" y="2116182"/>
            <a:ext cx="11189512" cy="458506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dirty="0"/>
              <a:t>project will focus on detecting and analyzing cyberbullying </a:t>
            </a:r>
            <a:r>
              <a:rPr lang="en-US" sz="2400" dirty="0" smtClean="0"/>
              <a:t>events which </a:t>
            </a:r>
            <a:r>
              <a:rPr lang="en-US" sz="2400" dirty="0"/>
              <a:t>will most likely revolve around </a:t>
            </a:r>
            <a:r>
              <a:rPr lang="en-US" sz="2400" dirty="0" smtClean="0"/>
              <a:t>issues considered sensitive nationwide</a:t>
            </a:r>
          </a:p>
          <a:p>
            <a:r>
              <a:rPr lang="en-US" sz="2400" dirty="0" smtClean="0"/>
              <a:t>The system will analyze posts that are available to the public</a:t>
            </a:r>
          </a:p>
          <a:p>
            <a:r>
              <a:rPr lang="en-US" sz="2400" dirty="0" smtClean="0"/>
              <a:t>The posts must be exchanged between adolescents (people aged 10-19 years old) </a:t>
            </a:r>
          </a:p>
          <a:p>
            <a:r>
              <a:rPr lang="en-US" sz="2400" dirty="0" smtClean="0"/>
              <a:t>The moderator is the only actor expected to directly interact with the system</a:t>
            </a: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347885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12" y="406848"/>
            <a:ext cx="10571998" cy="970450"/>
          </a:xfrm>
        </p:spPr>
        <p:txBody>
          <a:bodyPr/>
          <a:lstStyle/>
          <a:p>
            <a:pPr algn="ctr"/>
            <a:r>
              <a:rPr lang="en-PH" sz="4800" dirty="0" smtClean="0"/>
              <a:t>Scope and Limitations</a:t>
            </a:r>
            <a:endParaRPr lang="en-PH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955" y="2024741"/>
            <a:ext cx="11189512" cy="4585064"/>
          </a:xfrm>
        </p:spPr>
        <p:txBody>
          <a:bodyPr>
            <a:normAutofit/>
          </a:bodyPr>
          <a:lstStyle/>
          <a:p>
            <a:r>
              <a:rPr lang="en-US" sz="2400" dirty="0"/>
              <a:t>The provided solution will be limited to the detection of cyberbullying trends in two human languages (Tagalog and English) </a:t>
            </a:r>
            <a:r>
              <a:rPr lang="en-US" sz="2400" dirty="0" smtClean="0"/>
              <a:t>only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machine’s “understanding” will be based on the context of how these particular social media posts are </a:t>
            </a:r>
            <a:r>
              <a:rPr lang="en-US" sz="2400" dirty="0" smtClean="0"/>
              <a:t>usually being </a:t>
            </a:r>
            <a:r>
              <a:rPr lang="en-US" sz="2400" dirty="0"/>
              <a:t>constructed </a:t>
            </a:r>
            <a:r>
              <a:rPr lang="en-US" sz="2400" dirty="0" smtClean="0"/>
              <a:t>by </a:t>
            </a:r>
            <a:r>
              <a:rPr lang="en-US" sz="2400" dirty="0"/>
              <a:t>Filipino netizens</a:t>
            </a: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420430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899</TotalTime>
  <Words>967</Words>
  <Application>Microsoft Office PowerPoint</Application>
  <PresentationFormat>Widescreen</PresentationFormat>
  <Paragraphs>105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Agency FB</vt:lpstr>
      <vt:lpstr>Calibri</vt:lpstr>
      <vt:lpstr>Century Gothic</vt:lpstr>
      <vt:lpstr>Microsoft PhagsPa</vt:lpstr>
      <vt:lpstr>Times New Roman</vt:lpstr>
      <vt:lpstr>Wingdings</vt:lpstr>
      <vt:lpstr>Wingdings 2</vt:lpstr>
      <vt:lpstr>Quotable</vt:lpstr>
      <vt:lpstr>The Use of Natural Language Processing in Detecting Trends of Cyberbullying in Social Media among Filipino Adolescents</vt:lpstr>
      <vt:lpstr>PowerPoint Presentation</vt:lpstr>
      <vt:lpstr>Background of the Problem</vt:lpstr>
      <vt:lpstr>Background of the Problem</vt:lpstr>
      <vt:lpstr>Statement of the Problem</vt:lpstr>
      <vt:lpstr>Objective</vt:lpstr>
      <vt:lpstr>Significance </vt:lpstr>
      <vt:lpstr>Scope and Limitations</vt:lpstr>
      <vt:lpstr>Scope and Limitations</vt:lpstr>
      <vt:lpstr>Review of Related Literature</vt:lpstr>
      <vt:lpstr>Review of Related Literature</vt:lpstr>
      <vt:lpstr>Technical Background</vt:lpstr>
      <vt:lpstr>Theoretical Background</vt:lpstr>
      <vt:lpstr>PowerPoint Presentation</vt:lpstr>
      <vt:lpstr>Design and Methodology</vt:lpstr>
      <vt:lpstr>Design and Methodology</vt:lpstr>
      <vt:lpstr>Design and Methodology</vt:lpstr>
      <vt:lpstr>Design and Methodology</vt:lpstr>
      <vt:lpstr>Design and Methodology</vt:lpstr>
      <vt:lpstr>Design and Methodology</vt:lpstr>
      <vt:lpstr>Design and Methodology</vt:lpstr>
      <vt:lpstr>Design and Methodology</vt:lpstr>
      <vt:lpstr>Design and Methodology</vt:lpstr>
      <vt:lpstr>Design and Methodology</vt:lpstr>
      <vt:lpstr>Design and Methodology</vt:lpstr>
      <vt:lpstr>Result and Discussion</vt:lpstr>
      <vt:lpstr>Result and Discussion</vt:lpstr>
      <vt:lpstr>Project Diagram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NLP in Analyzing Trends of Cyberbullying</dc:title>
  <dc:creator>Faith Ballesteros</dc:creator>
  <cp:lastModifiedBy>Eva Samillano</cp:lastModifiedBy>
  <cp:revision>53</cp:revision>
  <dcterms:created xsi:type="dcterms:W3CDTF">2016-07-14T12:32:21Z</dcterms:created>
  <dcterms:modified xsi:type="dcterms:W3CDTF">2016-08-28T15:22:32Z</dcterms:modified>
</cp:coreProperties>
</file>