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7" r:id="rId2"/>
    <p:sldId id="291" r:id="rId3"/>
    <p:sldId id="259" r:id="rId4"/>
    <p:sldId id="300" r:id="rId5"/>
    <p:sldId id="260" r:id="rId6"/>
    <p:sldId id="301" r:id="rId7"/>
    <p:sldId id="302" r:id="rId8"/>
    <p:sldId id="303" r:id="rId9"/>
    <p:sldId id="266" r:id="rId10"/>
    <p:sldId id="304" r:id="rId11"/>
    <p:sldId id="267" r:id="rId12"/>
    <p:sldId id="268" r:id="rId13"/>
    <p:sldId id="305" r:id="rId14"/>
    <p:sldId id="262" r:id="rId15"/>
    <p:sldId id="307" r:id="rId16"/>
    <p:sldId id="308" r:id="rId17"/>
    <p:sldId id="306" r:id="rId18"/>
    <p:sldId id="309" r:id="rId19"/>
    <p:sldId id="272" r:id="rId20"/>
    <p:sldId id="273" r:id="rId21"/>
    <p:sldId id="310" r:id="rId22"/>
    <p:sldId id="269" r:id="rId23"/>
    <p:sldId id="274" r:id="rId24"/>
    <p:sldId id="275" r:id="rId25"/>
    <p:sldId id="276" r:id="rId26"/>
    <p:sldId id="277" r:id="rId27"/>
    <p:sldId id="278" r:id="rId28"/>
    <p:sldId id="280" r:id="rId29"/>
    <p:sldId id="281" r:id="rId30"/>
    <p:sldId id="282" r:id="rId31"/>
    <p:sldId id="283" r:id="rId32"/>
    <p:sldId id="311" r:id="rId33"/>
    <p:sldId id="286" r:id="rId34"/>
    <p:sldId id="312" r:id="rId35"/>
    <p:sldId id="284" r:id="rId36"/>
    <p:sldId id="313" r:id="rId37"/>
    <p:sldId id="314" r:id="rId38"/>
    <p:sldId id="315" r:id="rId39"/>
    <p:sldId id="316" r:id="rId40"/>
    <p:sldId id="317" r:id="rId41"/>
    <p:sldId id="31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9" autoAdjust="0"/>
    <p:restoredTop sz="94410" autoAdjust="0"/>
  </p:normalViewPr>
  <p:slideViewPr>
    <p:cSldViewPr snapToGrid="0">
      <p:cViewPr varScale="1">
        <p:scale>
          <a:sx n="82" d="100"/>
          <a:sy n="82"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5001E-E560-4821-9FAF-4B29C05913B1}" type="datetimeFigureOut">
              <a:rPr lang="en-PH" smtClean="0"/>
              <a:t>04/09/2016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82597-8180-4F80-8F5F-2103CC69025B}" type="slidenum">
              <a:rPr lang="en-PH" smtClean="0"/>
              <a:t>‹#›</a:t>
            </a:fld>
            <a:endParaRPr lang="en-PH"/>
          </a:p>
        </p:txBody>
      </p:sp>
    </p:spTree>
    <p:extLst>
      <p:ext uri="{BB962C8B-B14F-4D97-AF65-F5344CB8AC3E}">
        <p14:creationId xmlns:p14="http://schemas.microsoft.com/office/powerpoint/2010/main" val="151189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2</a:t>
            </a:fld>
            <a:endParaRPr lang="en-PH"/>
          </a:p>
        </p:txBody>
      </p:sp>
    </p:spTree>
    <p:extLst>
      <p:ext uri="{BB962C8B-B14F-4D97-AF65-F5344CB8AC3E}">
        <p14:creationId xmlns:p14="http://schemas.microsoft.com/office/powerpoint/2010/main" val="2524926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34</a:t>
            </a:fld>
            <a:endParaRPr lang="en-PH"/>
          </a:p>
        </p:txBody>
      </p:sp>
    </p:spTree>
    <p:extLst>
      <p:ext uri="{BB962C8B-B14F-4D97-AF65-F5344CB8AC3E}">
        <p14:creationId xmlns:p14="http://schemas.microsoft.com/office/powerpoint/2010/main" val="391437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36</a:t>
            </a:fld>
            <a:endParaRPr lang="en-PH"/>
          </a:p>
        </p:txBody>
      </p:sp>
    </p:spTree>
    <p:extLst>
      <p:ext uri="{BB962C8B-B14F-4D97-AF65-F5344CB8AC3E}">
        <p14:creationId xmlns:p14="http://schemas.microsoft.com/office/powerpoint/2010/main" val="345029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4</a:t>
            </a:fld>
            <a:endParaRPr lang="en-PH"/>
          </a:p>
        </p:txBody>
      </p:sp>
    </p:spTree>
    <p:extLst>
      <p:ext uri="{BB962C8B-B14F-4D97-AF65-F5344CB8AC3E}">
        <p14:creationId xmlns:p14="http://schemas.microsoft.com/office/powerpoint/2010/main" val="408859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6</a:t>
            </a:fld>
            <a:endParaRPr lang="en-PH"/>
          </a:p>
        </p:txBody>
      </p:sp>
    </p:spTree>
    <p:extLst>
      <p:ext uri="{BB962C8B-B14F-4D97-AF65-F5344CB8AC3E}">
        <p14:creationId xmlns:p14="http://schemas.microsoft.com/office/powerpoint/2010/main" val="80852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8</a:t>
            </a:fld>
            <a:endParaRPr lang="en-PH"/>
          </a:p>
        </p:txBody>
      </p:sp>
    </p:spTree>
    <p:extLst>
      <p:ext uri="{BB962C8B-B14F-4D97-AF65-F5344CB8AC3E}">
        <p14:creationId xmlns:p14="http://schemas.microsoft.com/office/powerpoint/2010/main" val="21470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10</a:t>
            </a:fld>
            <a:endParaRPr lang="en-PH"/>
          </a:p>
        </p:txBody>
      </p:sp>
    </p:spTree>
    <p:extLst>
      <p:ext uri="{BB962C8B-B14F-4D97-AF65-F5344CB8AC3E}">
        <p14:creationId xmlns:p14="http://schemas.microsoft.com/office/powerpoint/2010/main" val="56107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13</a:t>
            </a:fld>
            <a:endParaRPr lang="en-PH"/>
          </a:p>
        </p:txBody>
      </p:sp>
    </p:spTree>
    <p:extLst>
      <p:ext uri="{BB962C8B-B14F-4D97-AF65-F5344CB8AC3E}">
        <p14:creationId xmlns:p14="http://schemas.microsoft.com/office/powerpoint/2010/main" val="247780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18</a:t>
            </a:fld>
            <a:endParaRPr lang="en-PH"/>
          </a:p>
        </p:txBody>
      </p:sp>
    </p:spTree>
    <p:extLst>
      <p:ext uri="{BB962C8B-B14F-4D97-AF65-F5344CB8AC3E}">
        <p14:creationId xmlns:p14="http://schemas.microsoft.com/office/powerpoint/2010/main" val="2726338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21</a:t>
            </a:fld>
            <a:endParaRPr lang="en-PH"/>
          </a:p>
        </p:txBody>
      </p:sp>
    </p:spTree>
    <p:extLst>
      <p:ext uri="{BB962C8B-B14F-4D97-AF65-F5344CB8AC3E}">
        <p14:creationId xmlns:p14="http://schemas.microsoft.com/office/powerpoint/2010/main" val="319738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3A182597-8180-4F80-8F5F-2103CC69025B}" type="slidenum">
              <a:rPr lang="en-PH" smtClean="0"/>
              <a:t>32</a:t>
            </a:fld>
            <a:endParaRPr lang="en-PH"/>
          </a:p>
        </p:txBody>
      </p:sp>
    </p:spTree>
    <p:extLst>
      <p:ext uri="{BB962C8B-B14F-4D97-AF65-F5344CB8AC3E}">
        <p14:creationId xmlns:p14="http://schemas.microsoft.com/office/powerpoint/2010/main" val="1368753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3E43460-C31B-4C0C-8F71-8330ADB26C32}" type="datetimeFigureOut">
              <a:rPr lang="en-PH" smtClean="0"/>
              <a:t>04/09/2016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CEF84F4-1ADC-464A-BDD8-1DFB2E8323FB}" type="slidenum">
              <a:rPr lang="en-PH" smtClean="0"/>
              <a:t>‹#›</a:t>
            </a:fld>
            <a:endParaRPr lang="en-PH"/>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5052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3E43460-C31B-4C0C-8F71-8330ADB26C32}" type="datetimeFigureOut">
              <a:rPr lang="en-PH" smtClean="0"/>
              <a:t>04/09/2016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373215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3E43460-C31B-4C0C-8F71-8330ADB26C32}" type="datetimeFigureOut">
              <a:rPr lang="en-PH" smtClean="0"/>
              <a:t>04/09/2016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166858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8" name="Title 7"/>
          <p:cNvSpPr>
            <a:spLocks noGrp="1"/>
          </p:cNvSpPr>
          <p:nvPr>
            <p:ph type="title"/>
          </p:nvPr>
        </p:nvSpPr>
        <p:spPr/>
        <p:txBody>
          <a:bodyPr/>
          <a:lstStyle/>
          <a:p>
            <a:r>
              <a:rPr lang="en-US"/>
              <a:t>Click to edit Master title style</a:t>
            </a:r>
            <a:endParaRPr lang="en-PH"/>
          </a:p>
        </p:txBody>
      </p:sp>
    </p:spTree>
    <p:extLst>
      <p:ext uri="{BB962C8B-B14F-4D97-AF65-F5344CB8AC3E}">
        <p14:creationId xmlns:p14="http://schemas.microsoft.com/office/powerpoint/2010/main" val="305674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3E43460-C31B-4C0C-8F71-8330ADB26C32}" type="datetimeFigureOut">
              <a:rPr lang="en-PH" smtClean="0"/>
              <a:t>04/09/2016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CEF84F4-1ADC-464A-BDD8-1DFB2E8323FB}" type="slidenum">
              <a:rPr lang="en-PH" smtClean="0"/>
              <a:t>‹#›</a:t>
            </a:fld>
            <a:endParaRPr lang="en-PH"/>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599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43460-C31B-4C0C-8F71-8330ADB26C32}" type="datetimeFigureOut">
              <a:rPr lang="en-PH" smtClean="0"/>
              <a:t>04/09/2016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CEF84F4-1ADC-464A-BDD8-1DFB2E8323FB}" type="slidenum">
              <a:rPr lang="en-PH" smtClean="0"/>
              <a:t>‹#›</a:t>
            </a:fld>
            <a:endParaRPr lang="en-PH"/>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1884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5C1FE0C3-4E52-45B8-9506-AEFEB61DAC3C}" type="datetimeFigureOut">
              <a:rPr lang="en-PH" smtClean="0"/>
              <a:t>04/09/2016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C2A9DC9-ABFE-4587-9925-2D3D45F34BB2}" type="slidenum">
              <a:rPr lang="en-PH" smtClean="0"/>
              <a:t>‹#›</a:t>
            </a:fld>
            <a:endParaRPr lang="en-PH"/>
          </a:p>
        </p:txBody>
      </p:sp>
    </p:spTree>
    <p:extLst>
      <p:ext uri="{BB962C8B-B14F-4D97-AF65-F5344CB8AC3E}">
        <p14:creationId xmlns:p14="http://schemas.microsoft.com/office/powerpoint/2010/main" val="407353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3E43460-C31B-4C0C-8F71-8330ADB26C32}" type="datetimeFigureOut">
              <a:rPr lang="en-PH" smtClean="0"/>
              <a:t>04/09/2016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134182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3E43460-C31B-4C0C-8F71-8330ADB26C32}" type="datetimeFigureOut">
              <a:rPr lang="en-PH" smtClean="0"/>
              <a:t>04/09/2016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327882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43460-C31B-4C0C-8F71-8330ADB26C32}" type="datetimeFigureOut">
              <a:rPr lang="en-PH" smtClean="0"/>
              <a:t>04/09/2016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68189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3460-C31B-4C0C-8F71-8330ADB26C32}" type="datetimeFigureOut">
              <a:rPr lang="en-PH" smtClean="0"/>
              <a:t>04/09/2016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5010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43460-C31B-4C0C-8F71-8330ADB26C32}" type="datetimeFigureOut">
              <a:rPr lang="en-PH" smtClean="0"/>
              <a:t>04/09/2016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CEF84F4-1ADC-464A-BDD8-1DFB2E8323FB}" type="slidenum">
              <a:rPr lang="en-PH" smtClean="0"/>
              <a:t>‹#›</a:t>
            </a:fld>
            <a:endParaRPr lang="en-PH"/>
          </a:p>
        </p:txBody>
      </p:sp>
    </p:spTree>
    <p:extLst>
      <p:ext uri="{BB962C8B-B14F-4D97-AF65-F5344CB8AC3E}">
        <p14:creationId xmlns:p14="http://schemas.microsoft.com/office/powerpoint/2010/main" val="263651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43460-C31B-4C0C-8F71-8330ADB26C32}" type="datetimeFigureOut">
              <a:rPr lang="en-PH" smtClean="0"/>
              <a:t>04/09/2016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F84F4-1ADC-464A-BDD8-1DFB2E8323FB}" type="slidenum">
              <a:rPr lang="en-PH" smtClean="0"/>
              <a:t>‹#›</a:t>
            </a:fld>
            <a:endParaRPr lang="en-PH"/>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32495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11354" y="974716"/>
            <a:ext cx="9703838" cy="3139321"/>
          </a:xfrm>
          <a:prstGeom prst="rect">
            <a:avLst/>
          </a:prstGeom>
          <a:noFill/>
        </p:spPr>
        <p:txBody>
          <a:bodyPr wrap="square" lIns="91440" tIns="45720" rIns="91440" bIns="45720">
            <a:spAutoFit/>
          </a:bodyPr>
          <a:lstStyle/>
          <a:p>
            <a:pPr algn="ctr"/>
            <a:r>
              <a:rPr lang="en-US" sz="4800" b="1" dirty="0">
                <a:ln w="13462">
                  <a:solidFill>
                    <a:schemeClr val="bg1"/>
                  </a:solidFill>
                  <a:prstDash val="solid"/>
                </a:ln>
                <a:solidFill>
                  <a:sysClr val="windowText" lastClr="000000"/>
                </a:solidFill>
                <a:effectLst>
                  <a:outerShdw blurRad="38100" dist="38100" dir="2700000" algn="tl">
                    <a:srgbClr val="000000">
                      <a:alpha val="43137"/>
                    </a:srgbClr>
                  </a:outerShdw>
                </a:effectLst>
                <a:latin typeface="Arial Narrow" panose="020B0606020202030204" pitchFamily="34" charset="0"/>
              </a:rPr>
              <a:t>The Use of Natural Language Processing in Detecting Cyberbullying Trends in Public Social Media Posts </a:t>
            </a:r>
          </a:p>
          <a:p>
            <a:pPr algn="ctr"/>
            <a:endParaRPr lang="en-US" sz="5400" b="1" dirty="0">
              <a:ln w="13462">
                <a:solidFill>
                  <a:schemeClr val="bg1"/>
                </a:solidFill>
                <a:prstDash val="solid"/>
              </a:ln>
              <a:solidFill>
                <a:sysClr val="windowText" lastClr="000000"/>
              </a:solidFill>
              <a:effectLst>
                <a:outerShdw blurRad="38100" dist="38100" dir="2700000" algn="tl">
                  <a:srgbClr val="000000">
                    <a:alpha val="43137"/>
                  </a:srgbClr>
                </a:outerShdw>
              </a:effectLst>
              <a:latin typeface="Maiandra GD" panose="020E0502030308020204" pitchFamily="34" charset="0"/>
            </a:endParaRPr>
          </a:p>
        </p:txBody>
      </p:sp>
      <p:sp>
        <p:nvSpPr>
          <p:cNvPr id="9" name="TextBox 8"/>
          <p:cNvSpPr txBox="1"/>
          <p:nvPr/>
        </p:nvSpPr>
        <p:spPr>
          <a:xfrm>
            <a:off x="4904532" y="5189635"/>
            <a:ext cx="6581450"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Samantha Mallari	         Faith Ballesteros 	   Eva Samillano </a:t>
            </a:r>
          </a:p>
          <a:p>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(Project Manager)                   (Documentations Manager)</a:t>
            </a:r>
          </a:p>
        </p:txBody>
      </p:sp>
    </p:spTree>
    <p:extLst>
      <p:ext uri="{BB962C8B-B14F-4D97-AF65-F5344CB8AC3E}">
        <p14:creationId xmlns:p14="http://schemas.microsoft.com/office/powerpoint/2010/main" val="1219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Scope and Limitations</a:t>
            </a:r>
          </a:p>
        </p:txBody>
      </p:sp>
    </p:spTree>
    <p:extLst>
      <p:ext uri="{BB962C8B-B14F-4D97-AF65-F5344CB8AC3E}">
        <p14:creationId xmlns:p14="http://schemas.microsoft.com/office/powerpoint/2010/main" val="26956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222" y="800656"/>
            <a:ext cx="8824582" cy="5114952"/>
          </a:xfrm>
        </p:spPr>
        <p:txBody>
          <a:bodyPr>
            <a:normAutofit/>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The research will discuss selected methods (which will be compared) under Natural Language Processing and Machine Learning algorithms (due to their inter-dependency towards each other) </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This paper will introduce concepts which relates to the formation and the subsequent annotation and pre-processing of the textual corpus (dataset), the process of extracting features from the dataset, and the creation of classes (which will revolve around the predefined cyberbullying categories (refer to IV. Design and Methodology).</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Additionally, experiments will be conducted in order to validate the efficacy of the proposed cyberbullying detection model. </a:t>
            </a:r>
          </a:p>
          <a:p>
            <a:pPr marL="0" indent="0">
              <a:buNone/>
            </a:pPr>
            <a:endParaRPr lang="en-PH" dirty="0"/>
          </a:p>
        </p:txBody>
      </p:sp>
    </p:spTree>
    <p:extLst>
      <p:ext uri="{BB962C8B-B14F-4D97-AF65-F5344CB8AC3E}">
        <p14:creationId xmlns:p14="http://schemas.microsoft.com/office/powerpoint/2010/main" val="151008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0277" y="1315706"/>
            <a:ext cx="8434874" cy="4469273"/>
          </a:xfrm>
        </p:spPr>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The provided solution will be limited to the detection of cyberbullying trends in two human languages (Tagalog – as how it is used in Manila - and English) only</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Posts that will be detected are only those that were made public by the user</a:t>
            </a:r>
          </a:p>
          <a:p>
            <a:pPr marL="0" indent="0">
              <a:buNone/>
            </a:pPr>
            <a:endParaRPr lang="en-PH" dirty="0"/>
          </a:p>
        </p:txBody>
      </p:sp>
    </p:spTree>
    <p:extLst>
      <p:ext uri="{BB962C8B-B14F-4D97-AF65-F5344CB8AC3E}">
        <p14:creationId xmlns:p14="http://schemas.microsoft.com/office/powerpoint/2010/main" val="32652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Review of Related Literature</a:t>
            </a:r>
          </a:p>
        </p:txBody>
      </p:sp>
    </p:spTree>
    <p:extLst>
      <p:ext uri="{BB962C8B-B14F-4D97-AF65-F5344CB8AC3E}">
        <p14:creationId xmlns:p14="http://schemas.microsoft.com/office/powerpoint/2010/main" val="55549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498" y="1027202"/>
            <a:ext cx="10232571" cy="512350"/>
          </a:xfrm>
        </p:spPr>
        <p:txBody>
          <a:bodyPr>
            <a:normAutofit/>
          </a:bodyPr>
          <a:lstStyle/>
          <a:p>
            <a:pPr marL="0" indent="0" algn="ctr">
              <a:buNone/>
            </a:pPr>
            <a:r>
              <a:rPr lang="en-PH" b="1" dirty="0">
                <a:latin typeface="Arial" panose="020B0604020202020204" pitchFamily="34" charset="0"/>
                <a:cs typeface="Arial" panose="020B0604020202020204" pitchFamily="34" charset="0"/>
              </a:rPr>
              <a:t>Natural Language Processing (NLP)</a:t>
            </a:r>
          </a:p>
        </p:txBody>
      </p:sp>
      <p:sp>
        <p:nvSpPr>
          <p:cNvPr id="4" name="TextBox 3"/>
          <p:cNvSpPr txBox="1"/>
          <p:nvPr/>
        </p:nvSpPr>
        <p:spPr>
          <a:xfrm>
            <a:off x="4624469" y="2100564"/>
            <a:ext cx="4666627" cy="3539430"/>
          </a:xfrm>
          <a:prstGeom prst="rect">
            <a:avLst/>
          </a:prstGeom>
          <a:noFill/>
        </p:spPr>
        <p:txBody>
          <a:bodyPr wrap="square" rtlCol="0">
            <a:spAutoFit/>
          </a:bodyPr>
          <a:lstStyle/>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Deep Analytics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Machine Translation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Named Entity Extraction</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Co-reference Resolution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Automatic Summarization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Sentiment Analysis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Text Classification </a:t>
            </a:r>
          </a:p>
          <a:p>
            <a:pPr marL="285750" lvl="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Conversational Agents</a:t>
            </a:r>
          </a:p>
        </p:txBody>
      </p:sp>
    </p:spTree>
    <p:extLst>
      <p:ext uri="{BB962C8B-B14F-4D97-AF65-F5344CB8AC3E}">
        <p14:creationId xmlns:p14="http://schemas.microsoft.com/office/powerpoint/2010/main" val="2463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973" y="719293"/>
            <a:ext cx="3700886" cy="512350"/>
          </a:xfrm>
        </p:spPr>
        <p:txBody>
          <a:bodyPr>
            <a:normAutofit/>
          </a:bodyPr>
          <a:lstStyle/>
          <a:p>
            <a:pPr marL="0" indent="0" algn="ctr">
              <a:buNone/>
            </a:pPr>
            <a:r>
              <a:rPr lang="en-PH" b="1" dirty="0">
                <a:latin typeface="Arial" panose="020B0604020202020204" pitchFamily="34" charset="0"/>
                <a:cs typeface="Arial" panose="020B0604020202020204" pitchFamily="34" charset="0"/>
              </a:rPr>
              <a:t>Textual Corpus</a:t>
            </a:r>
          </a:p>
        </p:txBody>
      </p:sp>
      <p:sp>
        <p:nvSpPr>
          <p:cNvPr id="4" name="TextBox 3"/>
          <p:cNvSpPr txBox="1"/>
          <p:nvPr/>
        </p:nvSpPr>
        <p:spPr>
          <a:xfrm>
            <a:off x="3542118" y="1363445"/>
            <a:ext cx="7020135" cy="1200329"/>
          </a:xfrm>
          <a:prstGeom prst="rect">
            <a:avLst/>
          </a:prstGeom>
          <a:noFill/>
        </p:spPr>
        <p:txBody>
          <a:bodyPr wrap="square" rtlCol="0">
            <a:spAutoFit/>
          </a:bodyPr>
          <a:lstStyle/>
          <a:p>
            <a:pPr lvl="0"/>
            <a:r>
              <a:rPr lang="en-US" sz="2400" dirty="0">
                <a:latin typeface="Arial" panose="020B0604020202020204" pitchFamily="34" charset="0"/>
                <a:cs typeface="Arial" panose="020B0604020202020204" pitchFamily="34" charset="0"/>
              </a:rPr>
              <a:t>- a collection of large sets of text specifically chosen by the researcher to deduct his/her own linguistic analysis in the text of interest.</a:t>
            </a:r>
          </a:p>
        </p:txBody>
      </p:sp>
      <p:sp>
        <p:nvSpPr>
          <p:cNvPr id="5" name="Content Placeholder 2"/>
          <p:cNvSpPr txBox="1">
            <a:spLocks/>
          </p:cNvSpPr>
          <p:nvPr/>
        </p:nvSpPr>
        <p:spPr>
          <a:xfrm>
            <a:off x="3444605" y="3064387"/>
            <a:ext cx="3700886" cy="51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b="1" dirty="0">
                <a:latin typeface="Arial" panose="020B0604020202020204" pitchFamily="34" charset="0"/>
                <a:cs typeface="Arial" panose="020B0604020202020204" pitchFamily="34" charset="0"/>
              </a:rPr>
              <a:t>Corpus Annotation </a:t>
            </a:r>
          </a:p>
        </p:txBody>
      </p:sp>
      <p:sp>
        <p:nvSpPr>
          <p:cNvPr id="6" name="TextBox 5"/>
          <p:cNvSpPr txBox="1"/>
          <p:nvPr/>
        </p:nvSpPr>
        <p:spPr>
          <a:xfrm>
            <a:off x="4683967" y="3760108"/>
            <a:ext cx="6186196"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Most Common Type of Annotation - putting labels or tags which indicates the class to which a particular word in the body of text belongs to.</a:t>
            </a:r>
          </a:p>
        </p:txBody>
      </p:sp>
    </p:spTree>
    <p:extLst>
      <p:ext uri="{BB962C8B-B14F-4D97-AF65-F5344CB8AC3E}">
        <p14:creationId xmlns:p14="http://schemas.microsoft.com/office/powerpoint/2010/main" val="217190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9830" y="336738"/>
            <a:ext cx="2782973" cy="512350"/>
          </a:xfrm>
        </p:spPr>
        <p:txBody>
          <a:bodyPr>
            <a:normAutofit/>
          </a:bodyPr>
          <a:lstStyle/>
          <a:p>
            <a:pPr marL="0" indent="0" algn="ctr">
              <a:buNone/>
            </a:pPr>
            <a:r>
              <a:rPr lang="en-PH" b="1" dirty="0">
                <a:latin typeface="Arial" panose="020B0604020202020204" pitchFamily="34" charset="0"/>
                <a:cs typeface="Arial" panose="020B0604020202020204" pitchFamily="34" charset="0"/>
              </a:rPr>
              <a:t>Tools</a:t>
            </a:r>
          </a:p>
        </p:txBody>
      </p:sp>
      <p:sp>
        <p:nvSpPr>
          <p:cNvPr id="4" name="TextBox 3"/>
          <p:cNvSpPr txBox="1"/>
          <p:nvPr/>
        </p:nvSpPr>
        <p:spPr>
          <a:xfrm>
            <a:off x="3094249" y="849088"/>
            <a:ext cx="5004722" cy="830997"/>
          </a:xfrm>
          <a:prstGeom prst="rect">
            <a:avLst/>
          </a:prstGeom>
          <a:noFill/>
        </p:spPr>
        <p:txBody>
          <a:bodyPr wrap="square" rtlCol="0">
            <a:spAutoFit/>
          </a:bodyPr>
          <a:lstStyle/>
          <a:p>
            <a:pPr marL="285750" lvl="0" indent="-285750">
              <a:buFont typeface="Arial" panose="020B0604020202020204" pitchFamily="34" charset="0"/>
              <a:buChar char="•"/>
            </a:pPr>
            <a:r>
              <a:rPr lang="en-US" sz="2400" dirty="0" err="1">
                <a:latin typeface="Arial" panose="020B0604020202020204" pitchFamily="34" charset="0"/>
                <a:cs typeface="Arial" panose="020B0604020202020204" pitchFamily="34" charset="0"/>
              </a:rPr>
              <a:t>LeTs</a:t>
            </a:r>
            <a:r>
              <a:rPr lang="en-US" sz="2400" dirty="0">
                <a:latin typeface="Arial" panose="020B0604020202020204" pitchFamily="34" charset="0"/>
                <a:cs typeface="Arial" panose="020B0604020202020204" pitchFamily="34" charset="0"/>
              </a:rPr>
              <a:t> Preprocess Toolkit </a:t>
            </a:r>
          </a:p>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Natural Language Toolkit (NLTK)</a:t>
            </a:r>
          </a:p>
        </p:txBody>
      </p:sp>
      <p:sp>
        <p:nvSpPr>
          <p:cNvPr id="5" name="Content Placeholder 2"/>
          <p:cNvSpPr txBox="1">
            <a:spLocks/>
          </p:cNvSpPr>
          <p:nvPr/>
        </p:nvSpPr>
        <p:spPr>
          <a:xfrm>
            <a:off x="2733870" y="1936260"/>
            <a:ext cx="3306404" cy="51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b="1" dirty="0">
                <a:latin typeface="Arial" panose="020B0604020202020204" pitchFamily="34" charset="0"/>
                <a:cs typeface="Arial" panose="020B0604020202020204" pitchFamily="34" charset="0"/>
              </a:rPr>
              <a:t>Methods</a:t>
            </a:r>
          </a:p>
        </p:txBody>
      </p:sp>
      <p:sp>
        <p:nvSpPr>
          <p:cNvPr id="6" name="TextBox 5"/>
          <p:cNvSpPr txBox="1"/>
          <p:nvPr/>
        </p:nvSpPr>
        <p:spPr>
          <a:xfrm>
            <a:off x="3797155" y="2583488"/>
            <a:ext cx="5004722" cy="230832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Chunking</a:t>
            </a:r>
          </a:p>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Lemmatization</a:t>
            </a:r>
          </a:p>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Stemming</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Part-of-Speech Tagging</a:t>
            </a:r>
          </a:p>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Tokenization</a:t>
            </a:r>
          </a:p>
          <a:p>
            <a:pPr marL="285750" lvl="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Normalization</a:t>
            </a:r>
          </a:p>
        </p:txBody>
      </p:sp>
    </p:spTree>
    <p:extLst>
      <p:ext uri="{BB962C8B-B14F-4D97-AF65-F5344CB8AC3E}">
        <p14:creationId xmlns:p14="http://schemas.microsoft.com/office/powerpoint/2010/main" val="201375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500" y="644646"/>
            <a:ext cx="10232571" cy="1511935"/>
          </a:xfrm>
        </p:spPr>
        <p:txBody>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In 2015, Van </a:t>
            </a:r>
            <a:r>
              <a:rPr lang="en-US" sz="2400" dirty="0" err="1">
                <a:latin typeface="Arial" panose="020B0604020202020204" pitchFamily="34" charset="0"/>
                <a:cs typeface="Arial" panose="020B0604020202020204" pitchFamily="34" charset="0"/>
              </a:rPr>
              <a:t>Hee</a:t>
            </a:r>
            <a:r>
              <a:rPr lang="en-US" sz="2400" dirty="0">
                <a:latin typeface="Arial" panose="020B0604020202020204" pitchFamily="34" charset="0"/>
                <a:cs typeface="Arial" panose="020B0604020202020204" pitchFamily="34" charset="0"/>
              </a:rPr>
              <a:t> et al, conducted a research on </a:t>
            </a:r>
            <a:r>
              <a:rPr lang="en-US" sz="2400" i="1" dirty="0">
                <a:latin typeface="Arial" panose="020B0604020202020204" pitchFamily="34" charset="0"/>
                <a:cs typeface="Arial" panose="020B0604020202020204" pitchFamily="34" charset="0"/>
              </a:rPr>
              <a:t>Automatic Detection and Prevention of Cyberbullying</a:t>
            </a:r>
            <a:r>
              <a:rPr lang="en-US" sz="2400" dirty="0">
                <a:latin typeface="Arial" panose="020B0604020202020204" pitchFamily="34" charset="0"/>
                <a:cs typeface="Arial" panose="020B0604020202020204" pitchFamily="34" charset="0"/>
              </a:rPr>
              <a:t>. The team developed an annotation scheme for the analysis of textual cyberbullying. </a:t>
            </a:r>
          </a:p>
          <a:p>
            <a:endParaRPr lang="en-PH" dirty="0"/>
          </a:p>
        </p:txBody>
      </p:sp>
      <p:sp>
        <p:nvSpPr>
          <p:cNvPr id="4" name="TextBox 3"/>
          <p:cNvSpPr txBox="1"/>
          <p:nvPr/>
        </p:nvSpPr>
        <p:spPr>
          <a:xfrm>
            <a:off x="2685895" y="2240524"/>
            <a:ext cx="9243060" cy="2215991"/>
          </a:xfrm>
          <a:prstGeom prst="rect">
            <a:avLst/>
          </a:prstGeom>
          <a:noFill/>
        </p:spPr>
        <p:txBody>
          <a:bodyPr wrap="square" rtlCol="0">
            <a:spAutoFit/>
          </a:bodyPr>
          <a:lstStyle/>
          <a:p>
            <a:pPr marL="457200" indent="-457200">
              <a:buFont typeface="Wingdings" panose="05000000000000000000" pitchFamily="2" charset="2"/>
              <a:buChar char="v"/>
            </a:pPr>
            <a:r>
              <a:rPr lang="en-US" sz="2400" dirty="0">
                <a:latin typeface="Arial" panose="020B0604020202020204" pitchFamily="34" charset="0"/>
                <a:cs typeface="Arial" panose="020B0604020202020204" pitchFamily="34" charset="0"/>
              </a:rPr>
              <a:t>In 2012, </a:t>
            </a:r>
            <a:r>
              <a:rPr lang="en-US" sz="2400" dirty="0" err="1">
                <a:latin typeface="Arial" panose="020B0604020202020204" pitchFamily="34" charset="0"/>
                <a:cs typeface="Arial" panose="020B0604020202020204" pitchFamily="34" charset="0"/>
              </a:rPr>
              <a:t>Dinakar</a:t>
            </a:r>
            <a:r>
              <a:rPr lang="en-US" sz="2400" dirty="0">
                <a:latin typeface="Arial" panose="020B0604020202020204" pitchFamily="34" charset="0"/>
                <a:cs typeface="Arial" panose="020B0604020202020204" pitchFamily="34" charset="0"/>
              </a:rPr>
              <a:t>, Jones, </a:t>
            </a:r>
            <a:r>
              <a:rPr lang="en-US" sz="2400" dirty="0" err="1">
                <a:latin typeface="Arial" panose="020B0604020202020204" pitchFamily="34" charset="0"/>
                <a:cs typeface="Arial" panose="020B0604020202020204" pitchFamily="34" charset="0"/>
              </a:rPr>
              <a:t>Havasi</a:t>
            </a:r>
            <a:r>
              <a:rPr lang="en-US" sz="2400" dirty="0">
                <a:latin typeface="Arial" panose="020B0604020202020204" pitchFamily="34" charset="0"/>
                <a:cs typeface="Arial" panose="020B0604020202020204" pitchFamily="34" charset="0"/>
              </a:rPr>
              <a:t>, Lieberman, and Picard conducted a research on </a:t>
            </a:r>
            <a:r>
              <a:rPr lang="en-US" sz="2400" i="1" dirty="0">
                <a:latin typeface="Arial" panose="020B0604020202020204" pitchFamily="34" charset="0"/>
                <a:cs typeface="Arial" panose="020B0604020202020204" pitchFamily="34" charset="0"/>
              </a:rPr>
              <a:t>Common Sense Reasoning for Detection, Prevention and Mitigation of Cyberbullying</a:t>
            </a:r>
            <a:r>
              <a:rPr lang="en-US" sz="2400" dirty="0">
                <a:latin typeface="Arial" panose="020B0604020202020204" pitchFamily="34" charset="0"/>
                <a:cs typeface="Arial" panose="020B0604020202020204" pitchFamily="34" charset="0"/>
              </a:rPr>
              <a:t>. Removing of stop-words and tokenizing the text to separate words from punctuation marks were performed.</a:t>
            </a:r>
          </a:p>
          <a:p>
            <a:endParaRPr lang="en-PH" dirty="0"/>
          </a:p>
        </p:txBody>
      </p:sp>
      <p:sp>
        <p:nvSpPr>
          <p:cNvPr id="5" name="TextBox 4"/>
          <p:cNvSpPr txBox="1"/>
          <p:nvPr/>
        </p:nvSpPr>
        <p:spPr>
          <a:xfrm>
            <a:off x="4042591" y="4624400"/>
            <a:ext cx="8031480" cy="1569660"/>
          </a:xfrm>
          <a:prstGeom prst="rect">
            <a:avLst/>
          </a:prstGeom>
          <a:noFill/>
        </p:spPr>
        <p:txBody>
          <a:bodyPr wrap="square" rtlCol="0">
            <a:spAutoFit/>
          </a:bodyPr>
          <a:lstStyle/>
          <a:p>
            <a:pPr marL="285750" indent="-285750">
              <a:buFont typeface="Wingdings" panose="05000000000000000000" pitchFamily="2" charset="2"/>
              <a:buChar char="v"/>
            </a:pPr>
            <a:r>
              <a:rPr lang="en-PH" sz="2400" dirty="0">
                <a:latin typeface="Arial" panose="020B0604020202020204" pitchFamily="34" charset="0"/>
                <a:cs typeface="Arial" panose="020B0604020202020204" pitchFamily="34" charset="0"/>
              </a:rPr>
              <a:t>Cheng and Ng conducted a research at De La Salle University. The research aimed towards detecting cyberbullying roles through textual context in Facebook and Twitter.</a:t>
            </a:r>
          </a:p>
        </p:txBody>
      </p:sp>
    </p:spTree>
    <p:extLst>
      <p:ext uri="{BB962C8B-B14F-4D97-AF65-F5344CB8AC3E}">
        <p14:creationId xmlns:p14="http://schemas.microsoft.com/office/powerpoint/2010/main" val="29115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Theoretical Framework</a:t>
            </a:r>
          </a:p>
        </p:txBody>
      </p:sp>
    </p:spTree>
    <p:extLst>
      <p:ext uri="{BB962C8B-B14F-4D97-AF65-F5344CB8AC3E}">
        <p14:creationId xmlns:p14="http://schemas.microsoft.com/office/powerpoint/2010/main" val="196835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6139" y="1237238"/>
            <a:ext cx="7741298" cy="3698655"/>
          </a:xfrm>
        </p:spPr>
        <p:txBody>
          <a:bodyPr>
            <a:noAutofit/>
          </a:bodyPr>
          <a:lstStyle/>
          <a:p>
            <a:pPr marL="0" indent="0" algn="ctr">
              <a:buNone/>
            </a:pPr>
            <a:r>
              <a:rPr lang="en-PH" dirty="0">
                <a:latin typeface="Arial" panose="020B0604020202020204" pitchFamily="34" charset="0"/>
                <a:cs typeface="Arial" panose="020B0604020202020204" pitchFamily="34" charset="0"/>
              </a:rPr>
              <a:t>Ervin Goffman introduced the mechanisms of audience segregation. He describes how people play different roles in different situations. It is a mechanism wherein an individual perform roles, in order to create a favorable image of themselves and leave a good impression to others that is linked to the role they perform. The role that the individual performs is based on who their audience is.</a:t>
            </a:r>
          </a:p>
        </p:txBody>
      </p:sp>
    </p:spTree>
    <p:extLst>
      <p:ext uri="{BB962C8B-B14F-4D97-AF65-F5344CB8AC3E}">
        <p14:creationId xmlns:p14="http://schemas.microsoft.com/office/powerpoint/2010/main" val="120270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6464" y="1801915"/>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Background of the Problem</a:t>
            </a:r>
          </a:p>
        </p:txBody>
      </p:sp>
    </p:spTree>
    <p:extLst>
      <p:ext uri="{BB962C8B-B14F-4D97-AF65-F5344CB8AC3E}">
        <p14:creationId xmlns:p14="http://schemas.microsoft.com/office/powerpoint/2010/main" val="10243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155" y="0"/>
            <a:ext cx="7072604" cy="657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4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Design and Methodology</a:t>
            </a:r>
          </a:p>
        </p:txBody>
      </p:sp>
    </p:spTree>
    <p:extLst>
      <p:ext uri="{BB962C8B-B14F-4D97-AF65-F5344CB8AC3E}">
        <p14:creationId xmlns:p14="http://schemas.microsoft.com/office/powerpoint/2010/main" val="26531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51927"/>
            <a:ext cx="10515600" cy="1325563"/>
          </a:xfrm>
        </p:spPr>
        <p:txBody>
          <a:bodyPr/>
          <a:lstStyle/>
          <a:p>
            <a:pPr algn="ctr"/>
            <a:r>
              <a:rPr lang="en-PH" dirty="0">
                <a:latin typeface="Arial" panose="020B0604020202020204" pitchFamily="34" charset="0"/>
                <a:cs typeface="Arial" panose="020B0604020202020204" pitchFamily="34" charset="0"/>
              </a:rPr>
              <a:t>Software Application</a:t>
            </a:r>
          </a:p>
        </p:txBody>
      </p:sp>
      <p:pic>
        <p:nvPicPr>
          <p:cNvPr id="2050" name="Picture 2" descr="Resulta ng larawan para sa brat annotation to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8469" y="1987867"/>
            <a:ext cx="3685683" cy="26168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 ng larawan para sa GATE annotation t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720" y="1987868"/>
            <a:ext cx="4183379" cy="26168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 ng larawan para sa Exc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112" y="4901881"/>
            <a:ext cx="3580297" cy="145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6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9225"/>
            <a:ext cx="10515600" cy="1325563"/>
          </a:xfrm>
        </p:spPr>
        <p:txBody>
          <a:bodyPr/>
          <a:lstStyle/>
          <a:p>
            <a:pPr algn="ctr"/>
            <a:r>
              <a:rPr lang="en-PH" dirty="0">
                <a:latin typeface="Arial" panose="020B0604020202020204" pitchFamily="34" charset="0"/>
                <a:cs typeface="Arial" panose="020B0604020202020204" pitchFamily="34" charset="0"/>
              </a:rPr>
              <a:t>Imported Data</a:t>
            </a:r>
          </a:p>
        </p:txBody>
      </p:sp>
      <p:sp>
        <p:nvSpPr>
          <p:cNvPr id="3" name="Content Placeholder 2"/>
          <p:cNvSpPr>
            <a:spLocks noGrp="1"/>
          </p:cNvSpPr>
          <p:nvPr>
            <p:ph idx="1"/>
          </p:nvPr>
        </p:nvSpPr>
        <p:spPr/>
        <p:txBody>
          <a:bodyPr/>
          <a:lstStyle/>
          <a:p>
            <a:endParaRPr lang="en-PH"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82950" y="1195388"/>
            <a:ext cx="7302500" cy="5662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386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a:latin typeface="Arial" panose="020B0604020202020204" pitchFamily="34" charset="0"/>
                <a:cs typeface="Arial" panose="020B0604020202020204" pitchFamily="34" charset="0"/>
              </a:rPr>
              <a:t>Cleaning The Data Using Excel</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16150" y="1522737"/>
            <a:ext cx="7759700" cy="5099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402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abl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878" y="1867872"/>
            <a:ext cx="8350501" cy="2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0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ab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56" y="580815"/>
            <a:ext cx="8781735" cy="411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7502" y="317696"/>
            <a:ext cx="10384971" cy="2584124"/>
          </a:xfrm>
        </p:spPr>
        <p:txBody>
          <a:bodyPr>
            <a:normAutofit fontScale="92500"/>
          </a:bodyPr>
          <a:lstStyle/>
          <a:p>
            <a:pPr>
              <a:buFont typeface="Wingdings" panose="05000000000000000000" pitchFamily="2" charset="2"/>
              <a:buChar char="v"/>
            </a:pPr>
            <a:r>
              <a:rPr lang="en-PH" sz="2600" i="1" u="sng" dirty="0">
                <a:latin typeface="Arial" panose="020B0604020202020204" pitchFamily="34" charset="0"/>
                <a:cs typeface="Arial" panose="020B0604020202020204" pitchFamily="34" charset="0"/>
              </a:rPr>
              <a:t>Sexuality</a:t>
            </a:r>
            <a:r>
              <a:rPr lang="en-PH" sz="2600" dirty="0">
                <a:latin typeface="Arial" panose="020B0604020202020204" pitchFamily="34" charset="0"/>
                <a:cs typeface="Arial" panose="020B0604020202020204" pitchFamily="34" charset="0"/>
              </a:rPr>
              <a:t> – instances that contains both vulgar and filthy words.</a:t>
            </a:r>
          </a:p>
          <a:p>
            <a:pPr>
              <a:buFont typeface="Wingdings" panose="05000000000000000000" pitchFamily="2" charset="2"/>
              <a:buChar char="v"/>
            </a:pPr>
            <a:r>
              <a:rPr lang="en-PH" sz="2600" i="1" u="sng" dirty="0">
                <a:latin typeface="Arial" panose="020B0604020202020204" pitchFamily="34" charset="0"/>
                <a:cs typeface="Arial" panose="020B0604020202020204" pitchFamily="34" charset="0"/>
              </a:rPr>
              <a:t>Physical Appearance </a:t>
            </a:r>
            <a:r>
              <a:rPr lang="en-PH" sz="2600" dirty="0">
                <a:latin typeface="Arial" panose="020B0604020202020204" pitchFamily="34" charset="0"/>
                <a:cs typeface="Arial" panose="020B0604020202020204" pitchFamily="34" charset="0"/>
              </a:rPr>
              <a:t>– instances that contains cyberbullying statements with regards to the physical characteristics of a person.</a:t>
            </a:r>
          </a:p>
          <a:p>
            <a:pPr>
              <a:buFont typeface="Wingdings" panose="05000000000000000000" pitchFamily="2" charset="2"/>
              <a:buChar char="v"/>
            </a:pPr>
            <a:r>
              <a:rPr lang="en-PH" sz="2600" i="1" u="sng" dirty="0">
                <a:latin typeface="Arial" panose="020B0604020202020204" pitchFamily="34" charset="0"/>
                <a:cs typeface="Arial" panose="020B0604020202020204" pitchFamily="34" charset="0"/>
              </a:rPr>
              <a:t>Intelligence</a:t>
            </a:r>
            <a:r>
              <a:rPr lang="en-PH" sz="2600" dirty="0">
                <a:latin typeface="Arial" panose="020B0604020202020204" pitchFamily="34" charset="0"/>
                <a:cs typeface="Arial" panose="020B0604020202020204" pitchFamily="34" charset="0"/>
              </a:rPr>
              <a:t> – instances that attacks the mental capacity of a person.</a:t>
            </a:r>
          </a:p>
          <a:p>
            <a:pPr>
              <a:buFont typeface="Wingdings" panose="05000000000000000000" pitchFamily="2" charset="2"/>
              <a:buChar char="v"/>
            </a:pPr>
            <a:r>
              <a:rPr lang="en-PH" sz="2600" i="1" u="sng" dirty="0">
                <a:latin typeface="Arial" panose="020B0604020202020204" pitchFamily="34" charset="0"/>
                <a:cs typeface="Arial" panose="020B0604020202020204" pitchFamily="34" charset="0"/>
              </a:rPr>
              <a:t>Race and Culture </a:t>
            </a:r>
            <a:r>
              <a:rPr lang="en-PH" sz="2600" dirty="0">
                <a:latin typeface="Arial" panose="020B0604020202020204" pitchFamily="34" charset="0"/>
                <a:cs typeface="Arial" panose="020B0604020202020204" pitchFamily="34" charset="0"/>
              </a:rPr>
              <a:t>– instances that contains both racial and cultural discrimination.</a:t>
            </a:r>
          </a:p>
          <a:p>
            <a:pPr marL="0" indent="0">
              <a:buNone/>
            </a:pPr>
            <a:endParaRPr lang="en-PH" dirty="0"/>
          </a:p>
        </p:txBody>
      </p:sp>
      <p:sp>
        <p:nvSpPr>
          <p:cNvPr id="4" name="TextBox 3"/>
          <p:cNvSpPr txBox="1"/>
          <p:nvPr/>
        </p:nvSpPr>
        <p:spPr>
          <a:xfrm>
            <a:off x="4749281" y="3086878"/>
            <a:ext cx="6976188" cy="3693319"/>
          </a:xfrm>
          <a:prstGeom prst="rect">
            <a:avLst/>
          </a:prstGeom>
          <a:noFill/>
        </p:spPr>
        <p:txBody>
          <a:bodyPr wrap="square" rtlCol="0">
            <a:spAutoFit/>
          </a:bodyPr>
          <a:lstStyle/>
          <a:p>
            <a:pPr marL="457200" indent="-457200">
              <a:buFont typeface="Wingdings" panose="05000000000000000000" pitchFamily="2" charset="2"/>
              <a:buChar char="v"/>
            </a:pPr>
            <a:r>
              <a:rPr lang="en-PH" sz="2400" i="1" u="sng" dirty="0">
                <a:latin typeface="Arial" panose="020B0604020202020204" pitchFamily="34" charset="0"/>
                <a:cs typeface="Arial" panose="020B0604020202020204" pitchFamily="34" charset="0"/>
              </a:rPr>
              <a:t>Social Rejection </a:t>
            </a:r>
            <a:r>
              <a:rPr lang="en-PH" sz="2400" dirty="0">
                <a:latin typeface="Arial" panose="020B0604020202020204" pitchFamily="34" charset="0"/>
                <a:cs typeface="Arial" panose="020B0604020202020204" pitchFamily="34" charset="0"/>
              </a:rPr>
              <a:t>– instances that contains cyberbullying statements which isolates an individual from the society or it degrades a person.</a:t>
            </a:r>
          </a:p>
          <a:p>
            <a:pPr marL="457200" indent="-457200">
              <a:buFont typeface="Wingdings" panose="05000000000000000000" pitchFamily="2" charset="2"/>
              <a:buChar char="v"/>
            </a:pPr>
            <a:r>
              <a:rPr lang="en-PH" sz="2400" i="1" u="sng" dirty="0">
                <a:latin typeface="Arial" panose="020B0604020202020204" pitchFamily="34" charset="0"/>
                <a:cs typeface="Arial" panose="020B0604020202020204" pitchFamily="34" charset="0"/>
              </a:rPr>
              <a:t>Bad Description </a:t>
            </a:r>
            <a:r>
              <a:rPr lang="en-PH" sz="2400" dirty="0">
                <a:latin typeface="Arial" panose="020B0604020202020204" pitchFamily="34" charset="0"/>
                <a:cs typeface="Arial" panose="020B0604020202020204" pitchFamily="34" charset="0"/>
              </a:rPr>
              <a:t>– instances that contains cyberbullying statements that pertains to the attitudes and </a:t>
            </a:r>
            <a:r>
              <a:rPr lang="en-PH" sz="2400" dirty="0" err="1">
                <a:latin typeface="Arial" panose="020B0604020202020204" pitchFamily="34" charset="0"/>
                <a:cs typeface="Arial" panose="020B0604020202020204" pitchFamily="34" charset="0"/>
              </a:rPr>
              <a:t>behaviour</a:t>
            </a:r>
            <a:r>
              <a:rPr lang="en-PH" sz="2400" dirty="0">
                <a:latin typeface="Arial" panose="020B0604020202020204" pitchFamily="34" charset="0"/>
                <a:cs typeface="Arial" panose="020B0604020202020204" pitchFamily="34" charset="0"/>
              </a:rPr>
              <a:t> of an individual. However, this categorization can be misused with the Physical Appearance.</a:t>
            </a:r>
          </a:p>
          <a:p>
            <a:endParaRPr lang="en-PH" dirty="0"/>
          </a:p>
        </p:txBody>
      </p:sp>
    </p:spTree>
    <p:extLst>
      <p:ext uri="{BB962C8B-B14F-4D97-AF65-F5344CB8AC3E}">
        <p14:creationId xmlns:p14="http://schemas.microsoft.com/office/powerpoint/2010/main" val="28275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60" t="5131" r="1" b="12771"/>
          <a:stretch/>
        </p:blipFill>
        <p:spPr bwMode="auto">
          <a:xfrm>
            <a:off x="2481262" y="178594"/>
            <a:ext cx="9444038" cy="393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TextBox 4"/>
          <p:cNvSpPr txBox="1"/>
          <p:nvPr/>
        </p:nvSpPr>
        <p:spPr>
          <a:xfrm>
            <a:off x="4203700" y="4566830"/>
            <a:ext cx="7150100" cy="369332"/>
          </a:xfrm>
          <a:prstGeom prst="rect">
            <a:avLst/>
          </a:prstGeom>
          <a:noFill/>
        </p:spPr>
        <p:txBody>
          <a:bodyPr wrap="square" rtlCol="0">
            <a:spAutoFit/>
          </a:bodyPr>
          <a:lstStyle/>
          <a:p>
            <a:pPr algn="ctr"/>
            <a:r>
              <a:rPr lang="en-PH" b="1" i="1" dirty="0"/>
              <a:t>Using GATE – Annotating the Harmness of Sentence</a:t>
            </a:r>
            <a:endParaRPr lang="en-PH" dirty="0"/>
          </a:p>
        </p:txBody>
      </p:sp>
    </p:spTree>
    <p:extLst>
      <p:ext uri="{BB962C8B-B14F-4D97-AF65-F5344CB8AC3E}">
        <p14:creationId xmlns:p14="http://schemas.microsoft.com/office/powerpoint/2010/main" val="250513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60" t="5130" r="28661" b="12486"/>
          <a:stretch/>
        </p:blipFill>
        <p:spPr bwMode="auto">
          <a:xfrm>
            <a:off x="2741612" y="148431"/>
            <a:ext cx="9221788" cy="4207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TextBox 4"/>
          <p:cNvSpPr txBox="1"/>
          <p:nvPr/>
        </p:nvSpPr>
        <p:spPr>
          <a:xfrm>
            <a:off x="4914900" y="4761723"/>
            <a:ext cx="6438900" cy="369332"/>
          </a:xfrm>
          <a:prstGeom prst="rect">
            <a:avLst/>
          </a:prstGeom>
          <a:noFill/>
        </p:spPr>
        <p:txBody>
          <a:bodyPr wrap="square" rtlCol="0">
            <a:spAutoFit/>
          </a:bodyPr>
          <a:lstStyle/>
          <a:p>
            <a:pPr algn="ctr"/>
            <a:r>
              <a:rPr lang="en-PH" b="1" i="1" dirty="0"/>
              <a:t>Using GATE - Annotating Bully Category</a:t>
            </a:r>
            <a:endParaRPr lang="en-PH" dirty="0"/>
          </a:p>
        </p:txBody>
      </p:sp>
    </p:spTree>
    <p:extLst>
      <p:ext uri="{BB962C8B-B14F-4D97-AF65-F5344CB8AC3E}">
        <p14:creationId xmlns:p14="http://schemas.microsoft.com/office/powerpoint/2010/main" val="167708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60961" y="186611"/>
            <a:ext cx="8555652" cy="3909528"/>
          </a:xfrm>
        </p:spPr>
        <p:txBody>
          <a:bodyPr>
            <a:normAutofit/>
          </a:bodyPr>
          <a:lstStyle/>
          <a:p>
            <a:endParaRPr lang="en-US" sz="2800" dirty="0">
              <a:latin typeface="+mj-lt"/>
            </a:endParaRP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Bullying: How it changed over a period of time</a:t>
            </a:r>
          </a:p>
          <a:p>
            <a:pPr marL="0" indent="0">
              <a:buNone/>
            </a:pPr>
            <a:r>
              <a:rPr lang="en-US" sz="2400" dirty="0">
                <a:latin typeface="Arial" panose="020B0604020202020204" pitchFamily="34" charset="0"/>
                <a:cs typeface="Arial" panose="020B0604020202020204" pitchFamily="34" charset="0"/>
              </a:rPr>
              <a:t>	-First discovered on primates</a:t>
            </a:r>
          </a:p>
          <a:p>
            <a:pPr marL="0" indent="0">
              <a:buNone/>
            </a:pPr>
            <a:r>
              <a:rPr lang="en-US" sz="2400" dirty="0">
                <a:latin typeface="Arial" panose="020B0604020202020204" pitchFamily="34" charset="0"/>
                <a:cs typeface="Arial" panose="020B0604020202020204" pitchFamily="34" charset="0"/>
              </a:rPr>
              <a:t>	-During the era of the </a:t>
            </a:r>
            <a:r>
              <a:rPr lang="en-US" sz="2400" i="1" dirty="0">
                <a:latin typeface="Arial" panose="020B0604020202020204" pitchFamily="34" charset="0"/>
                <a:cs typeface="Arial" panose="020B0604020202020204" pitchFamily="34" charset="0"/>
              </a:rPr>
              <a:t>Homo-sapiens</a:t>
            </a:r>
          </a:p>
          <a:p>
            <a:pPr marL="0" indent="0">
              <a:buNone/>
            </a:pP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cs typeface="Arial" panose="020B0604020202020204" pitchFamily="34" charset="0"/>
              </a:rPr>
              <a:t>Purpose of bullying was redefined (from social 		dominance to a mere destructive act)</a:t>
            </a:r>
          </a:p>
          <a:p>
            <a:pPr marL="0" indent="0">
              <a:buNone/>
            </a:pP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Bullying in the 21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century</a:t>
            </a:r>
          </a:p>
          <a:p>
            <a:pPr marL="0" indent="0">
              <a:buNone/>
            </a:pPr>
            <a:r>
              <a:rPr lang="en-US" sz="2400" dirty="0">
                <a:latin typeface="Arial" panose="020B0604020202020204" pitchFamily="34" charset="0"/>
                <a:cs typeface="Arial" panose="020B0604020202020204" pitchFamily="34" charset="0"/>
              </a:rPr>
              <a:t>		- Cyberbullying</a:t>
            </a:r>
          </a:p>
          <a:p>
            <a:pPr marL="0" indent="0">
              <a:buNone/>
            </a:pPr>
            <a:endParaRPr lang="en-US" sz="3200" dirty="0">
              <a:latin typeface="Arial" panose="020B0604020202020204" pitchFamily="34" charset="0"/>
              <a:cs typeface="Arial" panose="020B0604020202020204" pitchFamily="34" charset="0"/>
            </a:endParaRPr>
          </a:p>
          <a:p>
            <a:pPr marL="0" indent="0">
              <a:buNone/>
            </a:pPr>
            <a:endParaRPr lang="en-US" sz="2800" dirty="0">
              <a:latin typeface="+mj-lt"/>
            </a:endParaRPr>
          </a:p>
          <a:p>
            <a:endParaRPr lang="en-PH" sz="1600" dirty="0"/>
          </a:p>
        </p:txBody>
      </p:sp>
      <p:sp>
        <p:nvSpPr>
          <p:cNvPr id="5" name="TextBox 4"/>
          <p:cNvSpPr txBox="1"/>
          <p:nvPr/>
        </p:nvSpPr>
        <p:spPr>
          <a:xfrm>
            <a:off x="5626878" y="4270570"/>
            <a:ext cx="7519955" cy="2308324"/>
          </a:xfrm>
          <a:prstGeom prst="rect">
            <a:avLst/>
          </a:prstGeom>
          <a:noFill/>
        </p:spPr>
        <p:txBody>
          <a:bodyPr wrap="square" rtlCol="0">
            <a:spAutoFit/>
          </a:bodyPr>
          <a:lstStyle/>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Introduction to Cyberbullying</a:t>
            </a:r>
          </a:p>
          <a:p>
            <a:r>
              <a:rPr lang="en-US" sz="2400" dirty="0">
                <a:latin typeface="Arial" panose="020B0604020202020204" pitchFamily="34" charset="0"/>
                <a:cs typeface="Arial" panose="020B0604020202020204" pitchFamily="34" charset="0"/>
              </a:rPr>
              <a:t>	-Definition of Cyberbullying</a:t>
            </a:r>
            <a:endParaRPr lang="en-US" sz="2400"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Cyberbullying in the Philippines</a:t>
            </a:r>
          </a:p>
          <a:p>
            <a:r>
              <a:rPr lang="en-US" sz="2400" dirty="0">
                <a:latin typeface="Arial" panose="020B0604020202020204" pitchFamily="34" charset="0"/>
                <a:cs typeface="Arial" panose="020B0604020202020204" pitchFamily="34" charset="0"/>
              </a:rPr>
              <a:t>	-Typical scenarios</a:t>
            </a:r>
          </a:p>
          <a:p>
            <a:r>
              <a:rPr lang="en-US" sz="2400" dirty="0">
                <a:latin typeface="Arial" panose="020B0604020202020204" pitchFamily="34" charset="0"/>
                <a:cs typeface="Arial" panose="020B0604020202020204" pitchFamily="34" charset="0"/>
              </a:rPr>
              <a:t>	-How we dealt with it</a:t>
            </a:r>
            <a:endParaRPr lang="en-PH" sz="2400" dirty="0"/>
          </a:p>
        </p:txBody>
      </p:sp>
    </p:spTree>
    <p:extLst>
      <p:ext uri="{BB962C8B-B14F-4D97-AF65-F5344CB8AC3E}">
        <p14:creationId xmlns:p14="http://schemas.microsoft.com/office/powerpoint/2010/main" val="129103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03221" y="365125"/>
            <a:ext cx="6677957" cy="2219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103220" y="4489450"/>
            <a:ext cx="6677957" cy="1289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886200" y="2768600"/>
            <a:ext cx="7239000" cy="369332"/>
          </a:xfrm>
          <a:prstGeom prst="rect">
            <a:avLst/>
          </a:prstGeom>
          <a:noFill/>
        </p:spPr>
        <p:txBody>
          <a:bodyPr wrap="square" rtlCol="0">
            <a:spAutoFit/>
          </a:bodyPr>
          <a:lstStyle/>
          <a:p>
            <a:pPr algn="ctr"/>
            <a:r>
              <a:rPr lang="en-PH" dirty="0"/>
              <a:t>Part of Speech</a:t>
            </a:r>
          </a:p>
        </p:txBody>
      </p:sp>
      <p:sp>
        <p:nvSpPr>
          <p:cNvPr id="9" name="TextBox 8"/>
          <p:cNvSpPr txBox="1"/>
          <p:nvPr/>
        </p:nvSpPr>
        <p:spPr>
          <a:xfrm>
            <a:off x="5194300" y="4031178"/>
            <a:ext cx="4470400" cy="369332"/>
          </a:xfrm>
          <a:prstGeom prst="rect">
            <a:avLst/>
          </a:prstGeom>
          <a:noFill/>
        </p:spPr>
        <p:txBody>
          <a:bodyPr wrap="square" rtlCol="0">
            <a:spAutoFit/>
          </a:bodyPr>
          <a:lstStyle/>
          <a:p>
            <a:pPr algn="ctr"/>
            <a:r>
              <a:rPr lang="en-PH" dirty="0"/>
              <a:t>Name Entity Recognition</a:t>
            </a:r>
          </a:p>
        </p:txBody>
      </p:sp>
    </p:spTree>
    <p:extLst>
      <p:ext uri="{BB962C8B-B14F-4D97-AF65-F5344CB8AC3E}">
        <p14:creationId xmlns:p14="http://schemas.microsoft.com/office/powerpoint/2010/main" val="11941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42848" y="365125"/>
            <a:ext cx="7888752" cy="439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368800" y="5067300"/>
            <a:ext cx="7162800" cy="369332"/>
          </a:xfrm>
          <a:prstGeom prst="rect">
            <a:avLst/>
          </a:prstGeom>
          <a:noFill/>
        </p:spPr>
        <p:txBody>
          <a:bodyPr wrap="square" rtlCol="0">
            <a:spAutoFit/>
          </a:bodyPr>
          <a:lstStyle/>
          <a:p>
            <a:pPr algn="ctr"/>
            <a:r>
              <a:rPr lang="en-PH" dirty="0"/>
              <a:t>Basic Dependency </a:t>
            </a:r>
          </a:p>
        </p:txBody>
      </p:sp>
    </p:spTree>
    <p:extLst>
      <p:ext uri="{BB962C8B-B14F-4D97-AF65-F5344CB8AC3E}">
        <p14:creationId xmlns:p14="http://schemas.microsoft.com/office/powerpoint/2010/main" val="20525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Results and Discussions</a:t>
            </a:r>
          </a:p>
        </p:txBody>
      </p:sp>
    </p:spTree>
    <p:extLst>
      <p:ext uri="{BB962C8B-B14F-4D97-AF65-F5344CB8AC3E}">
        <p14:creationId xmlns:p14="http://schemas.microsoft.com/office/powerpoint/2010/main" val="360856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1004" y="949325"/>
            <a:ext cx="9352384" cy="2111375"/>
          </a:xfrm>
        </p:spPr>
        <p:txBody>
          <a:bodyPr>
            <a:normAutofit/>
          </a:bodyPr>
          <a:lstStyle/>
          <a:p>
            <a:pPr>
              <a:buFont typeface="Wingdings" panose="05000000000000000000" pitchFamily="2" charset="2"/>
              <a:buChar char="v"/>
            </a:pPr>
            <a:r>
              <a:rPr lang="en-PH" sz="2400" dirty="0">
                <a:latin typeface="Arial" panose="020B0604020202020204" pitchFamily="34" charset="0"/>
                <a:cs typeface="Arial" panose="020B0604020202020204" pitchFamily="34" charset="0"/>
              </a:rPr>
              <a:t>Out of 625 statements that were extracted from the social media sites, the harmfulness level 1 was most prevalent with a frequency of 33%. It was followed by non-cyberbullying events, with a frequency of 41%. The occurrences of severe cyberbullying events was least prevalent among the three classification, it has a frequency of 26%.</a:t>
            </a:r>
          </a:p>
        </p:txBody>
      </p:sp>
      <p:sp>
        <p:nvSpPr>
          <p:cNvPr id="4" name="TextBox 3"/>
          <p:cNvSpPr txBox="1"/>
          <p:nvPr/>
        </p:nvSpPr>
        <p:spPr>
          <a:xfrm>
            <a:off x="3276600" y="3371721"/>
            <a:ext cx="8713237" cy="2308324"/>
          </a:xfrm>
          <a:prstGeom prst="rect">
            <a:avLst/>
          </a:prstGeom>
          <a:noFill/>
        </p:spPr>
        <p:txBody>
          <a:bodyPr wrap="square" rtlCol="0">
            <a:spAutoFit/>
          </a:bodyPr>
          <a:lstStyle/>
          <a:p>
            <a:pPr marL="457200" indent="-457200">
              <a:buFont typeface="Wingdings" panose="05000000000000000000" pitchFamily="2" charset="2"/>
              <a:buChar char="v"/>
            </a:pPr>
            <a:r>
              <a:rPr lang="en-PH" sz="2400" dirty="0">
                <a:latin typeface="Arial" panose="020B0604020202020204" pitchFamily="34" charset="0"/>
                <a:cs typeface="Arial" panose="020B0604020202020204" pitchFamily="34" charset="0"/>
              </a:rPr>
              <a:t>At the second level of annotation, the bad description was the most prevalent with a frequency of 27%, it was followed by Social Rejection (18%), Intelligence (16%), Sexuality (13%), Physical Appearance (10%) and the category Race and Culture was the least prevalent among the six categories, it has a frequency of 8%.</a:t>
            </a:r>
          </a:p>
        </p:txBody>
      </p:sp>
    </p:spTree>
    <p:extLst>
      <p:ext uri="{BB962C8B-B14F-4D97-AF65-F5344CB8AC3E}">
        <p14:creationId xmlns:p14="http://schemas.microsoft.com/office/powerpoint/2010/main" val="251021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1323439"/>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Project Diagram</a:t>
            </a:r>
          </a:p>
        </p:txBody>
      </p:sp>
    </p:spTree>
    <p:extLst>
      <p:ext uri="{BB962C8B-B14F-4D97-AF65-F5344CB8AC3E}">
        <p14:creationId xmlns:p14="http://schemas.microsoft.com/office/powerpoint/2010/main" val="393823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ject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3" y="-1"/>
            <a:ext cx="449735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3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1323439"/>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Screenshots</a:t>
            </a:r>
          </a:p>
        </p:txBody>
      </p:sp>
    </p:spTree>
    <p:extLst>
      <p:ext uri="{BB962C8B-B14F-4D97-AF65-F5344CB8AC3E}">
        <p14:creationId xmlns:p14="http://schemas.microsoft.com/office/powerpoint/2010/main" val="34789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794" b="5233"/>
          <a:stretch/>
        </p:blipFill>
        <p:spPr>
          <a:xfrm>
            <a:off x="1614197" y="355952"/>
            <a:ext cx="10437184" cy="6089515"/>
          </a:xfrm>
          <a:prstGeom prst="rect">
            <a:avLst/>
          </a:prstGeom>
        </p:spPr>
      </p:pic>
    </p:spTree>
    <p:extLst>
      <p:ext uri="{BB962C8B-B14F-4D97-AF65-F5344CB8AC3E}">
        <p14:creationId xmlns:p14="http://schemas.microsoft.com/office/powerpoint/2010/main" val="323245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688" b="5033"/>
          <a:stretch/>
        </p:blipFill>
        <p:spPr>
          <a:xfrm>
            <a:off x="1410511" y="233465"/>
            <a:ext cx="10671242" cy="6420254"/>
          </a:xfrm>
          <a:prstGeom prst="rect">
            <a:avLst/>
          </a:prstGeom>
        </p:spPr>
      </p:pic>
    </p:spTree>
    <p:extLst>
      <p:ext uri="{BB962C8B-B14F-4D97-AF65-F5344CB8AC3E}">
        <p14:creationId xmlns:p14="http://schemas.microsoft.com/office/powerpoint/2010/main" val="365339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264" r="864" b="4466"/>
          <a:stretch/>
        </p:blipFill>
        <p:spPr>
          <a:xfrm>
            <a:off x="1196502" y="184827"/>
            <a:ext cx="10826885" cy="6498075"/>
          </a:xfrm>
          <a:prstGeom prst="rect">
            <a:avLst/>
          </a:prstGeom>
        </p:spPr>
      </p:pic>
    </p:spTree>
    <p:extLst>
      <p:ext uri="{BB962C8B-B14F-4D97-AF65-F5344CB8AC3E}">
        <p14:creationId xmlns:p14="http://schemas.microsoft.com/office/powerpoint/2010/main" val="4311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6464" y="1801915"/>
            <a:ext cx="8827129" cy="2554545"/>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Statement of the Problem</a:t>
            </a:r>
          </a:p>
        </p:txBody>
      </p:sp>
    </p:spTree>
    <p:extLst>
      <p:ext uri="{BB962C8B-B14F-4D97-AF65-F5344CB8AC3E}">
        <p14:creationId xmlns:p14="http://schemas.microsoft.com/office/powerpoint/2010/main" val="275166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289" r="1027" b="5119"/>
          <a:stretch/>
        </p:blipFill>
        <p:spPr>
          <a:xfrm>
            <a:off x="671209" y="204281"/>
            <a:ext cx="11303540" cy="6391072"/>
          </a:xfrm>
          <a:prstGeom prst="rect">
            <a:avLst/>
          </a:prstGeom>
        </p:spPr>
      </p:pic>
    </p:spTree>
    <p:extLst>
      <p:ext uri="{BB962C8B-B14F-4D97-AF65-F5344CB8AC3E}">
        <p14:creationId xmlns:p14="http://schemas.microsoft.com/office/powerpoint/2010/main" val="144590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92" t="5166" r="892" b="4981"/>
          <a:stretch/>
        </p:blipFill>
        <p:spPr>
          <a:xfrm>
            <a:off x="836579" y="340467"/>
            <a:ext cx="11147897" cy="6225703"/>
          </a:xfrm>
          <a:prstGeom prst="rect">
            <a:avLst/>
          </a:prstGeom>
        </p:spPr>
      </p:pic>
    </p:spTree>
    <p:extLst>
      <p:ext uri="{BB962C8B-B14F-4D97-AF65-F5344CB8AC3E}">
        <p14:creationId xmlns:p14="http://schemas.microsoft.com/office/powerpoint/2010/main" val="94324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981" y="1489723"/>
            <a:ext cx="8674203" cy="4155298"/>
          </a:xfrm>
        </p:spPr>
        <p:txBody>
          <a:bodyPr>
            <a:noAutofit/>
          </a:bodyPr>
          <a:lstStyle/>
          <a:p>
            <a:pPr marL="0" indent="0" algn="ctr">
              <a:buNone/>
            </a:pPr>
            <a:r>
              <a:rPr lang="en-US" sz="4000" dirty="0">
                <a:latin typeface="Arial" panose="020B0604020202020204" pitchFamily="34" charset="0"/>
                <a:cs typeface="Arial" panose="020B0604020202020204" pitchFamily="34" charset="0"/>
              </a:rPr>
              <a:t>How can Natural Language Processing (NLP) techniques be applied in the process of automating the method of detecting cyberbullying occurrences in public social media posts?</a:t>
            </a:r>
          </a:p>
          <a:p>
            <a:pPr marL="0" indent="0" algn="ctr">
              <a:buNone/>
            </a:pP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88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1323439"/>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Objectives</a:t>
            </a:r>
          </a:p>
        </p:txBody>
      </p:sp>
    </p:spTree>
    <p:extLst>
      <p:ext uri="{BB962C8B-B14F-4D97-AF65-F5344CB8AC3E}">
        <p14:creationId xmlns:p14="http://schemas.microsoft.com/office/powerpoint/2010/main" val="77420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60960" y="186611"/>
            <a:ext cx="8583643" cy="3097765"/>
          </a:xfrm>
        </p:spPr>
        <p:txBody>
          <a:bodyPr>
            <a:normAutofit/>
          </a:bodyPr>
          <a:lstStyle/>
          <a:p>
            <a:endParaRPr lang="en-US" sz="2800" dirty="0">
              <a:latin typeface="+mj-lt"/>
            </a:endParaRPr>
          </a:p>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Main Objective</a:t>
            </a:r>
          </a:p>
          <a:p>
            <a:pPr marL="0" indent="0" algn="just">
              <a:buNone/>
            </a:pPr>
            <a:r>
              <a:rPr lang="en-US" sz="2400" dirty="0">
                <a:latin typeface="Arial" panose="020B0604020202020204" pitchFamily="34" charset="0"/>
                <a:cs typeface="Arial" panose="020B0604020202020204" pitchFamily="34" charset="0"/>
              </a:rPr>
              <a:t>	This research aims to formulate a cyberbullying detection model which will yield an accuracy of least 70-80% in terms of detecting cyberbullying occurrences present in public social media posts. Results that will be derived from the model will aid social media moderators in their task of preventing the growth of cyberbullying events.</a:t>
            </a:r>
          </a:p>
          <a:p>
            <a:pPr marL="0" indent="0">
              <a:buNone/>
            </a:pPr>
            <a:endParaRPr lang="en-US" sz="2800" dirty="0">
              <a:latin typeface="+mj-lt"/>
            </a:endParaRPr>
          </a:p>
          <a:p>
            <a:endParaRPr lang="en-PH" sz="1600" dirty="0"/>
          </a:p>
        </p:txBody>
      </p:sp>
      <p:sp>
        <p:nvSpPr>
          <p:cNvPr id="5" name="TextBox 4"/>
          <p:cNvSpPr txBox="1"/>
          <p:nvPr/>
        </p:nvSpPr>
        <p:spPr>
          <a:xfrm>
            <a:off x="4175967" y="3524121"/>
            <a:ext cx="7468636" cy="3508653"/>
          </a:xfrm>
          <a:prstGeom prst="rect">
            <a:avLst/>
          </a:prstGeom>
          <a:noFill/>
        </p:spPr>
        <p:txBody>
          <a:bodyPr wrap="square" rtlCol="0">
            <a:spAutoFit/>
          </a:bodyPr>
          <a:lstStyle/>
          <a:p>
            <a:pPr>
              <a:buFont typeface="Wingdings" panose="05000000000000000000" pitchFamily="2" charset="2"/>
              <a:buChar char="v"/>
            </a:pPr>
            <a:r>
              <a:rPr lang="en-US" sz="2400" b="1" dirty="0">
                <a:latin typeface="Arial" panose="020B0604020202020204" pitchFamily="34" charset="0"/>
                <a:cs typeface="Arial" panose="020B0604020202020204" pitchFamily="34" charset="0"/>
              </a:rPr>
              <a:t>Specific Objectives</a:t>
            </a:r>
          </a:p>
          <a:p>
            <a:pPr lvl="0"/>
            <a:r>
              <a:rPr lang="en-US" sz="2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acquire ample data for the corpus</a:t>
            </a:r>
          </a:p>
          <a:p>
            <a:pPr lvl="0"/>
            <a:r>
              <a:rPr lang="en-US" dirty="0">
                <a:latin typeface="Arial" panose="020B0604020202020204" pitchFamily="34" charset="0"/>
                <a:cs typeface="Arial" panose="020B0604020202020204" pitchFamily="34" charset="0"/>
              </a:rPr>
              <a:t>	-To apply text pre-processing to the statements included in the 	dataset</a:t>
            </a:r>
          </a:p>
          <a:p>
            <a:pPr lvl="0"/>
            <a:r>
              <a:rPr lang="en-US" dirty="0">
                <a:latin typeface="Arial" panose="020B0604020202020204" pitchFamily="34" charset="0"/>
                <a:cs typeface="Arial" panose="020B0604020202020204" pitchFamily="34" charset="0"/>
              </a:rPr>
              <a:t>	-To extract and evaluate significant features from the corpus</a:t>
            </a:r>
          </a:p>
          <a:p>
            <a:pPr lvl="0"/>
            <a:r>
              <a:rPr lang="en-US" dirty="0">
                <a:latin typeface="Arial" panose="020B0604020202020204" pitchFamily="34" charset="0"/>
                <a:cs typeface="Arial" panose="020B0604020202020204" pitchFamily="34" charset="0"/>
              </a:rPr>
              <a:t>	-To develop classes based from the predefined categories of 	cyberbullying (refer to IV. Design and Methodology)</a:t>
            </a:r>
          </a:p>
          <a:p>
            <a:pPr lvl="0"/>
            <a:r>
              <a:rPr lang="en-US" dirty="0">
                <a:latin typeface="Arial" panose="020B0604020202020204" pitchFamily="34" charset="0"/>
                <a:cs typeface="Arial" panose="020B0604020202020204" pitchFamily="34" charset="0"/>
              </a:rPr>
              <a:t>	-To devise appropriate experiments which will test the 	cyberbullying detection model's accuracy</a:t>
            </a:r>
          </a:p>
          <a:p>
            <a:endParaRPr lang="en-US" sz="2400" i="1"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24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57803" y="1820576"/>
            <a:ext cx="8827129" cy="1323439"/>
          </a:xfrm>
          <a:prstGeom prst="rect">
            <a:avLst/>
          </a:prstGeom>
          <a:noFill/>
        </p:spPr>
        <p:txBody>
          <a:bodyPr wrap="square" rtlCol="0">
            <a:spAutoFit/>
          </a:bodyPr>
          <a:lstStyle/>
          <a:p>
            <a:pPr algn="ctr"/>
            <a:r>
              <a:rPr lang="en-PH" sz="8000" b="1" dirty="0">
                <a:latin typeface="Arial Narrow" panose="020B0606020202030204" pitchFamily="34" charset="0"/>
                <a:cs typeface="Andalus" panose="02020603050405020304" pitchFamily="18" charset="-78"/>
              </a:rPr>
              <a:t>Significance</a:t>
            </a:r>
          </a:p>
        </p:txBody>
      </p:sp>
    </p:spTree>
    <p:extLst>
      <p:ext uri="{BB962C8B-B14F-4D97-AF65-F5344CB8AC3E}">
        <p14:creationId xmlns:p14="http://schemas.microsoft.com/office/powerpoint/2010/main" val="107952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301" y="966740"/>
            <a:ext cx="8385110" cy="4566313"/>
          </a:xfrm>
        </p:spPr>
        <p:txBody>
          <a:bodyPr>
            <a:normAutofit/>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Automated detection of cyberbullying posts in social media sites can lessen the difficulty of filtering inappropriate posts by the moderators</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The younger population tend to visit social media sites more frequently than the rest, therefore stricter moderations must be implemented</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Filipinos are reluctant to admit to being victims of cyberbullying. The current solution that social media sites are implementing will not be able to help them unless they do it (the reporting) voluntarily. Automated cyberbullying detection can greatly contribute in these scenarios (as they detect and flag such statements automatically.</a:t>
            </a:r>
          </a:p>
        </p:txBody>
      </p:sp>
    </p:spTree>
    <p:extLst>
      <p:ext uri="{BB962C8B-B14F-4D97-AF65-F5344CB8AC3E}">
        <p14:creationId xmlns:p14="http://schemas.microsoft.com/office/powerpoint/2010/main" val="55380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5" id="{CABCA40D-7900-4566-814E-248BAFB851BA}" vid="{21DFC1E7-ECC5-4B73-B009-6B1BA94304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Theme5</Template>
  <TotalTime>518</TotalTime>
  <Words>879</Words>
  <Application>Microsoft Office PowerPoint</Application>
  <PresentationFormat>Widescreen</PresentationFormat>
  <Paragraphs>100</Paragraphs>
  <Slides>41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Andalus</vt:lpstr>
      <vt:lpstr>Arial</vt:lpstr>
      <vt:lpstr>Arial Narrow</vt:lpstr>
      <vt:lpstr>Calibri</vt:lpstr>
      <vt:lpstr>Calibri Light</vt:lpstr>
      <vt:lpstr>Maiandra GD</vt:lpstr>
      <vt:lpstr>Wingdings</vt:lpstr>
      <vt:lpstr>Theme5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Application</vt:lpstr>
      <vt:lpstr>Imported Data</vt:lpstr>
      <vt:lpstr>Cleaning The Data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Samillano</dc:creator>
  <cp:lastModifiedBy>Samantha Mallari</cp:lastModifiedBy>
  <cp:revision>48</cp:revision>
  <dcterms:created xsi:type="dcterms:W3CDTF">2016-08-28T13:40:40Z</dcterms:created>
  <dcterms:modified xsi:type="dcterms:W3CDTF">2016-09-04T04:46:33Z</dcterms:modified>
</cp:coreProperties>
</file>