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6" r:id="rId2"/>
    <p:sldId id="257" r:id="rId3"/>
    <p:sldId id="309" r:id="rId4"/>
    <p:sldId id="258" r:id="rId5"/>
    <p:sldId id="264" r:id="rId6"/>
    <p:sldId id="265" r:id="rId7"/>
    <p:sldId id="266" r:id="rId8"/>
    <p:sldId id="320" r:id="rId9"/>
    <p:sldId id="259" r:id="rId10"/>
    <p:sldId id="262" r:id="rId11"/>
    <p:sldId id="260" r:id="rId12"/>
    <p:sldId id="267" r:id="rId13"/>
    <p:sldId id="268" r:id="rId14"/>
    <p:sldId id="325" r:id="rId15"/>
    <p:sldId id="321" r:id="rId16"/>
    <p:sldId id="294" r:id="rId17"/>
    <p:sldId id="298" r:id="rId18"/>
    <p:sldId id="299" r:id="rId19"/>
    <p:sldId id="301" r:id="rId20"/>
    <p:sldId id="295" r:id="rId21"/>
    <p:sldId id="296" r:id="rId22"/>
    <p:sldId id="302" r:id="rId23"/>
    <p:sldId id="304" r:id="rId24"/>
    <p:sldId id="305" r:id="rId25"/>
    <p:sldId id="322" r:id="rId26"/>
    <p:sldId id="323" r:id="rId27"/>
    <p:sldId id="308" r:id="rId28"/>
    <p:sldId id="297" r:id="rId29"/>
    <p:sldId id="307" r:id="rId30"/>
    <p:sldId id="324" r:id="rId31"/>
    <p:sldId id="306" r:id="rId32"/>
    <p:sldId id="285" r:id="rId33"/>
    <p:sldId id="312" r:id="rId34"/>
    <p:sldId id="286" r:id="rId35"/>
    <p:sldId id="289" r:id="rId36"/>
    <p:sldId id="287" r:id="rId37"/>
    <p:sldId id="288" r:id="rId38"/>
    <p:sldId id="314" r:id="rId39"/>
    <p:sldId id="315" r:id="rId40"/>
    <p:sldId id="316" r:id="rId41"/>
    <p:sldId id="317" r:id="rId42"/>
    <p:sldId id="318" r:id="rId43"/>
    <p:sldId id="319"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7/15/2016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4199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7/15/2016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5960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7/15/2016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7010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7/15/2016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6118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7/15/2016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7608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7/15/2016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2524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7/15/2016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3203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7/15/2016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3138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7/15/2016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2058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7/15/2016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945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7/15/2016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5093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7/15/2016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1259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7/15/2016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5494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7/15/2016</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5071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7/15/2016</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2465818"/>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import.i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1159" y="587062"/>
            <a:ext cx="11009684" cy="3161980"/>
          </a:xfrm>
        </p:spPr>
        <p:txBody>
          <a:bodyPr/>
          <a:lstStyle/>
          <a:p>
            <a:r>
              <a:rPr lang="en-US" sz="4800" dirty="0"/>
              <a:t>The Use of Natural Language Processing in Detecting Trends of Cyberbullying in Social Media among Filipino Adolescents</a:t>
            </a:r>
            <a:endParaRPr lang="en-PH" sz="4800" dirty="0"/>
          </a:p>
        </p:txBody>
      </p:sp>
      <p:sp>
        <p:nvSpPr>
          <p:cNvPr id="3" name="Subtitle 2"/>
          <p:cNvSpPr>
            <a:spLocks noGrp="1"/>
          </p:cNvSpPr>
          <p:nvPr>
            <p:ph type="subTitle" idx="1"/>
          </p:nvPr>
        </p:nvSpPr>
        <p:spPr>
          <a:xfrm>
            <a:off x="810001" y="5383813"/>
            <a:ext cx="10572000" cy="1265182"/>
          </a:xfrm>
        </p:spPr>
        <p:txBody>
          <a:bodyPr>
            <a:noAutofit/>
          </a:bodyPr>
          <a:lstStyle/>
          <a:p>
            <a:r>
              <a:rPr lang="en-PH" dirty="0" smtClean="0">
                <a:latin typeface="Microsoft PhagsPa" panose="020B0502040204020203" pitchFamily="34" charset="0"/>
              </a:rPr>
              <a:t>Samantha Mallari</a:t>
            </a:r>
          </a:p>
          <a:p>
            <a:r>
              <a:rPr lang="en-PH" dirty="0" smtClean="0">
                <a:latin typeface="Microsoft PhagsPa" panose="020B0502040204020203" pitchFamily="34" charset="0"/>
              </a:rPr>
              <a:t>Faith Ballesteros</a:t>
            </a:r>
          </a:p>
          <a:p>
            <a:r>
              <a:rPr lang="en-PH" dirty="0" smtClean="0">
                <a:latin typeface="Microsoft PhagsPa" panose="020B0502040204020203" pitchFamily="34" charset="0"/>
              </a:rPr>
              <a:t>Eva Samillano</a:t>
            </a:r>
            <a:endParaRPr lang="en-PH" dirty="0">
              <a:latin typeface="Microsoft PhagsPa" panose="020B0502040204020203" pitchFamily="34" charset="0"/>
            </a:endParaRPr>
          </a:p>
        </p:txBody>
      </p:sp>
    </p:spTree>
    <p:extLst>
      <p:ext uri="{BB962C8B-B14F-4D97-AF65-F5344CB8AC3E}">
        <p14:creationId xmlns:p14="http://schemas.microsoft.com/office/powerpoint/2010/main" val="2530474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608" y="361918"/>
            <a:ext cx="11211671" cy="1084217"/>
          </a:xfrm>
        </p:spPr>
        <p:txBody>
          <a:bodyPr/>
          <a:lstStyle/>
          <a:p>
            <a:pPr algn="ctr"/>
            <a:r>
              <a:rPr lang="en-PH" sz="4800" dirty="0" smtClean="0"/>
              <a:t>Review of Related Literature</a:t>
            </a:r>
            <a:endParaRPr lang="en-PH" sz="4800" dirty="0"/>
          </a:p>
        </p:txBody>
      </p:sp>
      <p:sp>
        <p:nvSpPr>
          <p:cNvPr id="3" name="Content Placeholder 2"/>
          <p:cNvSpPr>
            <a:spLocks noGrp="1"/>
          </p:cNvSpPr>
          <p:nvPr>
            <p:ph idx="1"/>
          </p:nvPr>
        </p:nvSpPr>
        <p:spPr>
          <a:xfrm>
            <a:off x="818712" y="2116182"/>
            <a:ext cx="10947464" cy="4540111"/>
          </a:xfrm>
        </p:spPr>
        <p:txBody>
          <a:bodyPr>
            <a:noAutofit/>
          </a:bodyPr>
          <a:lstStyle/>
          <a:p>
            <a:pPr algn="just"/>
            <a:r>
              <a:rPr lang="en-US" sz="2400" dirty="0" smtClean="0"/>
              <a:t>In </a:t>
            </a:r>
            <a:r>
              <a:rPr lang="en-US" sz="2400" dirty="0"/>
              <a:t>2012, </a:t>
            </a:r>
            <a:r>
              <a:rPr lang="en-US" sz="2400" dirty="0" err="1"/>
              <a:t>Dinakar</a:t>
            </a:r>
            <a:r>
              <a:rPr lang="en-US" sz="2400" dirty="0"/>
              <a:t>, Jones, </a:t>
            </a:r>
            <a:r>
              <a:rPr lang="en-US" sz="2400" dirty="0" err="1"/>
              <a:t>Havasi</a:t>
            </a:r>
            <a:r>
              <a:rPr lang="en-US" sz="2400" dirty="0"/>
              <a:t>, Lieberman, and Picard conducted a research on </a:t>
            </a:r>
            <a:r>
              <a:rPr lang="en-US" sz="2400" i="1" dirty="0"/>
              <a:t>Common Sense Reasoning for Detection, Prevention and Mitigation of Cyberbullying</a:t>
            </a:r>
            <a:r>
              <a:rPr lang="en-US" sz="2400" dirty="0"/>
              <a:t>. Removing of stop-words and tokenizing the text to separate words from punctuation marks were </a:t>
            </a:r>
            <a:r>
              <a:rPr lang="en-US" sz="2400" dirty="0" smtClean="0"/>
              <a:t>performed.</a:t>
            </a:r>
            <a:endParaRPr lang="en-US" sz="2400" dirty="0"/>
          </a:p>
          <a:p>
            <a:pPr algn="just"/>
            <a:r>
              <a:rPr lang="en-US" sz="2400" dirty="0"/>
              <a:t>In 2015, Van </a:t>
            </a:r>
            <a:r>
              <a:rPr lang="en-US" sz="2400" dirty="0" err="1"/>
              <a:t>Hee</a:t>
            </a:r>
            <a:r>
              <a:rPr lang="en-US" sz="2400" dirty="0"/>
              <a:t> et al, conducted a research on </a:t>
            </a:r>
            <a:r>
              <a:rPr lang="en-US" sz="2400" i="1" dirty="0"/>
              <a:t>Automatic Detection and Prevention of Cyberbullying</a:t>
            </a:r>
            <a:r>
              <a:rPr lang="en-US" sz="2400" dirty="0"/>
              <a:t>. The team developed an annotation scheme for the analysis of textual cyberbullying. </a:t>
            </a:r>
          </a:p>
          <a:p>
            <a:pPr algn="just"/>
            <a:endParaRPr lang="en-PH" sz="2400" dirty="0"/>
          </a:p>
        </p:txBody>
      </p:sp>
    </p:spTree>
    <p:extLst>
      <p:ext uri="{BB962C8B-B14F-4D97-AF65-F5344CB8AC3E}">
        <p14:creationId xmlns:p14="http://schemas.microsoft.com/office/powerpoint/2010/main" val="1306980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163" y="141387"/>
            <a:ext cx="11211671" cy="1306286"/>
          </a:xfrm>
        </p:spPr>
        <p:txBody>
          <a:bodyPr/>
          <a:lstStyle/>
          <a:p>
            <a:pPr algn="ctr"/>
            <a:r>
              <a:rPr lang="en-PH" sz="4800" dirty="0" smtClean="0"/>
              <a:t>Technical Background</a:t>
            </a:r>
            <a:endParaRPr lang="en-PH" sz="4800" dirty="0"/>
          </a:p>
        </p:txBody>
      </p:sp>
      <p:sp>
        <p:nvSpPr>
          <p:cNvPr id="3" name="Content Placeholder 2"/>
          <p:cNvSpPr>
            <a:spLocks noGrp="1"/>
          </p:cNvSpPr>
          <p:nvPr>
            <p:ph idx="1"/>
          </p:nvPr>
        </p:nvSpPr>
        <p:spPr>
          <a:xfrm>
            <a:off x="818712" y="2286000"/>
            <a:ext cx="10554574" cy="4316505"/>
          </a:xfrm>
        </p:spPr>
        <p:txBody>
          <a:bodyPr>
            <a:normAutofit/>
          </a:bodyPr>
          <a:lstStyle/>
          <a:p>
            <a:pPr marL="0" indent="0">
              <a:buNone/>
            </a:pPr>
            <a:r>
              <a:rPr lang="en-PH" sz="2400" u="sng" dirty="0" smtClean="0"/>
              <a:t>DATA COLLECTION</a:t>
            </a:r>
          </a:p>
          <a:p>
            <a:r>
              <a:rPr lang="en-PH" sz="2400" dirty="0" smtClean="0"/>
              <a:t>We </a:t>
            </a:r>
            <a:r>
              <a:rPr lang="en-PH" sz="2400" dirty="0"/>
              <a:t>constructed a corpus by collecting data from different social networking sites such as </a:t>
            </a:r>
            <a:r>
              <a:rPr lang="en-PH" sz="2400" dirty="0" smtClean="0"/>
              <a:t>Facebook (groups), Twitter and Ask.fm</a:t>
            </a:r>
          </a:p>
          <a:p>
            <a:r>
              <a:rPr lang="en-PH" sz="2400" dirty="0" smtClean="0"/>
              <a:t>Through </a:t>
            </a:r>
            <a:r>
              <a:rPr lang="en-PH" sz="2400" dirty="0"/>
              <a:t>web scraping, we were able to obtain </a:t>
            </a:r>
            <a:r>
              <a:rPr lang="en-PH" sz="2400" dirty="0" smtClean="0"/>
              <a:t>preliminary data </a:t>
            </a:r>
            <a:r>
              <a:rPr lang="en-PH" sz="2400" dirty="0"/>
              <a:t>for our dataset. The web scraping tool that we used for obtaining our data was </a:t>
            </a:r>
            <a:r>
              <a:rPr lang="en-PH" sz="2400" b="1" dirty="0" smtClean="0">
                <a:hlinkClick r:id="rId2"/>
              </a:rPr>
              <a:t>Import.io</a:t>
            </a:r>
            <a:endParaRPr lang="en-PH" sz="2400" dirty="0" smtClean="0"/>
          </a:p>
          <a:p>
            <a:r>
              <a:rPr lang="en-PH" sz="2400" dirty="0"/>
              <a:t>W</a:t>
            </a:r>
            <a:r>
              <a:rPr lang="en-PH" sz="2400" dirty="0" smtClean="0"/>
              <a:t>e </a:t>
            </a:r>
            <a:r>
              <a:rPr lang="en-PH" sz="2400" dirty="0"/>
              <a:t>were able to collect </a:t>
            </a:r>
            <a:r>
              <a:rPr lang="en-PH" sz="2400" dirty="0" smtClean="0"/>
              <a:t>more than 3000 posts (made by Filipinos) </a:t>
            </a:r>
            <a:r>
              <a:rPr lang="en-PH" sz="2400" dirty="0"/>
              <a:t>in their </a:t>
            </a:r>
            <a:r>
              <a:rPr lang="en-PH" sz="2400" dirty="0" smtClean="0"/>
              <a:t>respective social </a:t>
            </a:r>
            <a:r>
              <a:rPr lang="en-PH" sz="2400" dirty="0"/>
              <a:t>networking </a:t>
            </a:r>
            <a:r>
              <a:rPr lang="en-PH" sz="2400" dirty="0" smtClean="0"/>
              <a:t>account</a:t>
            </a:r>
            <a:r>
              <a:rPr lang="en-PH" dirty="0"/>
              <a:t>s</a:t>
            </a:r>
            <a:r>
              <a:rPr lang="en-PH" dirty="0" smtClean="0"/>
              <a:t> </a:t>
            </a:r>
            <a:endParaRPr lang="en-PH" dirty="0"/>
          </a:p>
          <a:p>
            <a:endParaRPr lang="en-PH" sz="2000" dirty="0"/>
          </a:p>
        </p:txBody>
      </p:sp>
    </p:spTree>
    <p:extLst>
      <p:ext uri="{BB962C8B-B14F-4D97-AF65-F5344CB8AC3E}">
        <p14:creationId xmlns:p14="http://schemas.microsoft.com/office/powerpoint/2010/main" val="4146643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163" y="470263"/>
            <a:ext cx="11211671" cy="990088"/>
          </a:xfrm>
        </p:spPr>
        <p:txBody>
          <a:bodyPr/>
          <a:lstStyle/>
          <a:p>
            <a:pPr algn="ctr"/>
            <a:r>
              <a:rPr lang="en-PH" sz="4800" dirty="0" smtClean="0"/>
              <a:t>Technical Background</a:t>
            </a:r>
            <a:endParaRPr lang="en-PH" sz="4800" dirty="0"/>
          </a:p>
        </p:txBody>
      </p:sp>
      <p:sp>
        <p:nvSpPr>
          <p:cNvPr id="3" name="Content Placeholder 2"/>
          <p:cNvSpPr>
            <a:spLocks noGrp="1"/>
          </p:cNvSpPr>
          <p:nvPr>
            <p:ph idx="1"/>
          </p:nvPr>
        </p:nvSpPr>
        <p:spPr>
          <a:xfrm>
            <a:off x="818711" y="2194560"/>
            <a:ext cx="10554574" cy="4278854"/>
          </a:xfrm>
        </p:spPr>
        <p:txBody>
          <a:bodyPr>
            <a:normAutofit/>
          </a:bodyPr>
          <a:lstStyle/>
          <a:p>
            <a:pPr marL="0" indent="0">
              <a:buNone/>
            </a:pPr>
            <a:r>
              <a:rPr lang="en-PH" sz="2300" u="sng" dirty="0" smtClean="0"/>
              <a:t>DATA ANNOTATION</a:t>
            </a:r>
            <a:endParaRPr lang="en-PH" sz="2300" dirty="0" smtClean="0"/>
          </a:p>
          <a:p>
            <a:r>
              <a:rPr lang="en-PH" sz="2300" dirty="0" smtClean="0"/>
              <a:t>There are two </a:t>
            </a:r>
            <a:r>
              <a:rPr lang="en-PH" sz="2300" dirty="0"/>
              <a:t>levels of </a:t>
            </a:r>
            <a:r>
              <a:rPr lang="en-PH" sz="2300" dirty="0" smtClean="0"/>
              <a:t>annotation</a:t>
            </a:r>
          </a:p>
          <a:p>
            <a:r>
              <a:rPr lang="en-PH" sz="2300" dirty="0" smtClean="0"/>
              <a:t>First, annotators </a:t>
            </a:r>
            <a:r>
              <a:rPr lang="en-PH" sz="2300" dirty="0"/>
              <a:t>will define </a:t>
            </a:r>
            <a:r>
              <a:rPr lang="en-PH" sz="2300" dirty="0" smtClean="0"/>
              <a:t>whether a post contains </a:t>
            </a:r>
            <a:r>
              <a:rPr lang="en-PH" sz="2300" dirty="0"/>
              <a:t>cyberbullying content or not by indicating the harmfulness of the message. </a:t>
            </a:r>
            <a:endParaRPr lang="en-PH" sz="2300" dirty="0" smtClean="0"/>
          </a:p>
          <a:p>
            <a:r>
              <a:rPr lang="en-PH" sz="2300" dirty="0" smtClean="0"/>
              <a:t>When </a:t>
            </a:r>
            <a:r>
              <a:rPr lang="en-PH" sz="2300" dirty="0"/>
              <a:t>the message is considered harmful and contains indications of cyberbullying, annotators should indicate the role of the author of the post. </a:t>
            </a:r>
            <a:endParaRPr lang="en-PH" sz="2300" dirty="0" smtClean="0"/>
          </a:p>
          <a:p>
            <a:r>
              <a:rPr lang="en-PH" sz="2300" dirty="0" smtClean="0"/>
              <a:t>At </a:t>
            </a:r>
            <a:r>
              <a:rPr lang="en-PH" sz="2300" dirty="0"/>
              <a:t>the second step, text spans with relevant information to the </a:t>
            </a:r>
            <a:r>
              <a:rPr lang="en-PH" sz="2300" dirty="0" smtClean="0"/>
              <a:t>type cyberbullying </a:t>
            </a:r>
            <a:r>
              <a:rPr lang="en-PH" sz="2300" dirty="0"/>
              <a:t>will be identified and categorized. </a:t>
            </a:r>
            <a:endParaRPr lang="en-PH" sz="2300" dirty="0" smtClean="0"/>
          </a:p>
        </p:txBody>
      </p:sp>
    </p:spTree>
    <p:extLst>
      <p:ext uri="{BB962C8B-B14F-4D97-AF65-F5344CB8AC3E}">
        <p14:creationId xmlns:p14="http://schemas.microsoft.com/office/powerpoint/2010/main" val="1133217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163" y="404948"/>
            <a:ext cx="11211671" cy="977025"/>
          </a:xfrm>
        </p:spPr>
        <p:txBody>
          <a:bodyPr/>
          <a:lstStyle/>
          <a:p>
            <a:pPr algn="ctr"/>
            <a:r>
              <a:rPr lang="en-PH" sz="4800" dirty="0" smtClean="0"/>
              <a:t>Technical Background</a:t>
            </a:r>
            <a:endParaRPr lang="en-PH" sz="4800" dirty="0"/>
          </a:p>
        </p:txBody>
      </p:sp>
      <p:sp>
        <p:nvSpPr>
          <p:cNvPr id="3" name="Content Placeholder 2"/>
          <p:cNvSpPr>
            <a:spLocks noGrp="1"/>
          </p:cNvSpPr>
          <p:nvPr>
            <p:ph idx="1"/>
          </p:nvPr>
        </p:nvSpPr>
        <p:spPr>
          <a:xfrm>
            <a:off x="818711" y="2337483"/>
            <a:ext cx="10554574" cy="4324574"/>
          </a:xfrm>
        </p:spPr>
        <p:txBody>
          <a:bodyPr>
            <a:normAutofit/>
          </a:bodyPr>
          <a:lstStyle/>
          <a:p>
            <a:r>
              <a:rPr lang="en-PH" sz="2200" dirty="0"/>
              <a:t>For each </a:t>
            </a:r>
            <a:r>
              <a:rPr lang="en-PH" sz="2200" dirty="0" smtClean="0"/>
              <a:t>statement, </a:t>
            </a:r>
            <a:r>
              <a:rPr lang="en-PH" sz="2200" dirty="0"/>
              <a:t>annotators define whether the post contains indications of cyberbullying and </a:t>
            </a:r>
            <a:r>
              <a:rPr lang="en-PH" sz="2200" dirty="0" smtClean="0"/>
              <a:t>how severe these indications </a:t>
            </a:r>
            <a:r>
              <a:rPr lang="en-PH" sz="2200" dirty="0"/>
              <a:t>are </a:t>
            </a:r>
            <a:r>
              <a:rPr lang="en-PH" sz="2200" dirty="0" smtClean="0"/>
              <a:t>by assigning </a:t>
            </a:r>
            <a:r>
              <a:rPr lang="en-PH" sz="2200" dirty="0"/>
              <a:t>a harmfulness score </a:t>
            </a:r>
            <a:r>
              <a:rPr lang="en-PH" sz="2200" dirty="0" smtClean="0"/>
              <a:t>based on </a:t>
            </a:r>
            <a:r>
              <a:rPr lang="en-PH" sz="2200" dirty="0"/>
              <a:t>a three point scale (0, 1, and 2) </a:t>
            </a:r>
          </a:p>
          <a:p>
            <a:r>
              <a:rPr lang="en-PH" sz="2200" dirty="0"/>
              <a:t>The annotators </a:t>
            </a:r>
            <a:r>
              <a:rPr lang="en-PH" sz="2200" dirty="0" smtClean="0"/>
              <a:t>will also identify </a:t>
            </a:r>
            <a:r>
              <a:rPr lang="en-PH" sz="2200" dirty="0"/>
              <a:t>the role of the participants in a cyberbullying scenario (harasser, victim, bystander-defender, and bystander-assistant</a:t>
            </a:r>
            <a:r>
              <a:rPr lang="en-PH" sz="2200" dirty="0" smtClean="0"/>
              <a:t>)</a:t>
            </a:r>
            <a:endParaRPr lang="en-PH" sz="2200" dirty="0"/>
          </a:p>
          <a:p>
            <a:r>
              <a:rPr lang="en-PH" sz="2200" dirty="0"/>
              <a:t>At the second level of annotation, data will be classified into one of the five categories: Threat, Insult, Defense, Sexual talk, and </a:t>
            </a:r>
            <a:r>
              <a:rPr lang="en-PH" sz="2200" dirty="0" smtClean="0"/>
              <a:t>Curse </a:t>
            </a:r>
          </a:p>
          <a:p>
            <a:r>
              <a:rPr lang="en-PH" sz="2200" dirty="0"/>
              <a:t>All annotations were performed using </a:t>
            </a:r>
            <a:r>
              <a:rPr lang="en-PH" sz="2200" dirty="0" smtClean="0"/>
              <a:t>the BRAT annotation tool</a:t>
            </a:r>
            <a:endParaRPr lang="en-PH" sz="2200" dirty="0"/>
          </a:p>
          <a:p>
            <a:pPr marL="0" indent="0">
              <a:buNone/>
            </a:pPr>
            <a:endParaRPr lang="en-PH" sz="2000" dirty="0"/>
          </a:p>
        </p:txBody>
      </p:sp>
    </p:spTree>
    <p:extLst>
      <p:ext uri="{BB962C8B-B14F-4D97-AF65-F5344CB8AC3E}">
        <p14:creationId xmlns:p14="http://schemas.microsoft.com/office/powerpoint/2010/main" val="3087532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271" y="281057"/>
            <a:ext cx="5377599" cy="923330"/>
          </a:xfrm>
          <a:prstGeom prst="rect">
            <a:avLst/>
          </a:prstGeom>
        </p:spPr>
        <p:txBody>
          <a:bodyPr wrap="square">
            <a:spAutoFit/>
          </a:bodyPr>
          <a:lstStyle/>
          <a:p>
            <a:pPr algn="ctr"/>
            <a:r>
              <a:rPr lang="en-PH" sz="5400" b="1" dirty="0" smtClean="0">
                <a:solidFill>
                  <a:srgbClr val="FEFEFE"/>
                </a:solidFill>
                <a:ea typeface="+mj-ea"/>
                <a:cs typeface="+mj-cs"/>
              </a:rPr>
              <a:t>Event Table</a:t>
            </a:r>
            <a:endParaRPr lang="en-PH" sz="5400" dirty="0"/>
          </a:p>
        </p:txBody>
      </p:sp>
      <p:graphicFrame>
        <p:nvGraphicFramePr>
          <p:cNvPr id="2" name="Table 1"/>
          <p:cNvGraphicFramePr>
            <a:graphicFrameLocks noGrp="1"/>
          </p:cNvGraphicFramePr>
          <p:nvPr>
            <p:extLst>
              <p:ext uri="{D42A27DB-BD31-4B8C-83A1-F6EECF244321}">
                <p14:modId xmlns:p14="http://schemas.microsoft.com/office/powerpoint/2010/main" val="3933150939"/>
              </p:ext>
            </p:extLst>
          </p:nvPr>
        </p:nvGraphicFramePr>
        <p:xfrm>
          <a:off x="1780589" y="1213020"/>
          <a:ext cx="8699842" cy="5276644"/>
        </p:xfrm>
        <a:graphic>
          <a:graphicData uri="http://schemas.openxmlformats.org/drawingml/2006/table">
            <a:tbl>
              <a:tblPr firstRow="1" firstCol="1" bandRow="1">
                <a:tableStyleId>{5C22544A-7EE6-4342-B048-85BDC9FD1C3A}</a:tableStyleId>
              </a:tblPr>
              <a:tblGrid>
                <a:gridCol w="1505301">
                  <a:extLst>
                    <a:ext uri="{9D8B030D-6E8A-4147-A177-3AD203B41FA5}">
                      <a16:colId xmlns:a16="http://schemas.microsoft.com/office/drawing/2014/main" val="20000"/>
                    </a:ext>
                  </a:extLst>
                </a:gridCol>
                <a:gridCol w="1350798">
                  <a:extLst>
                    <a:ext uri="{9D8B030D-6E8A-4147-A177-3AD203B41FA5}">
                      <a16:colId xmlns:a16="http://schemas.microsoft.com/office/drawing/2014/main" val="20001"/>
                    </a:ext>
                  </a:extLst>
                </a:gridCol>
                <a:gridCol w="1112422">
                  <a:extLst>
                    <a:ext uri="{9D8B030D-6E8A-4147-A177-3AD203B41FA5}">
                      <a16:colId xmlns:a16="http://schemas.microsoft.com/office/drawing/2014/main" val="20002"/>
                    </a:ext>
                  </a:extLst>
                </a:gridCol>
                <a:gridCol w="1601534">
                  <a:extLst>
                    <a:ext uri="{9D8B030D-6E8A-4147-A177-3AD203B41FA5}">
                      <a16:colId xmlns:a16="http://schemas.microsoft.com/office/drawing/2014/main" val="20003"/>
                    </a:ext>
                  </a:extLst>
                </a:gridCol>
                <a:gridCol w="1447912">
                  <a:extLst>
                    <a:ext uri="{9D8B030D-6E8A-4147-A177-3AD203B41FA5}">
                      <a16:colId xmlns:a16="http://schemas.microsoft.com/office/drawing/2014/main" val="20004"/>
                    </a:ext>
                  </a:extLst>
                </a:gridCol>
                <a:gridCol w="1681875">
                  <a:extLst>
                    <a:ext uri="{9D8B030D-6E8A-4147-A177-3AD203B41FA5}">
                      <a16:colId xmlns:a16="http://schemas.microsoft.com/office/drawing/2014/main" val="20005"/>
                    </a:ext>
                  </a:extLst>
                </a:gridCol>
              </a:tblGrid>
              <a:tr h="518469">
                <a:tc>
                  <a:txBody>
                    <a:bodyPr/>
                    <a:lstStyle/>
                    <a:p>
                      <a:pPr marL="0" marR="0">
                        <a:lnSpc>
                          <a:spcPct val="107000"/>
                        </a:lnSpc>
                        <a:spcBef>
                          <a:spcPts val="0"/>
                        </a:spcBef>
                        <a:spcAft>
                          <a:spcPts val="0"/>
                        </a:spcAft>
                      </a:pPr>
                      <a:r>
                        <a:rPr lang="en-US" sz="2000" dirty="0">
                          <a:effectLst/>
                        </a:rPr>
                        <a:t>Event</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Trigger</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Source</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Use Case</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Response</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Destination</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889223">
                <a:tc>
                  <a:txBody>
                    <a:bodyPr/>
                    <a:lstStyle/>
                    <a:p>
                      <a:pPr marL="0" marR="0">
                        <a:lnSpc>
                          <a:spcPct val="107000"/>
                        </a:lnSpc>
                        <a:spcBef>
                          <a:spcPts val="0"/>
                        </a:spcBef>
                        <a:spcAft>
                          <a:spcPts val="0"/>
                        </a:spcAft>
                      </a:pPr>
                      <a:r>
                        <a:rPr lang="en-US" sz="1400">
                          <a:effectLst/>
                        </a:rPr>
                        <a:t>The moderator wants to run the system</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The moderator presses ‘Run’</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Moderator</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Moderator enables plug in</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System starts operating</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Moderator</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34476">
                <a:tc>
                  <a:txBody>
                    <a:bodyPr/>
                    <a:lstStyle/>
                    <a:p>
                      <a:pPr marL="0" marR="0">
                        <a:lnSpc>
                          <a:spcPct val="107000"/>
                        </a:lnSpc>
                        <a:spcBef>
                          <a:spcPts val="0"/>
                        </a:spcBef>
                        <a:spcAft>
                          <a:spcPts val="0"/>
                        </a:spcAft>
                      </a:pPr>
                      <a:r>
                        <a:rPr lang="en-US" sz="1400">
                          <a:effectLst/>
                        </a:rPr>
                        <a:t>The moderator wants to check reports regarding posts which contains indications of cyberbullying</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The system encounters text or posts in social media</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smtClean="0">
                          <a:effectLst/>
                        </a:rPr>
                        <a:t>Post</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The moderator receives graphical reports</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System converts data in graphical reports and stores it in its own database</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Moderator</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1934476">
                <a:tc>
                  <a:txBody>
                    <a:bodyPr/>
                    <a:lstStyle/>
                    <a:p>
                      <a:pPr marL="0" marR="0">
                        <a:lnSpc>
                          <a:spcPct val="107000"/>
                        </a:lnSpc>
                        <a:spcBef>
                          <a:spcPts val="0"/>
                        </a:spcBef>
                        <a:spcAft>
                          <a:spcPts val="0"/>
                        </a:spcAft>
                      </a:pPr>
                      <a:r>
                        <a:rPr lang="en-US" sz="1400">
                          <a:effectLst/>
                        </a:rPr>
                        <a:t>The moderator wants to validate the system by adding new words in the database</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Moderator</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Moderator validates the system</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The system’s database is updated</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System</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4" name="Rectangle 1"/>
          <p:cNvSpPr>
            <a:spLocks noChangeArrowheads="1"/>
          </p:cNvSpPr>
          <p:nvPr/>
        </p:nvSpPr>
        <p:spPr bwMode="auto">
          <a:xfrm>
            <a:off x="2582447" y="1462258"/>
            <a:ext cx="1311314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Tree>
    <p:extLst>
      <p:ext uri="{BB962C8B-B14F-4D97-AF65-F5344CB8AC3E}">
        <p14:creationId xmlns:p14="http://schemas.microsoft.com/office/powerpoint/2010/main" val="1939366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11201" y="5700222"/>
            <a:ext cx="5377599" cy="923330"/>
          </a:xfrm>
          <a:prstGeom prst="rect">
            <a:avLst/>
          </a:prstGeom>
        </p:spPr>
        <p:txBody>
          <a:bodyPr wrap="square">
            <a:spAutoFit/>
          </a:bodyPr>
          <a:lstStyle/>
          <a:p>
            <a:pPr algn="ctr"/>
            <a:r>
              <a:rPr lang="en-PH" sz="5400" b="1" dirty="0" smtClean="0">
                <a:solidFill>
                  <a:srgbClr val="FEFEFE"/>
                </a:solidFill>
                <a:ea typeface="+mj-ea"/>
                <a:cs typeface="+mj-cs"/>
              </a:rPr>
              <a:t>UML Diagrams</a:t>
            </a:r>
            <a:endParaRPr lang="en-PH" sz="5400" dirty="0"/>
          </a:p>
        </p:txBody>
      </p:sp>
    </p:spTree>
    <p:extLst>
      <p:ext uri="{BB962C8B-B14F-4D97-AF65-F5344CB8AC3E}">
        <p14:creationId xmlns:p14="http://schemas.microsoft.com/office/powerpoint/2010/main" val="4084496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4089" y="678934"/>
            <a:ext cx="6404317" cy="923330"/>
          </a:xfrm>
          <a:prstGeom prst="rect">
            <a:avLst/>
          </a:prstGeom>
        </p:spPr>
        <p:txBody>
          <a:bodyPr wrap="none">
            <a:spAutoFit/>
          </a:bodyPr>
          <a:lstStyle/>
          <a:p>
            <a:r>
              <a:rPr lang="en-PH" sz="5400" b="1" dirty="0" smtClean="0">
                <a:solidFill>
                  <a:srgbClr val="FEFEFE"/>
                </a:solidFill>
              </a:rPr>
              <a:t>Use Case Diagram</a:t>
            </a:r>
            <a:endParaRPr lang="en-PH" dirty="0"/>
          </a:p>
        </p:txBody>
      </p:sp>
      <p:pic>
        <p:nvPicPr>
          <p:cNvPr id="2" name="Picture 1"/>
          <p:cNvPicPr>
            <a:picLocks noChangeAspect="1"/>
          </p:cNvPicPr>
          <p:nvPr/>
        </p:nvPicPr>
        <p:blipFill rotWithShape="1">
          <a:blip r:embed="rId2"/>
          <a:srcRect l="24128" t="33824" r="28124" b="33272"/>
          <a:stretch/>
        </p:blipFill>
        <p:spPr>
          <a:xfrm>
            <a:off x="867444" y="1884652"/>
            <a:ext cx="10441463" cy="4045501"/>
          </a:xfrm>
          <a:prstGeom prst="rect">
            <a:avLst/>
          </a:prstGeom>
        </p:spPr>
      </p:pic>
    </p:spTree>
    <p:extLst>
      <p:ext uri="{BB962C8B-B14F-4D97-AF65-F5344CB8AC3E}">
        <p14:creationId xmlns:p14="http://schemas.microsoft.com/office/powerpoint/2010/main" val="3861481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66067" y="128352"/>
            <a:ext cx="5245347" cy="769441"/>
          </a:xfrm>
          <a:prstGeom prst="rect">
            <a:avLst/>
          </a:prstGeom>
        </p:spPr>
        <p:txBody>
          <a:bodyPr wrap="none">
            <a:spAutoFit/>
          </a:bodyPr>
          <a:lstStyle/>
          <a:p>
            <a:pPr algn="ctr"/>
            <a:r>
              <a:rPr lang="en-PH" sz="4400" b="1" dirty="0" smtClean="0">
                <a:solidFill>
                  <a:srgbClr val="FEFEFE"/>
                </a:solidFill>
              </a:rPr>
              <a:t>Use Case Diagram</a:t>
            </a:r>
            <a:endParaRPr lang="en-PH" sz="1400" dirty="0"/>
          </a:p>
        </p:txBody>
      </p:sp>
      <p:graphicFrame>
        <p:nvGraphicFramePr>
          <p:cNvPr id="2" name="Table 1"/>
          <p:cNvGraphicFramePr>
            <a:graphicFrameLocks noGrp="1"/>
          </p:cNvGraphicFramePr>
          <p:nvPr>
            <p:extLst>
              <p:ext uri="{D42A27DB-BD31-4B8C-83A1-F6EECF244321}">
                <p14:modId xmlns:p14="http://schemas.microsoft.com/office/powerpoint/2010/main" val="1344698474"/>
              </p:ext>
            </p:extLst>
          </p:nvPr>
        </p:nvGraphicFramePr>
        <p:xfrm>
          <a:off x="1452282" y="1022850"/>
          <a:ext cx="9672918" cy="5536266"/>
        </p:xfrm>
        <a:graphic>
          <a:graphicData uri="http://schemas.openxmlformats.org/drawingml/2006/table">
            <a:tbl>
              <a:tblPr firstRow="1" firstCol="1" bandRow="1">
                <a:tableStyleId>{5C22544A-7EE6-4342-B048-85BDC9FD1C3A}</a:tableStyleId>
              </a:tblPr>
              <a:tblGrid>
                <a:gridCol w="3291647">
                  <a:extLst>
                    <a:ext uri="{9D8B030D-6E8A-4147-A177-3AD203B41FA5}">
                      <a16:colId xmlns:a16="http://schemas.microsoft.com/office/drawing/2014/main" val="20000"/>
                    </a:ext>
                  </a:extLst>
                </a:gridCol>
                <a:gridCol w="3264452">
                  <a:extLst>
                    <a:ext uri="{9D8B030D-6E8A-4147-A177-3AD203B41FA5}">
                      <a16:colId xmlns:a16="http://schemas.microsoft.com/office/drawing/2014/main" val="20001"/>
                    </a:ext>
                  </a:extLst>
                </a:gridCol>
                <a:gridCol w="3116819">
                  <a:extLst>
                    <a:ext uri="{9D8B030D-6E8A-4147-A177-3AD203B41FA5}">
                      <a16:colId xmlns:a16="http://schemas.microsoft.com/office/drawing/2014/main" val="20002"/>
                    </a:ext>
                  </a:extLst>
                </a:gridCol>
              </a:tblGrid>
              <a:tr h="388552">
                <a:tc>
                  <a:txBody>
                    <a:bodyPr/>
                    <a:lstStyle/>
                    <a:p>
                      <a:pPr marL="0" marR="0">
                        <a:lnSpc>
                          <a:spcPct val="107000"/>
                        </a:lnSpc>
                        <a:spcBef>
                          <a:spcPts val="0"/>
                        </a:spcBef>
                        <a:spcAft>
                          <a:spcPts val="0"/>
                        </a:spcAft>
                      </a:pPr>
                      <a:r>
                        <a:rPr lang="en-US" sz="1800" dirty="0">
                          <a:effectLst/>
                        </a:rPr>
                        <a:t>NUMBER</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975" marR="65975" marT="0" marB="0"/>
                </a:tc>
                <a:tc gridSpan="2">
                  <a:txBody>
                    <a:bodyPr/>
                    <a:lstStyle/>
                    <a:p>
                      <a:pPr marL="0" marR="0">
                        <a:lnSpc>
                          <a:spcPct val="107000"/>
                        </a:lnSpc>
                        <a:spcBef>
                          <a:spcPts val="0"/>
                        </a:spcBef>
                        <a:spcAft>
                          <a:spcPts val="0"/>
                        </a:spcAft>
                      </a:pPr>
                      <a:r>
                        <a:rPr lang="en-US" sz="1800" dirty="0">
                          <a:effectLst/>
                        </a:rPr>
                        <a:t>1</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975" marR="65975" marT="0" marB="0"/>
                </a:tc>
                <a:tc hMerge="1">
                  <a:txBody>
                    <a:bodyPr/>
                    <a:lstStyle/>
                    <a:p>
                      <a:endParaRPr lang="en-PH"/>
                    </a:p>
                  </a:txBody>
                  <a:tcPr/>
                </a:tc>
                <a:extLst>
                  <a:ext uri="{0D108BD9-81ED-4DB2-BD59-A6C34878D82A}">
                    <a16:rowId xmlns:a16="http://schemas.microsoft.com/office/drawing/2014/main" val="10000"/>
                  </a:ext>
                </a:extLst>
              </a:tr>
              <a:tr h="388552">
                <a:tc>
                  <a:txBody>
                    <a:bodyPr/>
                    <a:lstStyle/>
                    <a:p>
                      <a:pPr marL="0" marR="0">
                        <a:lnSpc>
                          <a:spcPct val="107000"/>
                        </a:lnSpc>
                        <a:spcBef>
                          <a:spcPts val="0"/>
                        </a:spcBef>
                        <a:spcAft>
                          <a:spcPts val="0"/>
                        </a:spcAft>
                      </a:pPr>
                      <a:r>
                        <a:rPr lang="en-US" sz="2000" dirty="0">
                          <a:effectLst/>
                        </a:rPr>
                        <a:t>USE CASE NAME</a:t>
                      </a:r>
                      <a:endParaRPr lang="en-PH"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5975" marR="65975" marT="0" marB="0"/>
                </a:tc>
                <a:tc gridSpan="2">
                  <a:txBody>
                    <a:bodyPr/>
                    <a:lstStyle/>
                    <a:p>
                      <a:pPr marL="0" marR="0">
                        <a:lnSpc>
                          <a:spcPct val="107000"/>
                        </a:lnSpc>
                        <a:spcBef>
                          <a:spcPts val="0"/>
                        </a:spcBef>
                        <a:spcAft>
                          <a:spcPts val="0"/>
                        </a:spcAft>
                      </a:pPr>
                      <a:r>
                        <a:rPr lang="en-US" sz="2000" dirty="0">
                          <a:effectLst/>
                        </a:rPr>
                        <a:t>Moderator enables plug in</a:t>
                      </a:r>
                      <a:endParaRPr lang="en-PH"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5975" marR="65975" marT="0" marB="0"/>
                </a:tc>
                <a:tc hMerge="1">
                  <a:txBody>
                    <a:bodyPr/>
                    <a:lstStyle/>
                    <a:p>
                      <a:endParaRPr lang="en-PH"/>
                    </a:p>
                  </a:txBody>
                  <a:tcPr/>
                </a:tc>
                <a:extLst>
                  <a:ext uri="{0D108BD9-81ED-4DB2-BD59-A6C34878D82A}">
                    <a16:rowId xmlns:a16="http://schemas.microsoft.com/office/drawing/2014/main" val="10001"/>
                  </a:ext>
                </a:extLst>
              </a:tr>
              <a:tr h="388552">
                <a:tc>
                  <a:txBody>
                    <a:bodyPr/>
                    <a:lstStyle/>
                    <a:p>
                      <a:pPr marL="0" marR="0">
                        <a:lnSpc>
                          <a:spcPct val="107000"/>
                        </a:lnSpc>
                        <a:spcBef>
                          <a:spcPts val="0"/>
                        </a:spcBef>
                        <a:spcAft>
                          <a:spcPts val="0"/>
                        </a:spcAft>
                      </a:pPr>
                      <a:r>
                        <a:rPr lang="en-US" sz="2000" dirty="0">
                          <a:effectLst/>
                        </a:rPr>
                        <a:t>SCENARIO</a:t>
                      </a:r>
                      <a:endParaRPr lang="en-PH"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5975" marR="65975" marT="0" marB="0"/>
                </a:tc>
                <a:tc gridSpan="2">
                  <a:txBody>
                    <a:bodyPr/>
                    <a:lstStyle/>
                    <a:p>
                      <a:pPr marL="0" marR="0">
                        <a:lnSpc>
                          <a:spcPct val="107000"/>
                        </a:lnSpc>
                        <a:spcBef>
                          <a:spcPts val="0"/>
                        </a:spcBef>
                        <a:spcAft>
                          <a:spcPts val="0"/>
                        </a:spcAft>
                      </a:pPr>
                      <a:r>
                        <a:rPr lang="en-US" sz="2000" dirty="0">
                          <a:effectLst/>
                        </a:rPr>
                        <a:t>The moderator wants to run the system</a:t>
                      </a:r>
                      <a:endParaRPr lang="en-PH"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5975" marR="65975" marT="0" marB="0"/>
                </a:tc>
                <a:tc hMerge="1">
                  <a:txBody>
                    <a:bodyPr/>
                    <a:lstStyle/>
                    <a:p>
                      <a:endParaRPr lang="en-PH"/>
                    </a:p>
                  </a:txBody>
                  <a:tcPr/>
                </a:tc>
                <a:extLst>
                  <a:ext uri="{0D108BD9-81ED-4DB2-BD59-A6C34878D82A}">
                    <a16:rowId xmlns:a16="http://schemas.microsoft.com/office/drawing/2014/main" val="10002"/>
                  </a:ext>
                </a:extLst>
              </a:tr>
              <a:tr h="607248">
                <a:tc>
                  <a:txBody>
                    <a:bodyPr/>
                    <a:lstStyle/>
                    <a:p>
                      <a:pPr marL="0" marR="0">
                        <a:lnSpc>
                          <a:spcPct val="107000"/>
                        </a:lnSpc>
                        <a:spcBef>
                          <a:spcPts val="0"/>
                        </a:spcBef>
                        <a:spcAft>
                          <a:spcPts val="0"/>
                        </a:spcAft>
                      </a:pPr>
                      <a:r>
                        <a:rPr lang="en-US" sz="2000" dirty="0">
                          <a:effectLst/>
                        </a:rPr>
                        <a:t>TRIGGERING EVENT</a:t>
                      </a:r>
                      <a:endParaRPr lang="en-PH"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5975" marR="65975" marT="0" marB="0"/>
                </a:tc>
                <a:tc gridSpan="2">
                  <a:txBody>
                    <a:bodyPr/>
                    <a:lstStyle/>
                    <a:p>
                      <a:pPr marL="0" marR="0">
                        <a:lnSpc>
                          <a:spcPct val="107000"/>
                        </a:lnSpc>
                        <a:spcBef>
                          <a:spcPts val="0"/>
                        </a:spcBef>
                        <a:spcAft>
                          <a:spcPts val="0"/>
                        </a:spcAft>
                      </a:pPr>
                      <a:r>
                        <a:rPr lang="en-US" sz="1800" dirty="0">
                          <a:effectLst/>
                        </a:rPr>
                        <a:t>The moderator wants to ensure the safety in social media accounts</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975" marR="65975" marT="0" marB="0"/>
                </a:tc>
                <a:tc hMerge="1">
                  <a:txBody>
                    <a:bodyPr/>
                    <a:lstStyle/>
                    <a:p>
                      <a:endParaRPr lang="en-PH"/>
                    </a:p>
                  </a:txBody>
                  <a:tcPr/>
                </a:tc>
                <a:extLst>
                  <a:ext uri="{0D108BD9-81ED-4DB2-BD59-A6C34878D82A}">
                    <a16:rowId xmlns:a16="http://schemas.microsoft.com/office/drawing/2014/main" val="10003"/>
                  </a:ext>
                </a:extLst>
              </a:tr>
              <a:tr h="607248">
                <a:tc>
                  <a:txBody>
                    <a:bodyPr/>
                    <a:lstStyle/>
                    <a:p>
                      <a:pPr marL="0" marR="0">
                        <a:lnSpc>
                          <a:spcPct val="107000"/>
                        </a:lnSpc>
                        <a:spcBef>
                          <a:spcPts val="0"/>
                        </a:spcBef>
                        <a:spcAft>
                          <a:spcPts val="0"/>
                        </a:spcAft>
                      </a:pPr>
                      <a:r>
                        <a:rPr lang="en-US" sz="2000" dirty="0">
                          <a:effectLst/>
                        </a:rPr>
                        <a:t>BRIEF DESCRIPTION</a:t>
                      </a:r>
                      <a:endParaRPr lang="en-PH"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5975" marR="65975" marT="0" marB="0"/>
                </a:tc>
                <a:tc gridSpan="2">
                  <a:txBody>
                    <a:bodyPr/>
                    <a:lstStyle/>
                    <a:p>
                      <a:pPr marL="0" marR="0">
                        <a:lnSpc>
                          <a:spcPct val="107000"/>
                        </a:lnSpc>
                        <a:spcBef>
                          <a:spcPts val="0"/>
                        </a:spcBef>
                        <a:spcAft>
                          <a:spcPts val="0"/>
                        </a:spcAft>
                      </a:pPr>
                      <a:r>
                        <a:rPr lang="en-US" sz="1800" dirty="0">
                          <a:effectLst/>
                        </a:rPr>
                        <a:t>As soon as the moderator enables the plug in, the system begins to run. </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975" marR="65975" marT="0" marB="0"/>
                </a:tc>
                <a:tc hMerge="1">
                  <a:txBody>
                    <a:bodyPr/>
                    <a:lstStyle/>
                    <a:p>
                      <a:endParaRPr lang="en-PH"/>
                    </a:p>
                  </a:txBody>
                  <a:tcPr/>
                </a:tc>
                <a:extLst>
                  <a:ext uri="{0D108BD9-81ED-4DB2-BD59-A6C34878D82A}">
                    <a16:rowId xmlns:a16="http://schemas.microsoft.com/office/drawing/2014/main" val="10004"/>
                  </a:ext>
                </a:extLst>
              </a:tr>
              <a:tr h="388552">
                <a:tc>
                  <a:txBody>
                    <a:bodyPr/>
                    <a:lstStyle/>
                    <a:p>
                      <a:pPr marL="0" marR="0">
                        <a:lnSpc>
                          <a:spcPct val="107000"/>
                        </a:lnSpc>
                        <a:spcBef>
                          <a:spcPts val="0"/>
                        </a:spcBef>
                        <a:spcAft>
                          <a:spcPts val="0"/>
                        </a:spcAft>
                      </a:pPr>
                      <a:r>
                        <a:rPr lang="en-US" sz="2000" dirty="0">
                          <a:effectLst/>
                        </a:rPr>
                        <a:t>RELATED USE CASE </a:t>
                      </a:r>
                      <a:endParaRPr lang="en-PH"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5975" marR="65975" marT="0" marB="0"/>
                </a:tc>
                <a:tc gridSpan="2">
                  <a:txBody>
                    <a:bodyPr/>
                    <a:lstStyle/>
                    <a:p>
                      <a:pPr marL="0" marR="0">
                        <a:lnSpc>
                          <a:spcPct val="107000"/>
                        </a:lnSpc>
                        <a:spcBef>
                          <a:spcPts val="0"/>
                        </a:spcBef>
                        <a:spcAft>
                          <a:spcPts val="0"/>
                        </a:spcAft>
                      </a:pPr>
                      <a:r>
                        <a:rPr lang="en-US" sz="2000" dirty="0">
                          <a:effectLst/>
                        </a:rPr>
                        <a:t>None</a:t>
                      </a:r>
                      <a:endParaRPr lang="en-PH"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5975" marR="65975" marT="0" marB="0"/>
                </a:tc>
                <a:tc hMerge="1">
                  <a:txBody>
                    <a:bodyPr/>
                    <a:lstStyle/>
                    <a:p>
                      <a:endParaRPr lang="en-PH"/>
                    </a:p>
                  </a:txBody>
                  <a:tcPr/>
                </a:tc>
                <a:extLst>
                  <a:ext uri="{0D108BD9-81ED-4DB2-BD59-A6C34878D82A}">
                    <a16:rowId xmlns:a16="http://schemas.microsoft.com/office/drawing/2014/main" val="10005"/>
                  </a:ext>
                </a:extLst>
              </a:tr>
              <a:tr h="388552">
                <a:tc>
                  <a:txBody>
                    <a:bodyPr/>
                    <a:lstStyle/>
                    <a:p>
                      <a:pPr marL="0" marR="0">
                        <a:lnSpc>
                          <a:spcPct val="107000"/>
                        </a:lnSpc>
                        <a:spcBef>
                          <a:spcPts val="0"/>
                        </a:spcBef>
                        <a:spcAft>
                          <a:spcPts val="0"/>
                        </a:spcAft>
                      </a:pPr>
                      <a:r>
                        <a:rPr lang="en-US" sz="2000" dirty="0">
                          <a:effectLst/>
                        </a:rPr>
                        <a:t>STAKEHOLDERS</a:t>
                      </a:r>
                      <a:endParaRPr lang="en-PH"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5975" marR="65975" marT="0" marB="0"/>
                </a:tc>
                <a:tc gridSpan="2">
                  <a:txBody>
                    <a:bodyPr/>
                    <a:lstStyle/>
                    <a:p>
                      <a:pPr marL="0" marR="0">
                        <a:lnSpc>
                          <a:spcPct val="107000"/>
                        </a:lnSpc>
                        <a:spcBef>
                          <a:spcPts val="0"/>
                        </a:spcBef>
                        <a:spcAft>
                          <a:spcPts val="0"/>
                        </a:spcAft>
                      </a:pPr>
                      <a:r>
                        <a:rPr lang="en-US" sz="2000" dirty="0">
                          <a:effectLst/>
                        </a:rPr>
                        <a:t>None</a:t>
                      </a:r>
                      <a:endParaRPr lang="en-PH"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5975" marR="65975" marT="0" marB="0"/>
                </a:tc>
                <a:tc hMerge="1">
                  <a:txBody>
                    <a:bodyPr/>
                    <a:lstStyle/>
                    <a:p>
                      <a:endParaRPr lang="en-PH"/>
                    </a:p>
                  </a:txBody>
                  <a:tcPr/>
                </a:tc>
                <a:extLst>
                  <a:ext uri="{0D108BD9-81ED-4DB2-BD59-A6C34878D82A}">
                    <a16:rowId xmlns:a16="http://schemas.microsoft.com/office/drawing/2014/main" val="10006"/>
                  </a:ext>
                </a:extLst>
              </a:tr>
              <a:tr h="388552">
                <a:tc>
                  <a:txBody>
                    <a:bodyPr/>
                    <a:lstStyle/>
                    <a:p>
                      <a:pPr marL="0" marR="0">
                        <a:lnSpc>
                          <a:spcPct val="107000"/>
                        </a:lnSpc>
                        <a:spcBef>
                          <a:spcPts val="0"/>
                        </a:spcBef>
                        <a:spcAft>
                          <a:spcPts val="0"/>
                        </a:spcAft>
                      </a:pPr>
                      <a:r>
                        <a:rPr lang="en-US" sz="2000" dirty="0">
                          <a:effectLst/>
                        </a:rPr>
                        <a:t>ACTOR(S)</a:t>
                      </a:r>
                      <a:endParaRPr lang="en-PH"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5975" marR="65975" marT="0" marB="0"/>
                </a:tc>
                <a:tc gridSpan="2">
                  <a:txBody>
                    <a:bodyPr/>
                    <a:lstStyle/>
                    <a:p>
                      <a:pPr marL="0" marR="0">
                        <a:lnSpc>
                          <a:spcPct val="107000"/>
                        </a:lnSpc>
                        <a:spcBef>
                          <a:spcPts val="0"/>
                        </a:spcBef>
                        <a:spcAft>
                          <a:spcPts val="0"/>
                        </a:spcAft>
                      </a:pPr>
                      <a:r>
                        <a:rPr lang="en-US" sz="1800" dirty="0">
                          <a:effectLst/>
                        </a:rPr>
                        <a:t>Moderator</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975" marR="65975" marT="0" marB="0"/>
                </a:tc>
                <a:tc hMerge="1">
                  <a:txBody>
                    <a:bodyPr/>
                    <a:lstStyle/>
                    <a:p>
                      <a:endParaRPr lang="en-PH"/>
                    </a:p>
                  </a:txBody>
                  <a:tcPr/>
                </a:tc>
                <a:extLst>
                  <a:ext uri="{0D108BD9-81ED-4DB2-BD59-A6C34878D82A}">
                    <a16:rowId xmlns:a16="http://schemas.microsoft.com/office/drawing/2014/main" val="10007"/>
                  </a:ext>
                </a:extLst>
              </a:tr>
              <a:tr h="332918">
                <a:tc>
                  <a:txBody>
                    <a:bodyPr/>
                    <a:lstStyle/>
                    <a:p>
                      <a:pPr marL="0" marR="0" algn="ctr">
                        <a:lnSpc>
                          <a:spcPct val="107000"/>
                        </a:lnSpc>
                        <a:spcBef>
                          <a:spcPts val="0"/>
                        </a:spcBef>
                        <a:spcAft>
                          <a:spcPts val="0"/>
                        </a:spcAft>
                      </a:pPr>
                      <a:r>
                        <a:rPr lang="en-US" sz="1800" dirty="0">
                          <a:effectLst/>
                        </a:rPr>
                        <a:t>BASIC FLOW</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975" marR="65975" marT="0" marB="0"/>
                </a:tc>
                <a:tc>
                  <a:txBody>
                    <a:bodyPr/>
                    <a:lstStyle/>
                    <a:p>
                      <a:pPr marL="0" marR="0" algn="ctr">
                        <a:lnSpc>
                          <a:spcPct val="107000"/>
                        </a:lnSpc>
                        <a:spcBef>
                          <a:spcPts val="0"/>
                        </a:spcBef>
                        <a:spcAft>
                          <a:spcPts val="0"/>
                        </a:spcAft>
                      </a:pPr>
                      <a:r>
                        <a:rPr lang="en-US" sz="1800" dirty="0">
                          <a:effectLst/>
                        </a:rPr>
                        <a:t>ACTOR ACTION</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975" marR="65975" marT="0" marB="0"/>
                </a:tc>
                <a:tc>
                  <a:txBody>
                    <a:bodyPr/>
                    <a:lstStyle/>
                    <a:p>
                      <a:pPr marL="0" marR="0" algn="ctr">
                        <a:lnSpc>
                          <a:spcPct val="107000"/>
                        </a:lnSpc>
                        <a:spcBef>
                          <a:spcPts val="0"/>
                        </a:spcBef>
                        <a:spcAft>
                          <a:spcPts val="0"/>
                        </a:spcAft>
                      </a:pPr>
                      <a:r>
                        <a:rPr lang="en-US" sz="1800" dirty="0">
                          <a:effectLst/>
                        </a:rPr>
                        <a:t>SYSTEM RESPONSE</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975" marR="65975" marT="0" marB="0"/>
                </a:tc>
                <a:extLst>
                  <a:ext uri="{0D108BD9-81ED-4DB2-BD59-A6C34878D82A}">
                    <a16:rowId xmlns:a16="http://schemas.microsoft.com/office/drawing/2014/main" val="10008"/>
                  </a:ext>
                </a:extLst>
              </a:tr>
              <a:tr h="816855">
                <a:tc>
                  <a:txBody>
                    <a:bodyPr/>
                    <a:lstStyle/>
                    <a:p>
                      <a:pPr marL="0" marR="0">
                        <a:lnSpc>
                          <a:spcPct val="107000"/>
                        </a:lnSpc>
                        <a:spcBef>
                          <a:spcPts val="0"/>
                        </a:spcBef>
                        <a:spcAft>
                          <a:spcPts val="0"/>
                        </a:spcAft>
                      </a:pPr>
                      <a:r>
                        <a:rPr lang="en-US" sz="1100">
                          <a:effectLst/>
                        </a:rPr>
                        <a:t> </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5975" marR="65975" marT="0" marB="0"/>
                </a:tc>
                <a:tc>
                  <a:txBody>
                    <a:bodyPr/>
                    <a:lstStyle/>
                    <a:p>
                      <a:pPr marL="0" marR="0">
                        <a:lnSpc>
                          <a:spcPct val="107000"/>
                        </a:lnSpc>
                        <a:spcBef>
                          <a:spcPts val="0"/>
                        </a:spcBef>
                        <a:spcAft>
                          <a:spcPts val="0"/>
                        </a:spcAft>
                      </a:pPr>
                      <a:r>
                        <a:rPr lang="en-US" sz="1600" dirty="0">
                          <a:effectLst/>
                        </a:rPr>
                        <a:t>Step 1:  Moderator clicks ‘Run’</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975" marR="65975" marT="0" marB="0"/>
                </a:tc>
                <a:tc>
                  <a:txBody>
                    <a:bodyPr/>
                    <a:lstStyle/>
                    <a:p>
                      <a:pPr marL="0" marR="0">
                        <a:lnSpc>
                          <a:spcPct val="107000"/>
                        </a:lnSpc>
                        <a:spcBef>
                          <a:spcPts val="0"/>
                        </a:spcBef>
                        <a:spcAft>
                          <a:spcPts val="0"/>
                        </a:spcAft>
                      </a:pPr>
                      <a:r>
                        <a:rPr lang="en-US" sz="1600" dirty="0">
                          <a:effectLst/>
                        </a:rPr>
                        <a:t/>
                      </a:r>
                      <a:br>
                        <a:rPr lang="en-US" sz="1600" dirty="0">
                          <a:effectLst/>
                        </a:rPr>
                      </a:br>
                      <a:r>
                        <a:rPr lang="en-US" sz="1600" dirty="0">
                          <a:effectLst/>
                        </a:rPr>
                        <a:t>Step 2: System starts operating</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975" marR="65975" marT="0" marB="0"/>
                </a:tc>
                <a:extLst>
                  <a:ext uri="{0D108BD9-81ED-4DB2-BD59-A6C34878D82A}">
                    <a16:rowId xmlns:a16="http://schemas.microsoft.com/office/drawing/2014/main" val="10009"/>
                  </a:ext>
                </a:extLst>
              </a:tr>
              <a:tr h="452133">
                <a:tc>
                  <a:txBody>
                    <a:bodyPr/>
                    <a:lstStyle/>
                    <a:p>
                      <a:pPr marL="0" marR="0">
                        <a:lnSpc>
                          <a:spcPct val="107000"/>
                        </a:lnSpc>
                        <a:spcBef>
                          <a:spcPts val="0"/>
                        </a:spcBef>
                        <a:spcAft>
                          <a:spcPts val="0"/>
                        </a:spcAft>
                      </a:pPr>
                      <a:r>
                        <a:rPr lang="en-US" sz="2000" dirty="0">
                          <a:effectLst/>
                        </a:rPr>
                        <a:t>PRECONDITION</a:t>
                      </a:r>
                      <a:endParaRPr lang="en-PH"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5975" marR="65975" marT="0" marB="0"/>
                </a:tc>
                <a:tc gridSpan="2">
                  <a:txBody>
                    <a:bodyPr/>
                    <a:lstStyle/>
                    <a:p>
                      <a:pPr marL="0" marR="0">
                        <a:lnSpc>
                          <a:spcPct val="107000"/>
                        </a:lnSpc>
                        <a:spcBef>
                          <a:spcPts val="0"/>
                        </a:spcBef>
                        <a:spcAft>
                          <a:spcPts val="0"/>
                        </a:spcAft>
                      </a:pPr>
                      <a:r>
                        <a:rPr lang="en-US" sz="1800" dirty="0">
                          <a:effectLst/>
                        </a:rPr>
                        <a:t>User must install the plug in</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975" marR="65975" marT="0" marB="0"/>
                </a:tc>
                <a:tc hMerge="1">
                  <a:txBody>
                    <a:bodyPr/>
                    <a:lstStyle/>
                    <a:p>
                      <a:endParaRPr lang="en-PH"/>
                    </a:p>
                  </a:txBody>
                  <a:tcPr/>
                </a:tc>
                <a:extLst>
                  <a:ext uri="{0D108BD9-81ED-4DB2-BD59-A6C34878D82A}">
                    <a16:rowId xmlns:a16="http://schemas.microsoft.com/office/drawing/2014/main" val="10010"/>
                  </a:ext>
                </a:extLst>
              </a:tr>
              <a:tr h="388552">
                <a:tc>
                  <a:txBody>
                    <a:bodyPr/>
                    <a:lstStyle/>
                    <a:p>
                      <a:pPr marL="0" marR="0">
                        <a:lnSpc>
                          <a:spcPct val="107000"/>
                        </a:lnSpc>
                        <a:spcBef>
                          <a:spcPts val="0"/>
                        </a:spcBef>
                        <a:spcAft>
                          <a:spcPts val="0"/>
                        </a:spcAft>
                      </a:pPr>
                      <a:r>
                        <a:rPr lang="en-US" sz="1800" dirty="0">
                          <a:effectLst/>
                        </a:rPr>
                        <a:t>POSTCONDITION</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975" marR="65975" marT="0" marB="0"/>
                </a:tc>
                <a:tc gridSpan="2">
                  <a:txBody>
                    <a:bodyPr/>
                    <a:lstStyle/>
                    <a:p>
                      <a:pPr marL="0" marR="0">
                        <a:lnSpc>
                          <a:spcPct val="107000"/>
                        </a:lnSpc>
                        <a:spcBef>
                          <a:spcPts val="0"/>
                        </a:spcBef>
                        <a:spcAft>
                          <a:spcPts val="0"/>
                        </a:spcAft>
                      </a:pPr>
                      <a:r>
                        <a:rPr lang="en-US" sz="1800" dirty="0">
                          <a:effectLst/>
                        </a:rPr>
                        <a:t>User successfully started the system</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975" marR="65975" marT="0" marB="0"/>
                </a:tc>
                <a:tc hMerge="1">
                  <a:txBody>
                    <a:bodyPr/>
                    <a:lstStyle/>
                    <a:p>
                      <a:endParaRPr lang="en-PH"/>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315477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68929" y="120134"/>
            <a:ext cx="5245347" cy="769441"/>
          </a:xfrm>
          <a:prstGeom prst="rect">
            <a:avLst/>
          </a:prstGeom>
        </p:spPr>
        <p:txBody>
          <a:bodyPr wrap="none">
            <a:spAutoFit/>
          </a:bodyPr>
          <a:lstStyle/>
          <a:p>
            <a:r>
              <a:rPr lang="en-PH" sz="4400" b="1" dirty="0" smtClean="0">
                <a:solidFill>
                  <a:srgbClr val="FEFEFE"/>
                </a:solidFill>
              </a:rPr>
              <a:t>Use Case Diagram</a:t>
            </a:r>
            <a:endParaRPr lang="en-PH" sz="1600" dirty="0"/>
          </a:p>
        </p:txBody>
      </p:sp>
      <p:graphicFrame>
        <p:nvGraphicFramePr>
          <p:cNvPr id="2" name="Table 1"/>
          <p:cNvGraphicFramePr>
            <a:graphicFrameLocks noGrp="1"/>
          </p:cNvGraphicFramePr>
          <p:nvPr>
            <p:extLst>
              <p:ext uri="{D42A27DB-BD31-4B8C-83A1-F6EECF244321}">
                <p14:modId xmlns:p14="http://schemas.microsoft.com/office/powerpoint/2010/main" val="201217888"/>
              </p:ext>
            </p:extLst>
          </p:nvPr>
        </p:nvGraphicFramePr>
        <p:xfrm>
          <a:off x="1221154" y="987862"/>
          <a:ext cx="9740899" cy="5689283"/>
        </p:xfrm>
        <a:graphic>
          <a:graphicData uri="http://schemas.openxmlformats.org/drawingml/2006/table">
            <a:tbl>
              <a:tblPr firstRow="1" firstCol="1" bandRow="1">
                <a:tableStyleId>{5C22544A-7EE6-4342-B048-85BDC9FD1C3A}</a:tableStyleId>
              </a:tblPr>
              <a:tblGrid>
                <a:gridCol w="3314783">
                  <a:extLst>
                    <a:ext uri="{9D8B030D-6E8A-4147-A177-3AD203B41FA5}">
                      <a16:colId xmlns:a16="http://schemas.microsoft.com/office/drawing/2014/main" val="20000"/>
                    </a:ext>
                  </a:extLst>
                </a:gridCol>
                <a:gridCol w="3287395">
                  <a:extLst>
                    <a:ext uri="{9D8B030D-6E8A-4147-A177-3AD203B41FA5}">
                      <a16:colId xmlns:a16="http://schemas.microsoft.com/office/drawing/2014/main" val="20001"/>
                    </a:ext>
                  </a:extLst>
                </a:gridCol>
                <a:gridCol w="3138721">
                  <a:extLst>
                    <a:ext uri="{9D8B030D-6E8A-4147-A177-3AD203B41FA5}">
                      <a16:colId xmlns:a16="http://schemas.microsoft.com/office/drawing/2014/main" val="20002"/>
                    </a:ext>
                  </a:extLst>
                </a:gridCol>
              </a:tblGrid>
              <a:tr h="173136">
                <a:tc>
                  <a:txBody>
                    <a:bodyPr/>
                    <a:lstStyle/>
                    <a:p>
                      <a:pPr marL="0" marR="0">
                        <a:lnSpc>
                          <a:spcPct val="107000"/>
                        </a:lnSpc>
                        <a:spcBef>
                          <a:spcPts val="0"/>
                        </a:spcBef>
                        <a:spcAft>
                          <a:spcPts val="0"/>
                        </a:spcAft>
                      </a:pPr>
                      <a:r>
                        <a:rPr lang="en-US" sz="1200" dirty="0">
                          <a:effectLst/>
                        </a:rPr>
                        <a:t>NUMBER</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282" marR="33282" marT="0" marB="0"/>
                </a:tc>
                <a:tc gridSpan="2">
                  <a:txBody>
                    <a:bodyPr/>
                    <a:lstStyle/>
                    <a:p>
                      <a:pPr marL="0" marR="0">
                        <a:lnSpc>
                          <a:spcPct val="107000"/>
                        </a:lnSpc>
                        <a:spcBef>
                          <a:spcPts val="0"/>
                        </a:spcBef>
                        <a:spcAft>
                          <a:spcPts val="0"/>
                        </a:spcAft>
                      </a:pPr>
                      <a:r>
                        <a:rPr lang="en-US" sz="1200">
                          <a:effectLst/>
                        </a:rPr>
                        <a:t>2</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33282" marR="33282" marT="0" marB="0"/>
                </a:tc>
                <a:tc hMerge="1">
                  <a:txBody>
                    <a:bodyPr/>
                    <a:lstStyle/>
                    <a:p>
                      <a:endParaRPr lang="en-PH"/>
                    </a:p>
                  </a:txBody>
                  <a:tcPr/>
                </a:tc>
                <a:extLst>
                  <a:ext uri="{0D108BD9-81ED-4DB2-BD59-A6C34878D82A}">
                    <a16:rowId xmlns:a16="http://schemas.microsoft.com/office/drawing/2014/main" val="10000"/>
                  </a:ext>
                </a:extLst>
              </a:tr>
              <a:tr h="173254">
                <a:tc>
                  <a:txBody>
                    <a:bodyPr/>
                    <a:lstStyle/>
                    <a:p>
                      <a:pPr marL="0" marR="0">
                        <a:lnSpc>
                          <a:spcPct val="107000"/>
                        </a:lnSpc>
                        <a:spcBef>
                          <a:spcPts val="0"/>
                        </a:spcBef>
                        <a:spcAft>
                          <a:spcPts val="0"/>
                        </a:spcAft>
                      </a:pPr>
                      <a:r>
                        <a:rPr lang="en-US" sz="1200">
                          <a:effectLst/>
                        </a:rPr>
                        <a:t>USE CASE NAME</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33282" marR="33282" marT="0" marB="0"/>
                </a:tc>
                <a:tc gridSpan="2">
                  <a:txBody>
                    <a:bodyPr/>
                    <a:lstStyle/>
                    <a:p>
                      <a:pPr marL="0" marR="0">
                        <a:lnSpc>
                          <a:spcPct val="107000"/>
                        </a:lnSpc>
                        <a:spcBef>
                          <a:spcPts val="0"/>
                        </a:spcBef>
                        <a:spcAft>
                          <a:spcPts val="0"/>
                        </a:spcAft>
                      </a:pPr>
                      <a:r>
                        <a:rPr lang="en-US" sz="1200">
                          <a:effectLst/>
                        </a:rPr>
                        <a:t>Receives graphical reports</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33282" marR="33282" marT="0" marB="0"/>
                </a:tc>
                <a:tc hMerge="1">
                  <a:txBody>
                    <a:bodyPr/>
                    <a:lstStyle/>
                    <a:p>
                      <a:endParaRPr lang="en-PH"/>
                    </a:p>
                  </a:txBody>
                  <a:tcPr/>
                </a:tc>
                <a:extLst>
                  <a:ext uri="{0D108BD9-81ED-4DB2-BD59-A6C34878D82A}">
                    <a16:rowId xmlns:a16="http://schemas.microsoft.com/office/drawing/2014/main" val="10001"/>
                  </a:ext>
                </a:extLst>
              </a:tr>
              <a:tr h="355808">
                <a:tc>
                  <a:txBody>
                    <a:bodyPr/>
                    <a:lstStyle/>
                    <a:p>
                      <a:pPr marL="0" marR="0">
                        <a:lnSpc>
                          <a:spcPct val="107000"/>
                        </a:lnSpc>
                        <a:spcBef>
                          <a:spcPts val="0"/>
                        </a:spcBef>
                        <a:spcAft>
                          <a:spcPts val="0"/>
                        </a:spcAft>
                      </a:pPr>
                      <a:r>
                        <a:rPr lang="en-US" sz="1200">
                          <a:effectLst/>
                        </a:rPr>
                        <a:t>SCENARIO</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33282" marR="33282" marT="0" marB="0"/>
                </a:tc>
                <a:tc gridSpan="2">
                  <a:txBody>
                    <a:bodyPr/>
                    <a:lstStyle/>
                    <a:p>
                      <a:pPr marL="0" marR="0">
                        <a:lnSpc>
                          <a:spcPct val="107000"/>
                        </a:lnSpc>
                        <a:spcBef>
                          <a:spcPts val="0"/>
                        </a:spcBef>
                        <a:spcAft>
                          <a:spcPts val="0"/>
                        </a:spcAft>
                      </a:pPr>
                      <a:r>
                        <a:rPr lang="en-US" sz="1200">
                          <a:effectLst/>
                        </a:rPr>
                        <a:t>The moderator wants to check reports regarding posts which contains indications of cyberbullying</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33282" marR="33282" marT="0" marB="0"/>
                </a:tc>
                <a:tc hMerge="1">
                  <a:txBody>
                    <a:bodyPr/>
                    <a:lstStyle/>
                    <a:p>
                      <a:endParaRPr lang="en-PH"/>
                    </a:p>
                  </a:txBody>
                  <a:tcPr/>
                </a:tc>
                <a:extLst>
                  <a:ext uri="{0D108BD9-81ED-4DB2-BD59-A6C34878D82A}">
                    <a16:rowId xmlns:a16="http://schemas.microsoft.com/office/drawing/2014/main" val="10002"/>
                  </a:ext>
                </a:extLst>
              </a:tr>
              <a:tr h="207231">
                <a:tc>
                  <a:txBody>
                    <a:bodyPr/>
                    <a:lstStyle/>
                    <a:p>
                      <a:pPr marL="0" marR="0">
                        <a:lnSpc>
                          <a:spcPct val="107000"/>
                        </a:lnSpc>
                        <a:spcBef>
                          <a:spcPts val="0"/>
                        </a:spcBef>
                        <a:spcAft>
                          <a:spcPts val="0"/>
                        </a:spcAft>
                      </a:pPr>
                      <a:r>
                        <a:rPr lang="en-US" sz="1200">
                          <a:effectLst/>
                        </a:rPr>
                        <a:t>TRIGGERING EVENT</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33282" marR="33282" marT="0" marB="0"/>
                </a:tc>
                <a:tc gridSpan="2">
                  <a:txBody>
                    <a:bodyPr/>
                    <a:lstStyle/>
                    <a:p>
                      <a:pPr marL="0" marR="0">
                        <a:lnSpc>
                          <a:spcPct val="107000"/>
                        </a:lnSpc>
                        <a:spcBef>
                          <a:spcPts val="0"/>
                        </a:spcBef>
                        <a:spcAft>
                          <a:spcPts val="0"/>
                        </a:spcAft>
                      </a:pPr>
                      <a:r>
                        <a:rPr lang="en-US" sz="1200">
                          <a:effectLst/>
                        </a:rPr>
                        <a:t>The moderator wants to monitor the activities in social media accounts</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33282" marR="33282" marT="0" marB="0"/>
                </a:tc>
                <a:tc hMerge="1">
                  <a:txBody>
                    <a:bodyPr/>
                    <a:lstStyle/>
                    <a:p>
                      <a:endParaRPr lang="en-PH"/>
                    </a:p>
                  </a:txBody>
                  <a:tcPr/>
                </a:tc>
                <a:extLst>
                  <a:ext uri="{0D108BD9-81ED-4DB2-BD59-A6C34878D82A}">
                    <a16:rowId xmlns:a16="http://schemas.microsoft.com/office/drawing/2014/main" val="10003"/>
                  </a:ext>
                </a:extLst>
              </a:tr>
              <a:tr h="720914">
                <a:tc>
                  <a:txBody>
                    <a:bodyPr/>
                    <a:lstStyle/>
                    <a:p>
                      <a:pPr marL="0" marR="0">
                        <a:lnSpc>
                          <a:spcPct val="107000"/>
                        </a:lnSpc>
                        <a:spcBef>
                          <a:spcPts val="0"/>
                        </a:spcBef>
                        <a:spcAft>
                          <a:spcPts val="0"/>
                        </a:spcAft>
                      </a:pPr>
                      <a:r>
                        <a:rPr lang="en-US" sz="1200">
                          <a:effectLst/>
                        </a:rPr>
                        <a:t>BRIEF DESCRIPTION</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33282" marR="33282" marT="0" marB="0"/>
                </a:tc>
                <a:tc gridSpan="2">
                  <a:txBody>
                    <a:bodyPr/>
                    <a:lstStyle/>
                    <a:p>
                      <a:pPr marL="0" marR="0">
                        <a:lnSpc>
                          <a:spcPct val="107000"/>
                        </a:lnSpc>
                        <a:spcBef>
                          <a:spcPts val="0"/>
                        </a:spcBef>
                        <a:spcAft>
                          <a:spcPts val="0"/>
                        </a:spcAft>
                      </a:pPr>
                      <a:r>
                        <a:rPr lang="en-US" sz="1200" dirty="0">
                          <a:effectLst/>
                        </a:rPr>
                        <a:t>The system begins to analyze posts and classifies whether it is cyberbullying related or not. As soon as the system detects that the post contains indications of cyberbullying, it records the information gathered to its own database and converts it into graphical reports. </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282" marR="33282" marT="0" marB="0"/>
                </a:tc>
                <a:tc hMerge="1">
                  <a:txBody>
                    <a:bodyPr/>
                    <a:lstStyle/>
                    <a:p>
                      <a:endParaRPr lang="en-PH"/>
                    </a:p>
                  </a:txBody>
                  <a:tcPr/>
                </a:tc>
                <a:extLst>
                  <a:ext uri="{0D108BD9-81ED-4DB2-BD59-A6C34878D82A}">
                    <a16:rowId xmlns:a16="http://schemas.microsoft.com/office/drawing/2014/main" val="10004"/>
                  </a:ext>
                </a:extLst>
              </a:tr>
              <a:tr h="173254">
                <a:tc>
                  <a:txBody>
                    <a:bodyPr/>
                    <a:lstStyle/>
                    <a:p>
                      <a:pPr marL="0" marR="0">
                        <a:lnSpc>
                          <a:spcPct val="107000"/>
                        </a:lnSpc>
                        <a:spcBef>
                          <a:spcPts val="0"/>
                        </a:spcBef>
                        <a:spcAft>
                          <a:spcPts val="0"/>
                        </a:spcAft>
                      </a:pPr>
                      <a:r>
                        <a:rPr lang="en-US" sz="1200">
                          <a:effectLst/>
                        </a:rPr>
                        <a:t>RELATED USE CASE</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33282" marR="33282" marT="0" marB="0"/>
                </a:tc>
                <a:tc gridSpan="2">
                  <a:txBody>
                    <a:bodyPr/>
                    <a:lstStyle/>
                    <a:p>
                      <a:pPr marL="0" marR="0">
                        <a:lnSpc>
                          <a:spcPct val="107000"/>
                        </a:lnSpc>
                        <a:spcBef>
                          <a:spcPts val="0"/>
                        </a:spcBef>
                        <a:spcAft>
                          <a:spcPts val="0"/>
                        </a:spcAft>
                      </a:pPr>
                      <a:r>
                        <a:rPr lang="en-US" sz="1200">
                          <a:effectLst/>
                        </a:rPr>
                        <a:t>None</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33282" marR="33282" marT="0" marB="0"/>
                </a:tc>
                <a:tc hMerge="1">
                  <a:txBody>
                    <a:bodyPr/>
                    <a:lstStyle/>
                    <a:p>
                      <a:endParaRPr lang="en-PH"/>
                    </a:p>
                  </a:txBody>
                  <a:tcPr/>
                </a:tc>
                <a:extLst>
                  <a:ext uri="{0D108BD9-81ED-4DB2-BD59-A6C34878D82A}">
                    <a16:rowId xmlns:a16="http://schemas.microsoft.com/office/drawing/2014/main" val="10005"/>
                  </a:ext>
                </a:extLst>
              </a:tr>
              <a:tr h="173254">
                <a:tc>
                  <a:txBody>
                    <a:bodyPr/>
                    <a:lstStyle/>
                    <a:p>
                      <a:pPr marL="0" marR="0">
                        <a:lnSpc>
                          <a:spcPct val="107000"/>
                        </a:lnSpc>
                        <a:spcBef>
                          <a:spcPts val="0"/>
                        </a:spcBef>
                        <a:spcAft>
                          <a:spcPts val="0"/>
                        </a:spcAft>
                      </a:pPr>
                      <a:r>
                        <a:rPr lang="en-US" sz="1200" dirty="0">
                          <a:effectLst/>
                        </a:rPr>
                        <a:t>STAKEHOLDERS</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282" marR="33282" marT="0" marB="0"/>
                </a:tc>
                <a:tc gridSpan="2">
                  <a:txBody>
                    <a:bodyPr/>
                    <a:lstStyle/>
                    <a:p>
                      <a:pPr marL="0" marR="0">
                        <a:lnSpc>
                          <a:spcPct val="107000"/>
                        </a:lnSpc>
                        <a:spcBef>
                          <a:spcPts val="0"/>
                        </a:spcBef>
                        <a:spcAft>
                          <a:spcPts val="0"/>
                        </a:spcAft>
                      </a:pPr>
                      <a:r>
                        <a:rPr lang="en-US" sz="1200">
                          <a:effectLst/>
                        </a:rPr>
                        <a:t>None</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33282" marR="33282" marT="0" marB="0"/>
                </a:tc>
                <a:tc hMerge="1">
                  <a:txBody>
                    <a:bodyPr/>
                    <a:lstStyle/>
                    <a:p>
                      <a:endParaRPr lang="en-PH"/>
                    </a:p>
                  </a:txBody>
                  <a:tcPr/>
                </a:tc>
                <a:extLst>
                  <a:ext uri="{0D108BD9-81ED-4DB2-BD59-A6C34878D82A}">
                    <a16:rowId xmlns:a16="http://schemas.microsoft.com/office/drawing/2014/main" val="10006"/>
                  </a:ext>
                </a:extLst>
              </a:tr>
              <a:tr h="173254">
                <a:tc>
                  <a:txBody>
                    <a:bodyPr/>
                    <a:lstStyle/>
                    <a:p>
                      <a:pPr marL="0" marR="0">
                        <a:lnSpc>
                          <a:spcPct val="107000"/>
                        </a:lnSpc>
                        <a:spcBef>
                          <a:spcPts val="0"/>
                        </a:spcBef>
                        <a:spcAft>
                          <a:spcPts val="0"/>
                        </a:spcAft>
                      </a:pPr>
                      <a:r>
                        <a:rPr lang="en-US" sz="1200" dirty="0">
                          <a:effectLst/>
                        </a:rPr>
                        <a:t>ACTOR(S)</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282" marR="33282" marT="0" marB="0"/>
                </a:tc>
                <a:tc gridSpan="2">
                  <a:txBody>
                    <a:bodyPr/>
                    <a:lstStyle/>
                    <a:p>
                      <a:pPr marL="0" marR="0">
                        <a:lnSpc>
                          <a:spcPct val="107000"/>
                        </a:lnSpc>
                        <a:spcBef>
                          <a:spcPts val="0"/>
                        </a:spcBef>
                        <a:spcAft>
                          <a:spcPts val="0"/>
                        </a:spcAft>
                      </a:pPr>
                      <a:r>
                        <a:rPr lang="en-US" sz="1200" dirty="0">
                          <a:effectLst/>
                        </a:rPr>
                        <a:t>Moderator</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282" marR="33282" marT="0" marB="0"/>
                </a:tc>
                <a:tc hMerge="1">
                  <a:txBody>
                    <a:bodyPr/>
                    <a:lstStyle/>
                    <a:p>
                      <a:endParaRPr lang="en-PH"/>
                    </a:p>
                  </a:txBody>
                  <a:tcPr/>
                </a:tc>
                <a:extLst>
                  <a:ext uri="{0D108BD9-81ED-4DB2-BD59-A6C34878D82A}">
                    <a16:rowId xmlns:a16="http://schemas.microsoft.com/office/drawing/2014/main" val="10007"/>
                  </a:ext>
                </a:extLst>
              </a:tr>
              <a:tr h="173254">
                <a:tc>
                  <a:txBody>
                    <a:bodyPr/>
                    <a:lstStyle/>
                    <a:p>
                      <a:pPr marL="0" marR="0" algn="ctr">
                        <a:lnSpc>
                          <a:spcPct val="107000"/>
                        </a:lnSpc>
                        <a:spcBef>
                          <a:spcPts val="0"/>
                        </a:spcBef>
                        <a:spcAft>
                          <a:spcPts val="0"/>
                        </a:spcAft>
                      </a:pPr>
                      <a:r>
                        <a:rPr lang="en-US" sz="1200" dirty="0">
                          <a:effectLst/>
                        </a:rPr>
                        <a:t>BASIC FLOW</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282" marR="33282" marT="0" marB="0"/>
                </a:tc>
                <a:tc>
                  <a:txBody>
                    <a:bodyPr/>
                    <a:lstStyle/>
                    <a:p>
                      <a:pPr marL="0" marR="0" algn="ctr">
                        <a:lnSpc>
                          <a:spcPct val="107000"/>
                        </a:lnSpc>
                        <a:spcBef>
                          <a:spcPts val="0"/>
                        </a:spcBef>
                        <a:spcAft>
                          <a:spcPts val="0"/>
                        </a:spcAft>
                      </a:pPr>
                      <a:r>
                        <a:rPr lang="en-US" sz="1200" dirty="0">
                          <a:effectLst/>
                        </a:rPr>
                        <a:t>ACTOR ACTION</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282" marR="33282" marT="0" marB="0"/>
                </a:tc>
                <a:tc>
                  <a:txBody>
                    <a:bodyPr/>
                    <a:lstStyle/>
                    <a:p>
                      <a:pPr marL="0" marR="0" algn="ctr">
                        <a:lnSpc>
                          <a:spcPct val="107000"/>
                        </a:lnSpc>
                        <a:spcBef>
                          <a:spcPts val="0"/>
                        </a:spcBef>
                        <a:spcAft>
                          <a:spcPts val="0"/>
                        </a:spcAft>
                      </a:pPr>
                      <a:r>
                        <a:rPr lang="en-US" sz="1200" dirty="0">
                          <a:effectLst/>
                        </a:rPr>
                        <a:t>SYSTEM RESPONSE</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282" marR="33282" marT="0" marB="0"/>
                </a:tc>
                <a:extLst>
                  <a:ext uri="{0D108BD9-81ED-4DB2-BD59-A6C34878D82A}">
                    <a16:rowId xmlns:a16="http://schemas.microsoft.com/office/drawing/2014/main" val="10008"/>
                  </a:ext>
                </a:extLst>
              </a:tr>
              <a:tr h="2546447">
                <a:tc>
                  <a:txBody>
                    <a:bodyPr/>
                    <a:lstStyle/>
                    <a:p>
                      <a:pPr marL="0" marR="0">
                        <a:lnSpc>
                          <a:spcPct val="107000"/>
                        </a:lnSpc>
                        <a:spcBef>
                          <a:spcPts val="0"/>
                        </a:spcBef>
                        <a:spcAft>
                          <a:spcPts val="0"/>
                        </a:spcAft>
                      </a:pPr>
                      <a:r>
                        <a:rPr lang="en-US" sz="500" dirty="0">
                          <a:effectLst/>
                        </a:rPr>
                        <a:t> </a:t>
                      </a:r>
                      <a:endParaRPr lang="en-PH"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3282" marR="33282" marT="0" marB="0"/>
                </a:tc>
                <a:tc>
                  <a:txBody>
                    <a:bodyPr/>
                    <a:lstStyle/>
                    <a:p>
                      <a:pPr marL="0" marR="0">
                        <a:lnSpc>
                          <a:spcPct val="107000"/>
                        </a:lnSpc>
                        <a:spcBef>
                          <a:spcPts val="0"/>
                        </a:spcBef>
                        <a:spcAft>
                          <a:spcPts val="0"/>
                        </a:spcAft>
                      </a:pPr>
                      <a:r>
                        <a:rPr lang="en-US" sz="500" dirty="0">
                          <a:effectLst/>
                        </a:rPr>
                        <a:t> </a:t>
                      </a:r>
                      <a:endParaRPr lang="en-PH" sz="500" dirty="0">
                        <a:effectLst/>
                      </a:endParaRPr>
                    </a:p>
                    <a:p>
                      <a:pPr marL="0" marR="0">
                        <a:lnSpc>
                          <a:spcPct val="107000"/>
                        </a:lnSpc>
                        <a:spcBef>
                          <a:spcPts val="0"/>
                        </a:spcBef>
                        <a:spcAft>
                          <a:spcPts val="0"/>
                        </a:spcAft>
                      </a:pPr>
                      <a:r>
                        <a:rPr lang="en-US" sz="500" dirty="0">
                          <a:effectLst/>
                        </a:rPr>
                        <a:t> </a:t>
                      </a:r>
                      <a:endParaRPr lang="en-PH" sz="500" dirty="0">
                        <a:effectLst/>
                      </a:endParaRPr>
                    </a:p>
                    <a:p>
                      <a:pPr marL="0" marR="0">
                        <a:lnSpc>
                          <a:spcPct val="107000"/>
                        </a:lnSpc>
                        <a:spcBef>
                          <a:spcPts val="0"/>
                        </a:spcBef>
                        <a:spcAft>
                          <a:spcPts val="0"/>
                        </a:spcAft>
                      </a:pPr>
                      <a:r>
                        <a:rPr lang="en-US" sz="500" dirty="0">
                          <a:effectLst/>
                        </a:rPr>
                        <a:t> </a:t>
                      </a:r>
                      <a:endParaRPr lang="en-PH" sz="500" dirty="0">
                        <a:effectLst/>
                      </a:endParaRPr>
                    </a:p>
                    <a:p>
                      <a:pPr marL="0" marR="0">
                        <a:lnSpc>
                          <a:spcPct val="107000"/>
                        </a:lnSpc>
                        <a:spcBef>
                          <a:spcPts val="0"/>
                        </a:spcBef>
                        <a:spcAft>
                          <a:spcPts val="0"/>
                        </a:spcAft>
                      </a:pPr>
                      <a:r>
                        <a:rPr lang="en-US" sz="500" dirty="0">
                          <a:effectLst/>
                        </a:rPr>
                        <a:t> </a:t>
                      </a:r>
                      <a:endParaRPr lang="en-PH" sz="500" dirty="0">
                        <a:effectLst/>
                      </a:endParaRPr>
                    </a:p>
                    <a:p>
                      <a:pPr marL="0" marR="0">
                        <a:lnSpc>
                          <a:spcPct val="107000"/>
                        </a:lnSpc>
                        <a:spcBef>
                          <a:spcPts val="0"/>
                        </a:spcBef>
                        <a:spcAft>
                          <a:spcPts val="0"/>
                        </a:spcAft>
                      </a:pPr>
                      <a:r>
                        <a:rPr lang="en-US" sz="500" dirty="0">
                          <a:effectLst/>
                        </a:rPr>
                        <a:t> </a:t>
                      </a:r>
                      <a:endParaRPr lang="en-PH" sz="500" dirty="0">
                        <a:effectLst/>
                      </a:endParaRPr>
                    </a:p>
                    <a:p>
                      <a:pPr marL="0" marR="0">
                        <a:lnSpc>
                          <a:spcPct val="107000"/>
                        </a:lnSpc>
                        <a:spcBef>
                          <a:spcPts val="0"/>
                        </a:spcBef>
                        <a:spcAft>
                          <a:spcPts val="0"/>
                        </a:spcAft>
                      </a:pPr>
                      <a:r>
                        <a:rPr lang="en-US" sz="500" dirty="0">
                          <a:effectLst/>
                        </a:rPr>
                        <a:t> </a:t>
                      </a:r>
                      <a:endParaRPr lang="en-PH" sz="500" dirty="0">
                        <a:effectLst/>
                      </a:endParaRPr>
                    </a:p>
                    <a:p>
                      <a:pPr marL="0" marR="0">
                        <a:lnSpc>
                          <a:spcPct val="107000"/>
                        </a:lnSpc>
                        <a:spcBef>
                          <a:spcPts val="0"/>
                        </a:spcBef>
                        <a:spcAft>
                          <a:spcPts val="0"/>
                        </a:spcAft>
                      </a:pPr>
                      <a:r>
                        <a:rPr lang="en-US" sz="500" dirty="0">
                          <a:effectLst/>
                        </a:rPr>
                        <a:t> </a:t>
                      </a:r>
                      <a:endParaRPr lang="en-PH" sz="500" dirty="0">
                        <a:effectLst/>
                      </a:endParaRPr>
                    </a:p>
                    <a:p>
                      <a:pPr marL="0" marR="0">
                        <a:lnSpc>
                          <a:spcPct val="107000"/>
                        </a:lnSpc>
                        <a:spcBef>
                          <a:spcPts val="0"/>
                        </a:spcBef>
                        <a:spcAft>
                          <a:spcPts val="0"/>
                        </a:spcAft>
                      </a:pPr>
                      <a:r>
                        <a:rPr lang="en-US" sz="500" dirty="0">
                          <a:effectLst/>
                        </a:rPr>
                        <a:t> </a:t>
                      </a:r>
                      <a:endParaRPr lang="en-PH" sz="500" dirty="0">
                        <a:effectLst/>
                      </a:endParaRPr>
                    </a:p>
                    <a:p>
                      <a:pPr marL="0" marR="0">
                        <a:lnSpc>
                          <a:spcPct val="107000"/>
                        </a:lnSpc>
                        <a:spcBef>
                          <a:spcPts val="0"/>
                        </a:spcBef>
                        <a:spcAft>
                          <a:spcPts val="0"/>
                        </a:spcAft>
                      </a:pPr>
                      <a:r>
                        <a:rPr lang="en-US" sz="500" dirty="0">
                          <a:effectLst/>
                        </a:rPr>
                        <a:t> </a:t>
                      </a:r>
                      <a:endParaRPr lang="en-PH" sz="500" dirty="0">
                        <a:effectLst/>
                      </a:endParaRPr>
                    </a:p>
                    <a:p>
                      <a:pPr marL="0" marR="0">
                        <a:lnSpc>
                          <a:spcPct val="107000"/>
                        </a:lnSpc>
                        <a:spcBef>
                          <a:spcPts val="0"/>
                        </a:spcBef>
                        <a:spcAft>
                          <a:spcPts val="0"/>
                        </a:spcAft>
                      </a:pPr>
                      <a:r>
                        <a:rPr lang="en-US" sz="500" dirty="0">
                          <a:effectLst/>
                        </a:rPr>
                        <a:t> </a:t>
                      </a:r>
                      <a:endParaRPr lang="en-PH" sz="500" dirty="0">
                        <a:effectLst/>
                      </a:endParaRPr>
                    </a:p>
                    <a:p>
                      <a:pPr marL="0" marR="0">
                        <a:lnSpc>
                          <a:spcPct val="107000"/>
                        </a:lnSpc>
                        <a:spcBef>
                          <a:spcPts val="0"/>
                        </a:spcBef>
                        <a:spcAft>
                          <a:spcPts val="0"/>
                        </a:spcAft>
                      </a:pPr>
                      <a:r>
                        <a:rPr lang="en-US" sz="500" dirty="0">
                          <a:effectLst/>
                        </a:rPr>
                        <a:t> </a:t>
                      </a:r>
                      <a:endParaRPr lang="en-PH" sz="500" dirty="0">
                        <a:effectLst/>
                      </a:endParaRPr>
                    </a:p>
                    <a:p>
                      <a:pPr marL="0" marR="0">
                        <a:lnSpc>
                          <a:spcPct val="107000"/>
                        </a:lnSpc>
                        <a:spcBef>
                          <a:spcPts val="0"/>
                        </a:spcBef>
                        <a:spcAft>
                          <a:spcPts val="0"/>
                        </a:spcAft>
                      </a:pPr>
                      <a:r>
                        <a:rPr lang="en-US" sz="500" dirty="0">
                          <a:effectLst/>
                        </a:rPr>
                        <a:t> </a:t>
                      </a:r>
                      <a:endParaRPr lang="en-PH" sz="500" dirty="0">
                        <a:effectLst/>
                      </a:endParaRPr>
                    </a:p>
                    <a:p>
                      <a:pPr marL="0" marR="0">
                        <a:lnSpc>
                          <a:spcPct val="107000"/>
                        </a:lnSpc>
                        <a:spcBef>
                          <a:spcPts val="0"/>
                        </a:spcBef>
                        <a:spcAft>
                          <a:spcPts val="0"/>
                        </a:spcAft>
                      </a:pPr>
                      <a:r>
                        <a:rPr lang="en-US" sz="500" dirty="0">
                          <a:effectLst/>
                        </a:rPr>
                        <a:t> </a:t>
                      </a:r>
                      <a:endParaRPr lang="en-PH" sz="500" dirty="0">
                        <a:effectLst/>
                      </a:endParaRPr>
                    </a:p>
                    <a:p>
                      <a:pPr marL="0" marR="0">
                        <a:lnSpc>
                          <a:spcPct val="107000"/>
                        </a:lnSpc>
                        <a:spcBef>
                          <a:spcPts val="0"/>
                        </a:spcBef>
                        <a:spcAft>
                          <a:spcPts val="0"/>
                        </a:spcAft>
                      </a:pPr>
                      <a:r>
                        <a:rPr lang="en-US" sz="500" dirty="0">
                          <a:effectLst/>
                        </a:rPr>
                        <a:t> </a:t>
                      </a:r>
                      <a:endParaRPr lang="en-PH" sz="500" dirty="0">
                        <a:effectLst/>
                      </a:endParaRPr>
                    </a:p>
                    <a:p>
                      <a:pPr marL="0" marR="0">
                        <a:lnSpc>
                          <a:spcPct val="107000"/>
                        </a:lnSpc>
                        <a:spcBef>
                          <a:spcPts val="0"/>
                        </a:spcBef>
                        <a:spcAft>
                          <a:spcPts val="0"/>
                        </a:spcAft>
                      </a:pPr>
                      <a:r>
                        <a:rPr lang="en-US" sz="500" dirty="0">
                          <a:effectLst/>
                        </a:rPr>
                        <a:t> </a:t>
                      </a:r>
                      <a:endParaRPr lang="en-PH" sz="500" dirty="0">
                        <a:effectLst/>
                      </a:endParaRPr>
                    </a:p>
                    <a:p>
                      <a:pPr marL="0" marR="0">
                        <a:lnSpc>
                          <a:spcPct val="107000"/>
                        </a:lnSpc>
                        <a:spcBef>
                          <a:spcPts val="0"/>
                        </a:spcBef>
                        <a:spcAft>
                          <a:spcPts val="0"/>
                        </a:spcAft>
                      </a:pPr>
                      <a:r>
                        <a:rPr lang="en-US" sz="500" dirty="0">
                          <a:effectLst/>
                        </a:rPr>
                        <a:t> </a:t>
                      </a:r>
                      <a:endParaRPr lang="en-PH" sz="1200" dirty="0" smtClean="0">
                        <a:effectLst/>
                      </a:endParaRPr>
                    </a:p>
                    <a:p>
                      <a:pPr marL="0" marR="0">
                        <a:lnSpc>
                          <a:spcPct val="107000"/>
                        </a:lnSpc>
                        <a:spcBef>
                          <a:spcPts val="0"/>
                        </a:spcBef>
                        <a:spcAft>
                          <a:spcPts val="0"/>
                        </a:spcAft>
                      </a:pPr>
                      <a:r>
                        <a:rPr lang="en-US" sz="1200" dirty="0" smtClean="0">
                          <a:effectLst/>
                        </a:rPr>
                        <a:t>Step 6: The moderator receives and views the graphical reports</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282" marR="33282" marT="0" marB="0"/>
                </a:tc>
                <a:tc>
                  <a:txBody>
                    <a:bodyPr/>
                    <a:lstStyle/>
                    <a:p>
                      <a:pPr marL="0" marR="0">
                        <a:lnSpc>
                          <a:spcPct val="107000"/>
                        </a:lnSpc>
                        <a:spcBef>
                          <a:spcPts val="0"/>
                        </a:spcBef>
                        <a:spcAft>
                          <a:spcPts val="0"/>
                        </a:spcAft>
                      </a:pPr>
                      <a:r>
                        <a:rPr lang="en-US" sz="1200" dirty="0">
                          <a:effectLst/>
                        </a:rPr>
                        <a:t>Step 1: System analyze posts whether it is cyberbullying related or not</a:t>
                      </a:r>
                      <a:endParaRPr lang="en-PH" sz="1200" dirty="0">
                        <a:effectLst/>
                      </a:endParaRPr>
                    </a:p>
                    <a:p>
                      <a:pPr marL="0" marR="0">
                        <a:lnSpc>
                          <a:spcPct val="107000"/>
                        </a:lnSpc>
                        <a:spcBef>
                          <a:spcPts val="0"/>
                        </a:spcBef>
                        <a:spcAft>
                          <a:spcPts val="0"/>
                        </a:spcAft>
                      </a:pPr>
                      <a:r>
                        <a:rPr lang="en-US" sz="1200" dirty="0">
                          <a:effectLst/>
                        </a:rPr>
                        <a:t>Step 2: If the system detects that the post was cyberbullying related, then it classifies whether the poster is a bully, bullied, or a bystander. </a:t>
                      </a:r>
                      <a:endParaRPr lang="en-PH" sz="1200" dirty="0">
                        <a:effectLst/>
                      </a:endParaRPr>
                    </a:p>
                    <a:p>
                      <a:pPr marL="0" marR="0">
                        <a:lnSpc>
                          <a:spcPct val="107000"/>
                        </a:lnSpc>
                        <a:spcBef>
                          <a:spcPts val="0"/>
                        </a:spcBef>
                        <a:spcAft>
                          <a:spcPts val="0"/>
                        </a:spcAft>
                      </a:pPr>
                      <a:r>
                        <a:rPr lang="en-US" sz="1200" dirty="0">
                          <a:effectLst/>
                        </a:rPr>
                        <a:t>Step 3: The system records the information gathered</a:t>
                      </a:r>
                      <a:endParaRPr lang="en-PH" sz="1200" dirty="0">
                        <a:effectLst/>
                      </a:endParaRPr>
                    </a:p>
                    <a:p>
                      <a:pPr marL="0" marR="0">
                        <a:lnSpc>
                          <a:spcPct val="107000"/>
                        </a:lnSpc>
                        <a:spcBef>
                          <a:spcPts val="0"/>
                        </a:spcBef>
                        <a:spcAft>
                          <a:spcPts val="0"/>
                        </a:spcAft>
                      </a:pPr>
                      <a:r>
                        <a:rPr lang="en-US" sz="1200" dirty="0">
                          <a:effectLst/>
                        </a:rPr>
                        <a:t>Step 4: The system updates its database</a:t>
                      </a:r>
                      <a:endParaRPr lang="en-PH" sz="1200" dirty="0">
                        <a:effectLst/>
                      </a:endParaRPr>
                    </a:p>
                    <a:p>
                      <a:pPr marL="0" marR="0">
                        <a:lnSpc>
                          <a:spcPct val="107000"/>
                        </a:lnSpc>
                        <a:spcBef>
                          <a:spcPts val="0"/>
                        </a:spcBef>
                        <a:spcAft>
                          <a:spcPts val="0"/>
                        </a:spcAft>
                      </a:pPr>
                      <a:r>
                        <a:rPr lang="en-US" sz="1200" dirty="0">
                          <a:effectLst/>
                        </a:rPr>
                        <a:t>Step 5: The system converts the obtained information to a graphical representation</a:t>
                      </a:r>
                      <a:endParaRPr lang="en-PH" sz="1200" dirty="0">
                        <a:effectLst/>
                      </a:endParaRPr>
                    </a:p>
                    <a:p>
                      <a:pPr marL="0" marR="0">
                        <a:lnSpc>
                          <a:spcPct val="107000"/>
                        </a:lnSpc>
                        <a:spcBef>
                          <a:spcPts val="0"/>
                        </a:spcBef>
                        <a:spcAft>
                          <a:spcPts val="0"/>
                        </a:spcAft>
                      </a:pPr>
                      <a:r>
                        <a:rPr lang="en-US" sz="1200" dirty="0">
                          <a:effectLst/>
                        </a:rPr>
                        <a:t> </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282" marR="33282" marT="0" marB="0"/>
                </a:tc>
                <a:extLst>
                  <a:ext uri="{0D108BD9-81ED-4DB2-BD59-A6C34878D82A}">
                    <a16:rowId xmlns:a16="http://schemas.microsoft.com/office/drawing/2014/main" val="10009"/>
                  </a:ext>
                </a:extLst>
              </a:tr>
              <a:tr h="355808">
                <a:tc>
                  <a:txBody>
                    <a:bodyPr/>
                    <a:lstStyle/>
                    <a:p>
                      <a:pPr marL="0" marR="0">
                        <a:lnSpc>
                          <a:spcPct val="107000"/>
                        </a:lnSpc>
                        <a:spcBef>
                          <a:spcPts val="0"/>
                        </a:spcBef>
                        <a:spcAft>
                          <a:spcPts val="0"/>
                        </a:spcAft>
                      </a:pPr>
                      <a:r>
                        <a:rPr lang="en-US" sz="1200" dirty="0">
                          <a:effectLst/>
                        </a:rPr>
                        <a:t>PRECONDITION</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282" marR="33282" marT="0" marB="0"/>
                </a:tc>
                <a:tc gridSpan="2">
                  <a:txBody>
                    <a:bodyPr/>
                    <a:lstStyle/>
                    <a:p>
                      <a:pPr marL="0" marR="0">
                        <a:lnSpc>
                          <a:spcPct val="107000"/>
                        </a:lnSpc>
                        <a:spcBef>
                          <a:spcPts val="0"/>
                        </a:spcBef>
                        <a:spcAft>
                          <a:spcPts val="0"/>
                        </a:spcAft>
                      </a:pPr>
                      <a:r>
                        <a:rPr lang="en-US" sz="1200" dirty="0">
                          <a:effectLst/>
                        </a:rPr>
                        <a:t>System analyze posts and classifies whether it is cyberbullying related or not before storing it in its own database</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282" marR="33282" marT="0" marB="0"/>
                </a:tc>
                <a:tc hMerge="1">
                  <a:txBody>
                    <a:bodyPr/>
                    <a:lstStyle/>
                    <a:p>
                      <a:endParaRPr lang="en-PH"/>
                    </a:p>
                  </a:txBody>
                  <a:tcPr/>
                </a:tc>
                <a:extLst>
                  <a:ext uri="{0D108BD9-81ED-4DB2-BD59-A6C34878D82A}">
                    <a16:rowId xmlns:a16="http://schemas.microsoft.com/office/drawing/2014/main" val="10010"/>
                  </a:ext>
                </a:extLst>
              </a:tr>
              <a:tr h="173254">
                <a:tc>
                  <a:txBody>
                    <a:bodyPr/>
                    <a:lstStyle/>
                    <a:p>
                      <a:pPr marL="0" marR="0">
                        <a:lnSpc>
                          <a:spcPct val="107000"/>
                        </a:lnSpc>
                        <a:spcBef>
                          <a:spcPts val="0"/>
                        </a:spcBef>
                        <a:spcAft>
                          <a:spcPts val="0"/>
                        </a:spcAft>
                      </a:pPr>
                      <a:r>
                        <a:rPr lang="en-US" sz="1200" dirty="0">
                          <a:effectLst/>
                        </a:rPr>
                        <a:t>POSTCONDITION</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282" marR="33282" marT="0" marB="0"/>
                </a:tc>
                <a:tc gridSpan="2">
                  <a:txBody>
                    <a:bodyPr/>
                    <a:lstStyle/>
                    <a:p>
                      <a:pPr marL="0" marR="0">
                        <a:lnSpc>
                          <a:spcPct val="107000"/>
                        </a:lnSpc>
                        <a:spcBef>
                          <a:spcPts val="0"/>
                        </a:spcBef>
                        <a:spcAft>
                          <a:spcPts val="0"/>
                        </a:spcAft>
                      </a:pPr>
                      <a:r>
                        <a:rPr lang="en-US" sz="1200" dirty="0">
                          <a:effectLst/>
                        </a:rPr>
                        <a:t>The moderator receives and views the graphical reports</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282" marR="33282" marT="0" marB="0"/>
                </a:tc>
                <a:tc hMerge="1">
                  <a:txBody>
                    <a:bodyPr/>
                    <a:lstStyle/>
                    <a:p>
                      <a:endParaRPr lang="en-PH"/>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464672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23663" y="297934"/>
            <a:ext cx="5245347" cy="769441"/>
          </a:xfrm>
          <a:prstGeom prst="rect">
            <a:avLst/>
          </a:prstGeom>
        </p:spPr>
        <p:txBody>
          <a:bodyPr wrap="none">
            <a:spAutoFit/>
          </a:bodyPr>
          <a:lstStyle/>
          <a:p>
            <a:r>
              <a:rPr lang="en-PH" sz="4400" b="1" dirty="0" smtClean="0">
                <a:solidFill>
                  <a:srgbClr val="FEFEFE"/>
                </a:solidFill>
              </a:rPr>
              <a:t>Use Case Diagram</a:t>
            </a:r>
            <a:endParaRPr lang="en-PH" sz="1400" dirty="0"/>
          </a:p>
        </p:txBody>
      </p:sp>
      <p:graphicFrame>
        <p:nvGraphicFramePr>
          <p:cNvPr id="4" name="Table 3"/>
          <p:cNvGraphicFramePr>
            <a:graphicFrameLocks noGrp="1"/>
          </p:cNvGraphicFramePr>
          <p:nvPr>
            <p:extLst>
              <p:ext uri="{D42A27DB-BD31-4B8C-83A1-F6EECF244321}">
                <p14:modId xmlns:p14="http://schemas.microsoft.com/office/powerpoint/2010/main" val="1561656345"/>
              </p:ext>
            </p:extLst>
          </p:nvPr>
        </p:nvGraphicFramePr>
        <p:xfrm>
          <a:off x="1721581" y="1237128"/>
          <a:ext cx="9049513" cy="5125571"/>
        </p:xfrm>
        <a:graphic>
          <a:graphicData uri="http://schemas.openxmlformats.org/drawingml/2006/table">
            <a:tbl>
              <a:tblPr firstRow="1" firstCol="1" bandRow="1">
                <a:tableStyleId>{5C22544A-7EE6-4342-B048-85BDC9FD1C3A}</a:tableStyleId>
              </a:tblPr>
              <a:tblGrid>
                <a:gridCol w="3079506">
                  <a:extLst>
                    <a:ext uri="{9D8B030D-6E8A-4147-A177-3AD203B41FA5}">
                      <a16:colId xmlns:a16="http://schemas.microsoft.com/office/drawing/2014/main" val="20000"/>
                    </a:ext>
                  </a:extLst>
                </a:gridCol>
                <a:gridCol w="3054063">
                  <a:extLst>
                    <a:ext uri="{9D8B030D-6E8A-4147-A177-3AD203B41FA5}">
                      <a16:colId xmlns:a16="http://schemas.microsoft.com/office/drawing/2014/main" val="20001"/>
                    </a:ext>
                  </a:extLst>
                </a:gridCol>
                <a:gridCol w="2915944">
                  <a:extLst>
                    <a:ext uri="{9D8B030D-6E8A-4147-A177-3AD203B41FA5}">
                      <a16:colId xmlns:a16="http://schemas.microsoft.com/office/drawing/2014/main" val="20002"/>
                    </a:ext>
                  </a:extLst>
                </a:gridCol>
              </a:tblGrid>
              <a:tr h="332155">
                <a:tc>
                  <a:txBody>
                    <a:bodyPr/>
                    <a:lstStyle/>
                    <a:p>
                      <a:pPr marL="0" marR="0">
                        <a:lnSpc>
                          <a:spcPct val="107000"/>
                        </a:lnSpc>
                        <a:spcBef>
                          <a:spcPts val="0"/>
                        </a:spcBef>
                        <a:spcAft>
                          <a:spcPts val="0"/>
                        </a:spcAft>
                      </a:pPr>
                      <a:r>
                        <a:rPr lang="en-US" sz="1500" dirty="0">
                          <a:effectLst/>
                        </a:rPr>
                        <a:t>NUMBER</a:t>
                      </a:r>
                      <a:endParaRPr lang="en-PH"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0" marB="0"/>
                </a:tc>
                <a:tc gridSpan="2">
                  <a:txBody>
                    <a:bodyPr/>
                    <a:lstStyle/>
                    <a:p>
                      <a:pPr marL="0" marR="0">
                        <a:lnSpc>
                          <a:spcPct val="107000"/>
                        </a:lnSpc>
                        <a:spcBef>
                          <a:spcPts val="0"/>
                        </a:spcBef>
                        <a:spcAft>
                          <a:spcPts val="0"/>
                        </a:spcAft>
                      </a:pPr>
                      <a:r>
                        <a:rPr lang="en-US" sz="1500" dirty="0">
                          <a:effectLst/>
                        </a:rPr>
                        <a:t>3</a:t>
                      </a:r>
                      <a:endParaRPr lang="en-PH"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0" marB="0"/>
                </a:tc>
                <a:tc hMerge="1">
                  <a:txBody>
                    <a:bodyPr/>
                    <a:lstStyle/>
                    <a:p>
                      <a:endParaRPr lang="en-PH"/>
                    </a:p>
                  </a:txBody>
                  <a:tcPr/>
                </a:tc>
                <a:extLst>
                  <a:ext uri="{0D108BD9-81ED-4DB2-BD59-A6C34878D82A}">
                    <a16:rowId xmlns:a16="http://schemas.microsoft.com/office/drawing/2014/main" val="10000"/>
                  </a:ext>
                </a:extLst>
              </a:tr>
              <a:tr h="332155">
                <a:tc>
                  <a:txBody>
                    <a:bodyPr/>
                    <a:lstStyle/>
                    <a:p>
                      <a:pPr marL="0" marR="0">
                        <a:lnSpc>
                          <a:spcPct val="107000"/>
                        </a:lnSpc>
                        <a:spcBef>
                          <a:spcPts val="0"/>
                        </a:spcBef>
                        <a:spcAft>
                          <a:spcPts val="0"/>
                        </a:spcAft>
                      </a:pPr>
                      <a:r>
                        <a:rPr lang="en-US" sz="1500">
                          <a:effectLst/>
                        </a:rPr>
                        <a:t>USE CASE NAME</a:t>
                      </a:r>
                      <a:endParaRPr lang="en-PH" sz="15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0" marB="0"/>
                </a:tc>
                <a:tc gridSpan="2">
                  <a:txBody>
                    <a:bodyPr/>
                    <a:lstStyle/>
                    <a:p>
                      <a:pPr marL="0" marR="0">
                        <a:lnSpc>
                          <a:spcPct val="107000"/>
                        </a:lnSpc>
                        <a:spcBef>
                          <a:spcPts val="0"/>
                        </a:spcBef>
                        <a:spcAft>
                          <a:spcPts val="0"/>
                        </a:spcAft>
                      </a:pPr>
                      <a:r>
                        <a:rPr lang="en-US" sz="1500">
                          <a:effectLst/>
                        </a:rPr>
                        <a:t>Moderator validates the system</a:t>
                      </a:r>
                      <a:endParaRPr lang="en-PH" sz="15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0" marB="0"/>
                </a:tc>
                <a:tc hMerge="1">
                  <a:txBody>
                    <a:bodyPr/>
                    <a:lstStyle/>
                    <a:p>
                      <a:endParaRPr lang="en-PH"/>
                    </a:p>
                  </a:txBody>
                  <a:tcPr/>
                </a:tc>
                <a:extLst>
                  <a:ext uri="{0D108BD9-81ED-4DB2-BD59-A6C34878D82A}">
                    <a16:rowId xmlns:a16="http://schemas.microsoft.com/office/drawing/2014/main" val="10001"/>
                  </a:ext>
                </a:extLst>
              </a:tr>
              <a:tr h="332155">
                <a:tc>
                  <a:txBody>
                    <a:bodyPr/>
                    <a:lstStyle/>
                    <a:p>
                      <a:pPr marL="0" marR="0">
                        <a:lnSpc>
                          <a:spcPct val="107000"/>
                        </a:lnSpc>
                        <a:spcBef>
                          <a:spcPts val="0"/>
                        </a:spcBef>
                        <a:spcAft>
                          <a:spcPts val="0"/>
                        </a:spcAft>
                      </a:pPr>
                      <a:r>
                        <a:rPr lang="en-US" sz="1500">
                          <a:effectLst/>
                        </a:rPr>
                        <a:t>SCENARIO</a:t>
                      </a:r>
                      <a:endParaRPr lang="en-PH" sz="15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0" marB="0"/>
                </a:tc>
                <a:tc gridSpan="2">
                  <a:txBody>
                    <a:bodyPr/>
                    <a:lstStyle/>
                    <a:p>
                      <a:pPr marL="0" marR="0">
                        <a:lnSpc>
                          <a:spcPct val="107000"/>
                        </a:lnSpc>
                        <a:spcBef>
                          <a:spcPts val="0"/>
                        </a:spcBef>
                        <a:spcAft>
                          <a:spcPts val="0"/>
                        </a:spcAft>
                      </a:pPr>
                      <a:r>
                        <a:rPr lang="en-US" sz="1500" dirty="0">
                          <a:effectLst/>
                        </a:rPr>
                        <a:t>The moderator updates the database of the system</a:t>
                      </a:r>
                      <a:endParaRPr lang="en-PH"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0" marB="0"/>
                </a:tc>
                <a:tc hMerge="1">
                  <a:txBody>
                    <a:bodyPr/>
                    <a:lstStyle/>
                    <a:p>
                      <a:endParaRPr lang="en-PH"/>
                    </a:p>
                  </a:txBody>
                  <a:tcPr/>
                </a:tc>
                <a:extLst>
                  <a:ext uri="{0D108BD9-81ED-4DB2-BD59-A6C34878D82A}">
                    <a16:rowId xmlns:a16="http://schemas.microsoft.com/office/drawing/2014/main" val="10002"/>
                  </a:ext>
                </a:extLst>
              </a:tr>
              <a:tr h="519358">
                <a:tc>
                  <a:txBody>
                    <a:bodyPr/>
                    <a:lstStyle/>
                    <a:p>
                      <a:pPr marL="0" marR="0">
                        <a:lnSpc>
                          <a:spcPct val="107000"/>
                        </a:lnSpc>
                        <a:spcBef>
                          <a:spcPts val="0"/>
                        </a:spcBef>
                        <a:spcAft>
                          <a:spcPts val="0"/>
                        </a:spcAft>
                      </a:pPr>
                      <a:r>
                        <a:rPr lang="en-US" sz="1500">
                          <a:effectLst/>
                        </a:rPr>
                        <a:t>TRIGGERING EVENT</a:t>
                      </a:r>
                      <a:endParaRPr lang="en-PH" sz="15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0" marB="0"/>
                </a:tc>
                <a:tc gridSpan="2">
                  <a:txBody>
                    <a:bodyPr/>
                    <a:lstStyle/>
                    <a:p>
                      <a:pPr marL="0" marR="0">
                        <a:lnSpc>
                          <a:spcPct val="107000"/>
                        </a:lnSpc>
                        <a:spcBef>
                          <a:spcPts val="0"/>
                        </a:spcBef>
                        <a:spcAft>
                          <a:spcPts val="0"/>
                        </a:spcAft>
                      </a:pPr>
                      <a:r>
                        <a:rPr lang="en-US" sz="1500">
                          <a:effectLst/>
                        </a:rPr>
                        <a:t>The moderator wants to validate the system by adding new harmful phrases to the database</a:t>
                      </a:r>
                      <a:endParaRPr lang="en-PH" sz="15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0" marB="0"/>
                </a:tc>
                <a:tc hMerge="1">
                  <a:txBody>
                    <a:bodyPr/>
                    <a:lstStyle/>
                    <a:p>
                      <a:endParaRPr lang="en-PH"/>
                    </a:p>
                  </a:txBody>
                  <a:tcPr/>
                </a:tc>
                <a:extLst>
                  <a:ext uri="{0D108BD9-81ED-4DB2-BD59-A6C34878D82A}">
                    <a16:rowId xmlns:a16="http://schemas.microsoft.com/office/drawing/2014/main" val="10003"/>
                  </a:ext>
                </a:extLst>
              </a:tr>
              <a:tr h="506011">
                <a:tc>
                  <a:txBody>
                    <a:bodyPr/>
                    <a:lstStyle/>
                    <a:p>
                      <a:pPr marL="0" marR="0">
                        <a:lnSpc>
                          <a:spcPct val="107000"/>
                        </a:lnSpc>
                        <a:spcBef>
                          <a:spcPts val="0"/>
                        </a:spcBef>
                        <a:spcAft>
                          <a:spcPts val="0"/>
                        </a:spcAft>
                      </a:pPr>
                      <a:r>
                        <a:rPr lang="en-US" sz="1500">
                          <a:effectLst/>
                        </a:rPr>
                        <a:t>BRIEF DESCRIPTION</a:t>
                      </a:r>
                      <a:endParaRPr lang="en-PH" sz="15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0" marB="0"/>
                </a:tc>
                <a:tc gridSpan="2">
                  <a:txBody>
                    <a:bodyPr/>
                    <a:lstStyle/>
                    <a:p>
                      <a:pPr marL="0" marR="0">
                        <a:lnSpc>
                          <a:spcPct val="107000"/>
                        </a:lnSpc>
                        <a:spcBef>
                          <a:spcPts val="0"/>
                        </a:spcBef>
                        <a:spcAft>
                          <a:spcPts val="0"/>
                        </a:spcAft>
                      </a:pPr>
                      <a:r>
                        <a:rPr lang="en-US" sz="1500" dirty="0">
                          <a:effectLst/>
                        </a:rPr>
                        <a:t>The moderator will update the database by adding new </a:t>
                      </a:r>
                      <a:r>
                        <a:rPr lang="en-US" sz="1500" dirty="0" smtClean="0">
                          <a:effectLst/>
                        </a:rPr>
                        <a:t>words in the database</a:t>
                      </a:r>
                      <a:endParaRPr lang="en-PH"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0" marB="0"/>
                </a:tc>
                <a:tc hMerge="1">
                  <a:txBody>
                    <a:bodyPr/>
                    <a:lstStyle/>
                    <a:p>
                      <a:endParaRPr lang="en-PH"/>
                    </a:p>
                  </a:txBody>
                  <a:tcPr/>
                </a:tc>
                <a:extLst>
                  <a:ext uri="{0D108BD9-81ED-4DB2-BD59-A6C34878D82A}">
                    <a16:rowId xmlns:a16="http://schemas.microsoft.com/office/drawing/2014/main" val="10004"/>
                  </a:ext>
                </a:extLst>
              </a:tr>
              <a:tr h="332155">
                <a:tc>
                  <a:txBody>
                    <a:bodyPr/>
                    <a:lstStyle/>
                    <a:p>
                      <a:pPr marL="0" marR="0">
                        <a:lnSpc>
                          <a:spcPct val="107000"/>
                        </a:lnSpc>
                        <a:spcBef>
                          <a:spcPts val="0"/>
                        </a:spcBef>
                        <a:spcAft>
                          <a:spcPts val="0"/>
                        </a:spcAft>
                      </a:pPr>
                      <a:r>
                        <a:rPr lang="en-US" sz="1500">
                          <a:effectLst/>
                        </a:rPr>
                        <a:t>RELATED USE CASE</a:t>
                      </a:r>
                      <a:endParaRPr lang="en-PH" sz="15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0" marB="0"/>
                </a:tc>
                <a:tc gridSpan="2">
                  <a:txBody>
                    <a:bodyPr/>
                    <a:lstStyle/>
                    <a:p>
                      <a:pPr marL="0" marR="0">
                        <a:lnSpc>
                          <a:spcPct val="107000"/>
                        </a:lnSpc>
                        <a:spcBef>
                          <a:spcPts val="0"/>
                        </a:spcBef>
                        <a:spcAft>
                          <a:spcPts val="0"/>
                        </a:spcAft>
                      </a:pPr>
                      <a:r>
                        <a:rPr lang="en-US" sz="1500">
                          <a:effectLst/>
                        </a:rPr>
                        <a:t>None</a:t>
                      </a:r>
                      <a:endParaRPr lang="en-PH" sz="15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0" marB="0"/>
                </a:tc>
                <a:tc hMerge="1">
                  <a:txBody>
                    <a:bodyPr/>
                    <a:lstStyle/>
                    <a:p>
                      <a:endParaRPr lang="en-PH"/>
                    </a:p>
                  </a:txBody>
                  <a:tcPr/>
                </a:tc>
                <a:extLst>
                  <a:ext uri="{0D108BD9-81ED-4DB2-BD59-A6C34878D82A}">
                    <a16:rowId xmlns:a16="http://schemas.microsoft.com/office/drawing/2014/main" val="10005"/>
                  </a:ext>
                </a:extLst>
              </a:tr>
              <a:tr h="332155">
                <a:tc>
                  <a:txBody>
                    <a:bodyPr/>
                    <a:lstStyle/>
                    <a:p>
                      <a:pPr marL="0" marR="0">
                        <a:lnSpc>
                          <a:spcPct val="107000"/>
                        </a:lnSpc>
                        <a:spcBef>
                          <a:spcPts val="0"/>
                        </a:spcBef>
                        <a:spcAft>
                          <a:spcPts val="0"/>
                        </a:spcAft>
                      </a:pPr>
                      <a:r>
                        <a:rPr lang="en-US" sz="1500">
                          <a:effectLst/>
                        </a:rPr>
                        <a:t>STAKEHOLDEFRS</a:t>
                      </a:r>
                      <a:endParaRPr lang="en-PH" sz="15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0" marB="0"/>
                </a:tc>
                <a:tc gridSpan="2">
                  <a:txBody>
                    <a:bodyPr/>
                    <a:lstStyle/>
                    <a:p>
                      <a:pPr marL="0" marR="0">
                        <a:lnSpc>
                          <a:spcPct val="107000"/>
                        </a:lnSpc>
                        <a:spcBef>
                          <a:spcPts val="0"/>
                        </a:spcBef>
                        <a:spcAft>
                          <a:spcPts val="0"/>
                        </a:spcAft>
                      </a:pPr>
                      <a:r>
                        <a:rPr lang="en-US" sz="1500">
                          <a:effectLst/>
                        </a:rPr>
                        <a:t>None</a:t>
                      </a:r>
                      <a:endParaRPr lang="en-PH" sz="15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0" marB="0"/>
                </a:tc>
                <a:tc hMerge="1">
                  <a:txBody>
                    <a:bodyPr/>
                    <a:lstStyle/>
                    <a:p>
                      <a:endParaRPr lang="en-PH"/>
                    </a:p>
                  </a:txBody>
                  <a:tcPr/>
                </a:tc>
                <a:extLst>
                  <a:ext uri="{0D108BD9-81ED-4DB2-BD59-A6C34878D82A}">
                    <a16:rowId xmlns:a16="http://schemas.microsoft.com/office/drawing/2014/main" val="10006"/>
                  </a:ext>
                </a:extLst>
              </a:tr>
              <a:tr h="332155">
                <a:tc>
                  <a:txBody>
                    <a:bodyPr/>
                    <a:lstStyle/>
                    <a:p>
                      <a:pPr marL="0" marR="0">
                        <a:lnSpc>
                          <a:spcPct val="107000"/>
                        </a:lnSpc>
                        <a:spcBef>
                          <a:spcPts val="0"/>
                        </a:spcBef>
                        <a:spcAft>
                          <a:spcPts val="0"/>
                        </a:spcAft>
                      </a:pPr>
                      <a:r>
                        <a:rPr lang="en-US" sz="1500">
                          <a:effectLst/>
                        </a:rPr>
                        <a:t>ACTOR(S)</a:t>
                      </a:r>
                      <a:endParaRPr lang="en-PH" sz="15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0" marB="0"/>
                </a:tc>
                <a:tc gridSpan="2">
                  <a:txBody>
                    <a:bodyPr/>
                    <a:lstStyle/>
                    <a:p>
                      <a:pPr marL="0" marR="0">
                        <a:lnSpc>
                          <a:spcPct val="107000"/>
                        </a:lnSpc>
                        <a:spcBef>
                          <a:spcPts val="0"/>
                        </a:spcBef>
                        <a:spcAft>
                          <a:spcPts val="0"/>
                        </a:spcAft>
                      </a:pPr>
                      <a:r>
                        <a:rPr lang="en-US" sz="1500">
                          <a:effectLst/>
                        </a:rPr>
                        <a:t>Moderator</a:t>
                      </a:r>
                      <a:endParaRPr lang="en-PH" sz="15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0" marB="0"/>
                </a:tc>
                <a:tc hMerge="1">
                  <a:txBody>
                    <a:bodyPr/>
                    <a:lstStyle/>
                    <a:p>
                      <a:endParaRPr lang="en-PH"/>
                    </a:p>
                  </a:txBody>
                  <a:tcPr/>
                </a:tc>
                <a:extLst>
                  <a:ext uri="{0D108BD9-81ED-4DB2-BD59-A6C34878D82A}">
                    <a16:rowId xmlns:a16="http://schemas.microsoft.com/office/drawing/2014/main" val="10007"/>
                  </a:ext>
                </a:extLst>
              </a:tr>
              <a:tr h="349893">
                <a:tc>
                  <a:txBody>
                    <a:bodyPr/>
                    <a:lstStyle/>
                    <a:p>
                      <a:pPr marL="0" marR="0" algn="ctr">
                        <a:lnSpc>
                          <a:spcPct val="107000"/>
                        </a:lnSpc>
                        <a:spcBef>
                          <a:spcPts val="0"/>
                        </a:spcBef>
                        <a:spcAft>
                          <a:spcPts val="0"/>
                        </a:spcAft>
                      </a:pPr>
                      <a:r>
                        <a:rPr lang="en-US" sz="1500">
                          <a:effectLst/>
                        </a:rPr>
                        <a:t>BASIC FLOW</a:t>
                      </a:r>
                      <a:endParaRPr lang="en-PH" sz="15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0" marB="0"/>
                </a:tc>
                <a:tc>
                  <a:txBody>
                    <a:bodyPr/>
                    <a:lstStyle/>
                    <a:p>
                      <a:pPr marL="0" marR="0" algn="ctr">
                        <a:lnSpc>
                          <a:spcPct val="107000"/>
                        </a:lnSpc>
                        <a:spcBef>
                          <a:spcPts val="0"/>
                        </a:spcBef>
                        <a:spcAft>
                          <a:spcPts val="0"/>
                        </a:spcAft>
                      </a:pPr>
                      <a:r>
                        <a:rPr lang="en-US" sz="1500">
                          <a:effectLst/>
                        </a:rPr>
                        <a:t>ACTOR ACTION</a:t>
                      </a:r>
                      <a:endParaRPr lang="en-PH" sz="15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0" marB="0"/>
                </a:tc>
                <a:tc>
                  <a:txBody>
                    <a:bodyPr/>
                    <a:lstStyle/>
                    <a:p>
                      <a:pPr marL="0" marR="0" algn="ctr">
                        <a:lnSpc>
                          <a:spcPct val="107000"/>
                        </a:lnSpc>
                        <a:spcBef>
                          <a:spcPts val="0"/>
                        </a:spcBef>
                        <a:spcAft>
                          <a:spcPts val="0"/>
                        </a:spcAft>
                      </a:pPr>
                      <a:r>
                        <a:rPr lang="en-US" sz="1500">
                          <a:effectLst/>
                        </a:rPr>
                        <a:t>SYSTEM RESPONSE</a:t>
                      </a:r>
                      <a:endParaRPr lang="en-PH" sz="15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0" marB="0"/>
                </a:tc>
                <a:extLst>
                  <a:ext uri="{0D108BD9-81ED-4DB2-BD59-A6C34878D82A}">
                    <a16:rowId xmlns:a16="http://schemas.microsoft.com/office/drawing/2014/main" val="10008"/>
                  </a:ext>
                </a:extLst>
              </a:tr>
              <a:tr h="1038717">
                <a:tc>
                  <a:txBody>
                    <a:bodyPr/>
                    <a:lstStyle/>
                    <a:p>
                      <a:pPr marL="0" marR="0">
                        <a:lnSpc>
                          <a:spcPct val="107000"/>
                        </a:lnSpc>
                        <a:spcBef>
                          <a:spcPts val="0"/>
                        </a:spcBef>
                        <a:spcAft>
                          <a:spcPts val="0"/>
                        </a:spcAft>
                      </a:pPr>
                      <a:r>
                        <a:rPr lang="en-US" sz="1500">
                          <a:effectLst/>
                        </a:rPr>
                        <a:t> </a:t>
                      </a:r>
                      <a:endParaRPr lang="en-PH" sz="15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0" marB="0"/>
                </a:tc>
                <a:tc>
                  <a:txBody>
                    <a:bodyPr/>
                    <a:lstStyle/>
                    <a:p>
                      <a:pPr marL="0" marR="0">
                        <a:lnSpc>
                          <a:spcPct val="107000"/>
                        </a:lnSpc>
                        <a:spcBef>
                          <a:spcPts val="0"/>
                        </a:spcBef>
                        <a:spcAft>
                          <a:spcPts val="0"/>
                        </a:spcAft>
                      </a:pPr>
                      <a:r>
                        <a:rPr lang="en-US" sz="1500">
                          <a:effectLst/>
                        </a:rPr>
                        <a:t>Step 1:  Moderator updates the data store which stores the words pertaining to possible cyberbullying occurrences</a:t>
                      </a:r>
                      <a:endParaRPr lang="en-PH" sz="15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0" marB="0"/>
                </a:tc>
                <a:tc>
                  <a:txBody>
                    <a:bodyPr/>
                    <a:lstStyle/>
                    <a:p>
                      <a:pPr marL="0" marR="0">
                        <a:lnSpc>
                          <a:spcPct val="107000"/>
                        </a:lnSpc>
                        <a:spcBef>
                          <a:spcPts val="0"/>
                        </a:spcBef>
                        <a:spcAft>
                          <a:spcPts val="0"/>
                        </a:spcAft>
                      </a:pPr>
                      <a:r>
                        <a:rPr lang="en-US" sz="1500">
                          <a:effectLst/>
                        </a:rPr>
                        <a:t/>
                      </a:r>
                      <a:br>
                        <a:rPr lang="en-US" sz="1500">
                          <a:effectLst/>
                        </a:rPr>
                      </a:br>
                      <a:endParaRPr lang="en-PH" sz="1500">
                        <a:effectLst/>
                      </a:endParaRPr>
                    </a:p>
                    <a:p>
                      <a:pPr marL="0" marR="0">
                        <a:lnSpc>
                          <a:spcPct val="107000"/>
                        </a:lnSpc>
                        <a:spcBef>
                          <a:spcPts val="0"/>
                        </a:spcBef>
                        <a:spcAft>
                          <a:spcPts val="0"/>
                        </a:spcAft>
                      </a:pPr>
                      <a:r>
                        <a:rPr lang="en-US" sz="1500">
                          <a:effectLst/>
                        </a:rPr>
                        <a:t> </a:t>
                      </a:r>
                      <a:endParaRPr lang="en-PH" sz="1500">
                        <a:effectLst/>
                      </a:endParaRPr>
                    </a:p>
                    <a:p>
                      <a:pPr marL="0" marR="0">
                        <a:lnSpc>
                          <a:spcPct val="107000"/>
                        </a:lnSpc>
                        <a:spcBef>
                          <a:spcPts val="0"/>
                        </a:spcBef>
                        <a:spcAft>
                          <a:spcPts val="0"/>
                        </a:spcAft>
                      </a:pPr>
                      <a:r>
                        <a:rPr lang="en-US" sz="1500">
                          <a:effectLst/>
                        </a:rPr>
                        <a:t> </a:t>
                      </a:r>
                      <a:endParaRPr lang="en-PH" sz="15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0" marB="0"/>
                </a:tc>
                <a:extLst>
                  <a:ext uri="{0D108BD9-81ED-4DB2-BD59-A6C34878D82A}">
                    <a16:rowId xmlns:a16="http://schemas.microsoft.com/office/drawing/2014/main" val="10009"/>
                  </a:ext>
                </a:extLst>
              </a:tr>
              <a:tr h="386507">
                <a:tc>
                  <a:txBody>
                    <a:bodyPr/>
                    <a:lstStyle/>
                    <a:p>
                      <a:pPr marL="0" marR="0">
                        <a:lnSpc>
                          <a:spcPct val="107000"/>
                        </a:lnSpc>
                        <a:spcBef>
                          <a:spcPts val="0"/>
                        </a:spcBef>
                        <a:spcAft>
                          <a:spcPts val="0"/>
                        </a:spcAft>
                      </a:pPr>
                      <a:r>
                        <a:rPr lang="en-US" sz="1500">
                          <a:effectLst/>
                        </a:rPr>
                        <a:t>PRECONDITION</a:t>
                      </a:r>
                      <a:endParaRPr lang="en-PH" sz="15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0" marB="0"/>
                </a:tc>
                <a:tc gridSpan="2">
                  <a:txBody>
                    <a:bodyPr/>
                    <a:lstStyle/>
                    <a:p>
                      <a:pPr marL="0" marR="0">
                        <a:lnSpc>
                          <a:spcPct val="107000"/>
                        </a:lnSpc>
                        <a:spcBef>
                          <a:spcPts val="0"/>
                        </a:spcBef>
                        <a:spcAft>
                          <a:spcPts val="0"/>
                        </a:spcAft>
                      </a:pPr>
                      <a:r>
                        <a:rPr lang="en-US" sz="1500">
                          <a:effectLst/>
                        </a:rPr>
                        <a:t>User must install the plug in</a:t>
                      </a:r>
                      <a:endParaRPr lang="en-PH" sz="15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0" marB="0"/>
                </a:tc>
                <a:tc hMerge="1">
                  <a:txBody>
                    <a:bodyPr/>
                    <a:lstStyle/>
                    <a:p>
                      <a:endParaRPr lang="en-PH"/>
                    </a:p>
                  </a:txBody>
                  <a:tcPr/>
                </a:tc>
                <a:extLst>
                  <a:ext uri="{0D108BD9-81ED-4DB2-BD59-A6C34878D82A}">
                    <a16:rowId xmlns:a16="http://schemas.microsoft.com/office/drawing/2014/main" val="10010"/>
                  </a:ext>
                </a:extLst>
              </a:tr>
              <a:tr h="332155">
                <a:tc>
                  <a:txBody>
                    <a:bodyPr/>
                    <a:lstStyle/>
                    <a:p>
                      <a:pPr marL="0" marR="0">
                        <a:lnSpc>
                          <a:spcPct val="107000"/>
                        </a:lnSpc>
                        <a:spcBef>
                          <a:spcPts val="0"/>
                        </a:spcBef>
                        <a:spcAft>
                          <a:spcPts val="0"/>
                        </a:spcAft>
                      </a:pPr>
                      <a:r>
                        <a:rPr lang="en-US" sz="1500" dirty="0">
                          <a:effectLst/>
                        </a:rPr>
                        <a:t>POSTCONDITION</a:t>
                      </a:r>
                      <a:endParaRPr lang="en-PH"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0" marB="0"/>
                </a:tc>
                <a:tc gridSpan="2">
                  <a:txBody>
                    <a:bodyPr/>
                    <a:lstStyle/>
                    <a:p>
                      <a:pPr marL="0" marR="0">
                        <a:lnSpc>
                          <a:spcPct val="107000"/>
                        </a:lnSpc>
                        <a:spcBef>
                          <a:spcPts val="0"/>
                        </a:spcBef>
                        <a:spcAft>
                          <a:spcPts val="0"/>
                        </a:spcAft>
                      </a:pPr>
                      <a:r>
                        <a:rPr lang="en-US" sz="1500" dirty="0">
                          <a:effectLst/>
                        </a:rPr>
                        <a:t>User successfully updated the data store of the system</a:t>
                      </a:r>
                      <a:endParaRPr lang="en-PH"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0" marB="0"/>
                </a:tc>
                <a:tc hMerge="1">
                  <a:txBody>
                    <a:bodyPr/>
                    <a:lstStyle/>
                    <a:p>
                      <a:endParaRPr lang="en-PH"/>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903692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sz="4800" dirty="0" smtClean="0"/>
              <a:t>Background of the Problem</a:t>
            </a:r>
            <a:endParaRPr lang="en-PH" sz="3600" dirty="0"/>
          </a:p>
        </p:txBody>
      </p:sp>
      <p:sp>
        <p:nvSpPr>
          <p:cNvPr id="3" name="Content Placeholder 2"/>
          <p:cNvSpPr>
            <a:spLocks noGrp="1"/>
          </p:cNvSpPr>
          <p:nvPr>
            <p:ph idx="1"/>
          </p:nvPr>
        </p:nvSpPr>
        <p:spPr>
          <a:xfrm>
            <a:off x="1299806" y="2170036"/>
            <a:ext cx="9592385" cy="4501242"/>
          </a:xfrm>
        </p:spPr>
        <p:txBody>
          <a:bodyPr>
            <a:normAutofit/>
          </a:bodyPr>
          <a:lstStyle/>
          <a:p>
            <a:r>
              <a:rPr lang="en-US" sz="2800" dirty="0" smtClean="0">
                <a:latin typeface="+mj-lt"/>
              </a:rPr>
              <a:t>How did bullying change </a:t>
            </a:r>
            <a:r>
              <a:rPr lang="en-US" sz="2800" dirty="0">
                <a:latin typeface="+mj-lt"/>
              </a:rPr>
              <a:t>over </a:t>
            </a:r>
            <a:r>
              <a:rPr lang="en-US" sz="2800" dirty="0" smtClean="0">
                <a:latin typeface="+mj-lt"/>
              </a:rPr>
              <a:t>a </a:t>
            </a:r>
            <a:r>
              <a:rPr lang="en-US" sz="2800" dirty="0">
                <a:latin typeface="+mj-lt"/>
              </a:rPr>
              <a:t>period of </a:t>
            </a:r>
            <a:r>
              <a:rPr lang="en-US" sz="2800" dirty="0" smtClean="0">
                <a:latin typeface="+mj-lt"/>
              </a:rPr>
              <a:t>time?</a:t>
            </a:r>
            <a:endParaRPr lang="en-US" sz="2800" dirty="0">
              <a:latin typeface="+mj-lt"/>
            </a:endParaRPr>
          </a:p>
          <a:p>
            <a:pPr marL="0" indent="0">
              <a:buNone/>
            </a:pPr>
            <a:r>
              <a:rPr lang="en-US" sz="2800" dirty="0">
                <a:latin typeface="+mj-lt"/>
              </a:rPr>
              <a:t>	-Its first discovery on primates</a:t>
            </a:r>
          </a:p>
          <a:p>
            <a:pPr marL="0" indent="0">
              <a:buNone/>
            </a:pPr>
            <a:r>
              <a:rPr lang="en-US" sz="2800" dirty="0">
                <a:latin typeface="+mj-lt"/>
              </a:rPr>
              <a:t>	</a:t>
            </a:r>
            <a:r>
              <a:rPr lang="en-US" sz="2800" dirty="0" smtClean="0">
                <a:latin typeface="+mj-lt"/>
              </a:rPr>
              <a:t>-During the era of the </a:t>
            </a:r>
            <a:r>
              <a:rPr lang="en-US" sz="2800" i="1" dirty="0">
                <a:latin typeface="+mj-lt"/>
              </a:rPr>
              <a:t>Homo-sapiens</a:t>
            </a:r>
          </a:p>
          <a:p>
            <a:pPr marL="0" indent="0">
              <a:buNone/>
            </a:pPr>
            <a:r>
              <a:rPr lang="en-US" sz="2800" i="1" dirty="0">
                <a:latin typeface="+mj-lt"/>
              </a:rPr>
              <a:t>	-</a:t>
            </a:r>
            <a:r>
              <a:rPr lang="en-US" sz="2800" dirty="0">
                <a:latin typeface="+mj-lt"/>
              </a:rPr>
              <a:t>Bullying in the 21</a:t>
            </a:r>
            <a:r>
              <a:rPr lang="en-US" sz="2800" baseline="30000" dirty="0">
                <a:latin typeface="+mj-lt"/>
              </a:rPr>
              <a:t>st</a:t>
            </a:r>
            <a:r>
              <a:rPr lang="en-US" sz="2800" dirty="0">
                <a:latin typeface="+mj-lt"/>
              </a:rPr>
              <a:t> century</a:t>
            </a:r>
          </a:p>
          <a:p>
            <a:pPr marL="0" indent="0">
              <a:buNone/>
            </a:pPr>
            <a:r>
              <a:rPr lang="en-US" sz="2800" dirty="0">
                <a:latin typeface="+mj-lt"/>
              </a:rPr>
              <a:t>    </a:t>
            </a:r>
          </a:p>
          <a:p>
            <a:r>
              <a:rPr lang="en-US" sz="2800" dirty="0" smtClean="0">
                <a:latin typeface="+mj-lt"/>
              </a:rPr>
              <a:t>Bullying-like </a:t>
            </a:r>
            <a:r>
              <a:rPr lang="en-US" sz="2800" dirty="0">
                <a:latin typeface="+mj-lt"/>
              </a:rPr>
              <a:t>behaviors are part of the human nature</a:t>
            </a:r>
          </a:p>
          <a:p>
            <a:endParaRPr lang="en-PH" sz="1600" dirty="0"/>
          </a:p>
        </p:txBody>
      </p:sp>
    </p:spTree>
    <p:extLst>
      <p:ext uri="{BB962C8B-B14F-4D97-AF65-F5344CB8AC3E}">
        <p14:creationId xmlns:p14="http://schemas.microsoft.com/office/powerpoint/2010/main" val="1310595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29781" y="521304"/>
            <a:ext cx="8690199" cy="923330"/>
          </a:xfrm>
          <a:prstGeom prst="rect">
            <a:avLst/>
          </a:prstGeom>
        </p:spPr>
        <p:txBody>
          <a:bodyPr wrap="none">
            <a:spAutoFit/>
          </a:bodyPr>
          <a:lstStyle/>
          <a:p>
            <a:r>
              <a:rPr lang="en-PH" sz="5400" b="1" dirty="0" smtClean="0">
                <a:solidFill>
                  <a:srgbClr val="FEFEFE"/>
                </a:solidFill>
              </a:rPr>
              <a:t>Communication Diagram</a:t>
            </a:r>
            <a:endParaRPr lang="en-PH" dirty="0"/>
          </a:p>
        </p:txBody>
      </p:sp>
      <p:pic>
        <p:nvPicPr>
          <p:cNvPr id="2" name="Picture 1"/>
          <p:cNvPicPr>
            <a:picLocks noChangeAspect="1"/>
          </p:cNvPicPr>
          <p:nvPr/>
        </p:nvPicPr>
        <p:blipFill rotWithShape="1">
          <a:blip r:embed="rId2"/>
          <a:srcRect l="31661" t="27947" r="16032" b="39375"/>
          <a:stretch/>
        </p:blipFill>
        <p:spPr>
          <a:xfrm>
            <a:off x="584365" y="1841862"/>
            <a:ext cx="11119774" cy="4297679"/>
          </a:xfrm>
          <a:prstGeom prst="rect">
            <a:avLst/>
          </a:prstGeom>
        </p:spPr>
      </p:pic>
      <p:cxnSp>
        <p:nvCxnSpPr>
          <p:cNvPr id="6" name="Straight Arrow Connector 5"/>
          <p:cNvCxnSpPr/>
          <p:nvPr/>
        </p:nvCxnSpPr>
        <p:spPr>
          <a:xfrm>
            <a:off x="2939143" y="2769326"/>
            <a:ext cx="3396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331132" y="2769326"/>
            <a:ext cx="3396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8081555" y="3600995"/>
            <a:ext cx="4354" cy="291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6331132" y="4985657"/>
            <a:ext cx="348343" cy="4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786743" y="4985657"/>
            <a:ext cx="335280" cy="4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8906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45109" y="531763"/>
            <a:ext cx="7455887" cy="923330"/>
          </a:xfrm>
          <a:prstGeom prst="rect">
            <a:avLst/>
          </a:prstGeom>
        </p:spPr>
        <p:txBody>
          <a:bodyPr wrap="none">
            <a:spAutoFit/>
          </a:bodyPr>
          <a:lstStyle/>
          <a:p>
            <a:pPr lvl="0"/>
            <a:r>
              <a:rPr lang="en-PH" sz="5400" b="1" dirty="0" smtClean="0">
                <a:solidFill>
                  <a:prstClr val="white"/>
                </a:solidFill>
              </a:rPr>
              <a:t>Deployment Diagram</a:t>
            </a:r>
            <a:endParaRPr lang="en-PH" sz="5400" b="1" dirty="0">
              <a:solidFill>
                <a:prstClr val="white"/>
              </a:solidFill>
            </a:endParaRPr>
          </a:p>
        </p:txBody>
      </p:sp>
      <p:pic>
        <p:nvPicPr>
          <p:cNvPr id="5" name="Picture 4"/>
          <p:cNvPicPr>
            <a:picLocks noChangeAspect="1"/>
          </p:cNvPicPr>
          <p:nvPr/>
        </p:nvPicPr>
        <p:blipFill rotWithShape="1">
          <a:blip r:embed="rId2"/>
          <a:srcRect l="21648" t="35145" r="25954" b="22102"/>
          <a:stretch/>
        </p:blipFill>
        <p:spPr>
          <a:xfrm>
            <a:off x="1564713" y="1807025"/>
            <a:ext cx="9416677" cy="4454076"/>
          </a:xfrm>
          <a:prstGeom prst="rect">
            <a:avLst/>
          </a:prstGeom>
        </p:spPr>
      </p:pic>
    </p:spTree>
    <p:extLst>
      <p:ext uri="{BB962C8B-B14F-4D97-AF65-F5344CB8AC3E}">
        <p14:creationId xmlns:p14="http://schemas.microsoft.com/office/powerpoint/2010/main" val="2870222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01785" y="0"/>
            <a:ext cx="5769528" cy="923330"/>
          </a:xfrm>
          <a:prstGeom prst="rect">
            <a:avLst/>
          </a:prstGeom>
        </p:spPr>
        <p:txBody>
          <a:bodyPr wrap="none">
            <a:spAutoFit/>
          </a:bodyPr>
          <a:lstStyle/>
          <a:p>
            <a:pPr lvl="0"/>
            <a:r>
              <a:rPr lang="en-PH" sz="5400" b="1" dirty="0" smtClean="0">
                <a:solidFill>
                  <a:prstClr val="white"/>
                </a:solidFill>
              </a:rPr>
              <a:t>Activity Diagram</a:t>
            </a:r>
            <a:endParaRPr lang="en-PH" sz="5400" b="1" dirty="0">
              <a:solidFill>
                <a:prstClr val="white"/>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7823" y="923330"/>
            <a:ext cx="5120857" cy="5862445"/>
          </a:xfrm>
          <a:prstGeom prst="rect">
            <a:avLst/>
          </a:prstGeom>
        </p:spPr>
      </p:pic>
    </p:spTree>
    <p:extLst>
      <p:ext uri="{BB962C8B-B14F-4D97-AF65-F5344CB8AC3E}">
        <p14:creationId xmlns:p14="http://schemas.microsoft.com/office/powerpoint/2010/main" val="1349622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90025" y="187369"/>
            <a:ext cx="6696064" cy="923330"/>
          </a:xfrm>
          <a:prstGeom prst="rect">
            <a:avLst/>
          </a:prstGeom>
        </p:spPr>
        <p:txBody>
          <a:bodyPr wrap="none">
            <a:spAutoFit/>
          </a:bodyPr>
          <a:lstStyle/>
          <a:p>
            <a:pPr lvl="0"/>
            <a:r>
              <a:rPr lang="en-PH" sz="5400" b="1" dirty="0" smtClean="0">
                <a:solidFill>
                  <a:prstClr val="white"/>
                </a:solidFill>
              </a:rPr>
              <a:t>Sequence Diagram</a:t>
            </a:r>
            <a:endParaRPr lang="en-PH" sz="5400" b="1" dirty="0">
              <a:solidFill>
                <a:prstClr val="white"/>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51" y="1386841"/>
            <a:ext cx="11802749" cy="5029199"/>
          </a:xfrm>
          <a:prstGeom prst="rect">
            <a:avLst/>
          </a:prstGeom>
        </p:spPr>
      </p:pic>
    </p:spTree>
    <p:extLst>
      <p:ext uri="{BB962C8B-B14F-4D97-AF65-F5344CB8AC3E}">
        <p14:creationId xmlns:p14="http://schemas.microsoft.com/office/powerpoint/2010/main" val="1535563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43265" y="201713"/>
            <a:ext cx="8109912" cy="923330"/>
          </a:xfrm>
          <a:prstGeom prst="rect">
            <a:avLst/>
          </a:prstGeom>
        </p:spPr>
        <p:txBody>
          <a:bodyPr wrap="none">
            <a:spAutoFit/>
          </a:bodyPr>
          <a:lstStyle/>
          <a:p>
            <a:pPr lvl="0"/>
            <a:r>
              <a:rPr lang="en-PH" sz="5400" b="1" dirty="0" smtClean="0">
                <a:solidFill>
                  <a:prstClr val="white"/>
                </a:solidFill>
              </a:rPr>
              <a:t>State Machine Diagram</a:t>
            </a:r>
            <a:endParaRPr lang="en-PH" sz="5400" b="1" dirty="0">
              <a:solidFill>
                <a:prstClr val="white"/>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803" y="1257108"/>
            <a:ext cx="10168835" cy="5280851"/>
          </a:xfrm>
          <a:prstGeom prst="rect">
            <a:avLst/>
          </a:prstGeom>
        </p:spPr>
      </p:pic>
    </p:spTree>
    <p:extLst>
      <p:ext uri="{BB962C8B-B14F-4D97-AF65-F5344CB8AC3E}">
        <p14:creationId xmlns:p14="http://schemas.microsoft.com/office/powerpoint/2010/main" val="2986223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37768" y="151511"/>
            <a:ext cx="5044971" cy="923330"/>
          </a:xfrm>
          <a:prstGeom prst="rect">
            <a:avLst/>
          </a:prstGeom>
        </p:spPr>
        <p:txBody>
          <a:bodyPr wrap="none">
            <a:spAutoFit/>
          </a:bodyPr>
          <a:lstStyle/>
          <a:p>
            <a:pPr lvl="0"/>
            <a:r>
              <a:rPr lang="en-PH" sz="5400" b="1" dirty="0" smtClean="0">
                <a:solidFill>
                  <a:prstClr val="white"/>
                </a:solidFill>
              </a:rPr>
              <a:t>Class Diagram</a:t>
            </a:r>
            <a:endParaRPr lang="en-PH" sz="5400" b="1" dirty="0">
              <a:solidFill>
                <a:prstClr val="white"/>
              </a:solidFill>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349854" y="1070491"/>
            <a:ext cx="9155007" cy="54066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p:cNvSpPr txBox="1"/>
          <p:nvPr/>
        </p:nvSpPr>
        <p:spPr>
          <a:xfrm>
            <a:off x="2947671" y="5109010"/>
            <a:ext cx="378823" cy="307777"/>
          </a:xfrm>
          <a:prstGeom prst="rect">
            <a:avLst/>
          </a:prstGeom>
          <a:noFill/>
        </p:spPr>
        <p:txBody>
          <a:bodyPr wrap="square" rtlCol="0">
            <a:spAutoFit/>
          </a:bodyPr>
          <a:lstStyle/>
          <a:p>
            <a:r>
              <a:rPr lang="en-US" sz="1400" dirty="0" smtClean="0">
                <a:solidFill>
                  <a:srgbClr val="FF0000"/>
                </a:solidFill>
              </a:rPr>
              <a:t>M</a:t>
            </a:r>
            <a:endParaRPr lang="en-US" dirty="0">
              <a:solidFill>
                <a:srgbClr val="FF0000"/>
              </a:solidFill>
            </a:endParaRPr>
          </a:p>
        </p:txBody>
      </p:sp>
      <p:sp>
        <p:nvSpPr>
          <p:cNvPr id="5" name="TextBox 4"/>
          <p:cNvSpPr txBox="1"/>
          <p:nvPr/>
        </p:nvSpPr>
        <p:spPr>
          <a:xfrm>
            <a:off x="2947671" y="4370346"/>
            <a:ext cx="378823" cy="276999"/>
          </a:xfrm>
          <a:prstGeom prst="rect">
            <a:avLst/>
          </a:prstGeom>
          <a:noFill/>
        </p:spPr>
        <p:txBody>
          <a:bodyPr wrap="square" rtlCol="0">
            <a:spAutoFit/>
          </a:bodyPr>
          <a:lstStyle/>
          <a:p>
            <a:r>
              <a:rPr lang="en-US" sz="1200" dirty="0" smtClean="0">
                <a:solidFill>
                  <a:srgbClr val="FF0000"/>
                </a:solidFill>
              </a:rPr>
              <a:t>1</a:t>
            </a:r>
            <a:endParaRPr lang="en-US" sz="1200" dirty="0">
              <a:solidFill>
                <a:srgbClr val="FF0000"/>
              </a:solidFill>
            </a:endParaRPr>
          </a:p>
        </p:txBody>
      </p:sp>
      <p:sp>
        <p:nvSpPr>
          <p:cNvPr id="6" name="TextBox 5"/>
          <p:cNvSpPr txBox="1"/>
          <p:nvPr/>
        </p:nvSpPr>
        <p:spPr>
          <a:xfrm>
            <a:off x="3910728" y="5143900"/>
            <a:ext cx="378823" cy="307777"/>
          </a:xfrm>
          <a:prstGeom prst="rect">
            <a:avLst/>
          </a:prstGeom>
          <a:noFill/>
        </p:spPr>
        <p:txBody>
          <a:bodyPr wrap="square" rtlCol="0">
            <a:spAutoFit/>
          </a:bodyPr>
          <a:lstStyle/>
          <a:p>
            <a:r>
              <a:rPr lang="en-US" sz="1400" dirty="0" smtClean="0">
                <a:solidFill>
                  <a:srgbClr val="FF0000"/>
                </a:solidFill>
              </a:rPr>
              <a:t>M</a:t>
            </a:r>
            <a:endParaRPr lang="en-US" dirty="0">
              <a:solidFill>
                <a:srgbClr val="FF0000"/>
              </a:solidFill>
            </a:endParaRPr>
          </a:p>
        </p:txBody>
      </p:sp>
      <p:sp>
        <p:nvSpPr>
          <p:cNvPr id="7" name="TextBox 6"/>
          <p:cNvSpPr txBox="1"/>
          <p:nvPr/>
        </p:nvSpPr>
        <p:spPr>
          <a:xfrm>
            <a:off x="1960485" y="5190308"/>
            <a:ext cx="378823" cy="307777"/>
          </a:xfrm>
          <a:prstGeom prst="rect">
            <a:avLst/>
          </a:prstGeom>
          <a:noFill/>
        </p:spPr>
        <p:txBody>
          <a:bodyPr wrap="square" rtlCol="0">
            <a:spAutoFit/>
          </a:bodyPr>
          <a:lstStyle/>
          <a:p>
            <a:r>
              <a:rPr lang="en-US" sz="1400" dirty="0" smtClean="0">
                <a:solidFill>
                  <a:srgbClr val="FF0000"/>
                </a:solidFill>
              </a:rPr>
              <a:t>M</a:t>
            </a:r>
            <a:endParaRPr lang="en-US" dirty="0">
              <a:solidFill>
                <a:srgbClr val="FF0000"/>
              </a:solidFill>
            </a:endParaRPr>
          </a:p>
        </p:txBody>
      </p:sp>
      <p:sp>
        <p:nvSpPr>
          <p:cNvPr id="8" name="TextBox 7"/>
          <p:cNvSpPr txBox="1"/>
          <p:nvPr/>
        </p:nvSpPr>
        <p:spPr>
          <a:xfrm>
            <a:off x="4684373" y="5190307"/>
            <a:ext cx="378823" cy="307777"/>
          </a:xfrm>
          <a:prstGeom prst="rect">
            <a:avLst/>
          </a:prstGeom>
          <a:noFill/>
        </p:spPr>
        <p:txBody>
          <a:bodyPr wrap="square" rtlCol="0">
            <a:spAutoFit/>
          </a:bodyPr>
          <a:lstStyle/>
          <a:p>
            <a:r>
              <a:rPr lang="en-US" sz="1400" dirty="0" smtClean="0">
                <a:solidFill>
                  <a:srgbClr val="FF0000"/>
                </a:solidFill>
              </a:rPr>
              <a:t>M</a:t>
            </a:r>
            <a:endParaRPr lang="en-US" dirty="0">
              <a:solidFill>
                <a:srgbClr val="FF0000"/>
              </a:solidFill>
            </a:endParaRPr>
          </a:p>
        </p:txBody>
      </p:sp>
      <p:sp>
        <p:nvSpPr>
          <p:cNvPr id="9" name="TextBox 8"/>
          <p:cNvSpPr txBox="1"/>
          <p:nvPr/>
        </p:nvSpPr>
        <p:spPr>
          <a:xfrm>
            <a:off x="3886599" y="4169547"/>
            <a:ext cx="378823" cy="276999"/>
          </a:xfrm>
          <a:prstGeom prst="rect">
            <a:avLst/>
          </a:prstGeom>
          <a:noFill/>
        </p:spPr>
        <p:txBody>
          <a:bodyPr wrap="square" rtlCol="0">
            <a:spAutoFit/>
          </a:bodyPr>
          <a:lstStyle/>
          <a:p>
            <a:r>
              <a:rPr lang="en-US" sz="1200" dirty="0" smtClean="0">
                <a:solidFill>
                  <a:srgbClr val="FF0000"/>
                </a:solidFill>
              </a:rPr>
              <a:t>1</a:t>
            </a:r>
            <a:endParaRPr lang="en-US" sz="1200" dirty="0">
              <a:solidFill>
                <a:srgbClr val="FF0000"/>
              </a:solidFill>
            </a:endParaRPr>
          </a:p>
        </p:txBody>
      </p:sp>
      <p:sp>
        <p:nvSpPr>
          <p:cNvPr id="10" name="TextBox 9"/>
          <p:cNvSpPr txBox="1"/>
          <p:nvPr/>
        </p:nvSpPr>
        <p:spPr>
          <a:xfrm>
            <a:off x="3783694" y="3682371"/>
            <a:ext cx="378823" cy="276999"/>
          </a:xfrm>
          <a:prstGeom prst="rect">
            <a:avLst/>
          </a:prstGeom>
          <a:noFill/>
        </p:spPr>
        <p:txBody>
          <a:bodyPr wrap="square" rtlCol="0">
            <a:spAutoFit/>
          </a:bodyPr>
          <a:lstStyle/>
          <a:p>
            <a:r>
              <a:rPr lang="en-US" sz="1200" dirty="0" smtClean="0">
                <a:solidFill>
                  <a:srgbClr val="FF0000"/>
                </a:solidFill>
              </a:rPr>
              <a:t>1</a:t>
            </a:r>
            <a:endParaRPr lang="en-US" sz="1200" dirty="0">
              <a:solidFill>
                <a:srgbClr val="FF0000"/>
              </a:solidFill>
            </a:endParaRPr>
          </a:p>
        </p:txBody>
      </p:sp>
      <p:sp>
        <p:nvSpPr>
          <p:cNvPr id="11" name="TextBox 10"/>
          <p:cNvSpPr txBox="1"/>
          <p:nvPr/>
        </p:nvSpPr>
        <p:spPr>
          <a:xfrm>
            <a:off x="6404678" y="3682371"/>
            <a:ext cx="378823" cy="276999"/>
          </a:xfrm>
          <a:prstGeom prst="rect">
            <a:avLst/>
          </a:prstGeom>
          <a:noFill/>
        </p:spPr>
        <p:txBody>
          <a:bodyPr wrap="square" rtlCol="0">
            <a:spAutoFit/>
          </a:bodyPr>
          <a:lstStyle/>
          <a:p>
            <a:r>
              <a:rPr lang="en-US" sz="1200" dirty="0" smtClean="0">
                <a:solidFill>
                  <a:srgbClr val="FF0000"/>
                </a:solidFill>
              </a:rPr>
              <a:t>1</a:t>
            </a:r>
            <a:endParaRPr lang="en-US" sz="1200" dirty="0">
              <a:solidFill>
                <a:srgbClr val="FF0000"/>
              </a:solidFill>
            </a:endParaRPr>
          </a:p>
        </p:txBody>
      </p:sp>
      <p:sp>
        <p:nvSpPr>
          <p:cNvPr id="12" name="TextBox 11"/>
          <p:cNvSpPr txBox="1"/>
          <p:nvPr/>
        </p:nvSpPr>
        <p:spPr>
          <a:xfrm>
            <a:off x="8582739" y="3773812"/>
            <a:ext cx="378823" cy="276999"/>
          </a:xfrm>
          <a:prstGeom prst="rect">
            <a:avLst/>
          </a:prstGeom>
          <a:noFill/>
        </p:spPr>
        <p:txBody>
          <a:bodyPr wrap="square" rtlCol="0">
            <a:spAutoFit/>
          </a:bodyPr>
          <a:lstStyle/>
          <a:p>
            <a:r>
              <a:rPr lang="en-US" sz="1200" dirty="0" smtClean="0">
                <a:solidFill>
                  <a:srgbClr val="FF0000"/>
                </a:solidFill>
              </a:rPr>
              <a:t>1</a:t>
            </a:r>
            <a:endParaRPr lang="en-US" sz="1200" dirty="0">
              <a:solidFill>
                <a:srgbClr val="FF0000"/>
              </a:solidFill>
            </a:endParaRPr>
          </a:p>
        </p:txBody>
      </p:sp>
      <p:sp>
        <p:nvSpPr>
          <p:cNvPr id="13" name="TextBox 12"/>
          <p:cNvSpPr txBox="1"/>
          <p:nvPr/>
        </p:nvSpPr>
        <p:spPr>
          <a:xfrm>
            <a:off x="7510963" y="3775967"/>
            <a:ext cx="378823" cy="276999"/>
          </a:xfrm>
          <a:prstGeom prst="rect">
            <a:avLst/>
          </a:prstGeom>
          <a:noFill/>
        </p:spPr>
        <p:txBody>
          <a:bodyPr wrap="square" rtlCol="0">
            <a:spAutoFit/>
          </a:bodyPr>
          <a:lstStyle/>
          <a:p>
            <a:r>
              <a:rPr lang="en-US" sz="1200" dirty="0" smtClean="0">
                <a:solidFill>
                  <a:srgbClr val="FF0000"/>
                </a:solidFill>
              </a:rPr>
              <a:t>1</a:t>
            </a:r>
            <a:endParaRPr lang="en-US" sz="1200" dirty="0">
              <a:solidFill>
                <a:srgbClr val="FF0000"/>
              </a:solidFill>
            </a:endParaRPr>
          </a:p>
        </p:txBody>
      </p:sp>
      <p:sp>
        <p:nvSpPr>
          <p:cNvPr id="14" name="TextBox 13"/>
          <p:cNvSpPr txBox="1"/>
          <p:nvPr/>
        </p:nvSpPr>
        <p:spPr>
          <a:xfrm>
            <a:off x="2568848" y="4308047"/>
            <a:ext cx="378823" cy="276999"/>
          </a:xfrm>
          <a:prstGeom prst="rect">
            <a:avLst/>
          </a:prstGeom>
          <a:noFill/>
        </p:spPr>
        <p:txBody>
          <a:bodyPr wrap="square" rtlCol="0">
            <a:spAutoFit/>
          </a:bodyPr>
          <a:lstStyle/>
          <a:p>
            <a:r>
              <a:rPr lang="en-US" sz="1200" dirty="0" smtClean="0">
                <a:solidFill>
                  <a:srgbClr val="FF0000"/>
                </a:solidFill>
              </a:rPr>
              <a:t>1</a:t>
            </a:r>
            <a:endParaRPr lang="en-US" sz="1200" dirty="0">
              <a:solidFill>
                <a:srgbClr val="FF0000"/>
              </a:solidFill>
            </a:endParaRPr>
          </a:p>
        </p:txBody>
      </p:sp>
      <p:sp>
        <p:nvSpPr>
          <p:cNvPr id="15" name="TextBox 14"/>
          <p:cNvSpPr txBox="1"/>
          <p:nvPr/>
        </p:nvSpPr>
        <p:spPr>
          <a:xfrm>
            <a:off x="4684372" y="2832371"/>
            <a:ext cx="378823" cy="276999"/>
          </a:xfrm>
          <a:prstGeom prst="rect">
            <a:avLst/>
          </a:prstGeom>
          <a:noFill/>
        </p:spPr>
        <p:txBody>
          <a:bodyPr wrap="square" rtlCol="0">
            <a:spAutoFit/>
          </a:bodyPr>
          <a:lstStyle/>
          <a:p>
            <a:r>
              <a:rPr lang="en-US" sz="1200" dirty="0" smtClean="0">
                <a:solidFill>
                  <a:srgbClr val="FF0000"/>
                </a:solidFill>
              </a:rPr>
              <a:t>1</a:t>
            </a:r>
            <a:endParaRPr lang="en-US" sz="1200" dirty="0">
              <a:solidFill>
                <a:srgbClr val="FF0000"/>
              </a:solidFill>
            </a:endParaRPr>
          </a:p>
        </p:txBody>
      </p:sp>
      <p:sp>
        <p:nvSpPr>
          <p:cNvPr id="16" name="TextBox 15"/>
          <p:cNvSpPr txBox="1"/>
          <p:nvPr/>
        </p:nvSpPr>
        <p:spPr>
          <a:xfrm>
            <a:off x="2755993" y="3876415"/>
            <a:ext cx="378823" cy="276999"/>
          </a:xfrm>
          <a:prstGeom prst="rect">
            <a:avLst/>
          </a:prstGeom>
          <a:noFill/>
        </p:spPr>
        <p:txBody>
          <a:bodyPr wrap="square" rtlCol="0">
            <a:spAutoFit/>
          </a:bodyPr>
          <a:lstStyle/>
          <a:p>
            <a:r>
              <a:rPr lang="en-US" sz="1200" dirty="0" smtClean="0">
                <a:solidFill>
                  <a:srgbClr val="FF0000"/>
                </a:solidFill>
              </a:rPr>
              <a:t>1</a:t>
            </a:r>
            <a:endParaRPr lang="en-US" sz="1200" dirty="0">
              <a:solidFill>
                <a:srgbClr val="FF0000"/>
              </a:solidFill>
            </a:endParaRPr>
          </a:p>
        </p:txBody>
      </p:sp>
      <p:sp>
        <p:nvSpPr>
          <p:cNvPr id="17" name="TextBox 16"/>
          <p:cNvSpPr txBox="1"/>
          <p:nvPr/>
        </p:nvSpPr>
        <p:spPr>
          <a:xfrm>
            <a:off x="3537768" y="4335773"/>
            <a:ext cx="378823" cy="276999"/>
          </a:xfrm>
          <a:prstGeom prst="rect">
            <a:avLst/>
          </a:prstGeom>
          <a:noFill/>
        </p:spPr>
        <p:txBody>
          <a:bodyPr wrap="square" rtlCol="0">
            <a:spAutoFit/>
          </a:bodyPr>
          <a:lstStyle/>
          <a:p>
            <a:r>
              <a:rPr lang="en-US" sz="1200" dirty="0" smtClean="0">
                <a:solidFill>
                  <a:srgbClr val="FF0000"/>
                </a:solidFill>
              </a:rPr>
              <a:t>1</a:t>
            </a:r>
            <a:endParaRPr lang="en-US" sz="1200" dirty="0">
              <a:solidFill>
                <a:srgbClr val="FF0000"/>
              </a:solidFill>
            </a:endParaRPr>
          </a:p>
        </p:txBody>
      </p:sp>
      <p:sp>
        <p:nvSpPr>
          <p:cNvPr id="18" name="TextBox 17"/>
          <p:cNvSpPr txBox="1"/>
          <p:nvPr/>
        </p:nvSpPr>
        <p:spPr>
          <a:xfrm>
            <a:off x="5548535" y="2832371"/>
            <a:ext cx="378823" cy="276999"/>
          </a:xfrm>
          <a:prstGeom prst="rect">
            <a:avLst/>
          </a:prstGeom>
          <a:noFill/>
        </p:spPr>
        <p:txBody>
          <a:bodyPr wrap="square" rtlCol="0">
            <a:spAutoFit/>
          </a:bodyPr>
          <a:lstStyle/>
          <a:p>
            <a:r>
              <a:rPr lang="en-US" sz="1200" dirty="0" smtClean="0">
                <a:solidFill>
                  <a:srgbClr val="FF0000"/>
                </a:solidFill>
              </a:rPr>
              <a:t>1</a:t>
            </a:r>
            <a:endParaRPr lang="en-US" sz="1200" dirty="0">
              <a:solidFill>
                <a:srgbClr val="FF0000"/>
              </a:solidFill>
            </a:endParaRPr>
          </a:p>
        </p:txBody>
      </p:sp>
      <p:sp>
        <p:nvSpPr>
          <p:cNvPr id="19" name="TextBox 18"/>
          <p:cNvSpPr txBox="1"/>
          <p:nvPr/>
        </p:nvSpPr>
        <p:spPr>
          <a:xfrm>
            <a:off x="4873783" y="1961421"/>
            <a:ext cx="378823" cy="307777"/>
          </a:xfrm>
          <a:prstGeom prst="rect">
            <a:avLst/>
          </a:prstGeom>
          <a:noFill/>
        </p:spPr>
        <p:txBody>
          <a:bodyPr wrap="square" rtlCol="0">
            <a:spAutoFit/>
          </a:bodyPr>
          <a:lstStyle/>
          <a:p>
            <a:r>
              <a:rPr lang="en-US" sz="1400" dirty="0" smtClean="0">
                <a:solidFill>
                  <a:srgbClr val="FF0000"/>
                </a:solidFill>
              </a:rPr>
              <a:t>M</a:t>
            </a:r>
            <a:endParaRPr lang="en-US" dirty="0">
              <a:solidFill>
                <a:srgbClr val="FF0000"/>
              </a:solidFill>
            </a:endParaRPr>
          </a:p>
        </p:txBody>
      </p:sp>
      <p:sp>
        <p:nvSpPr>
          <p:cNvPr id="22" name="TextBox 21"/>
          <p:cNvSpPr txBox="1"/>
          <p:nvPr/>
        </p:nvSpPr>
        <p:spPr>
          <a:xfrm>
            <a:off x="5169694" y="2186516"/>
            <a:ext cx="378823" cy="276999"/>
          </a:xfrm>
          <a:prstGeom prst="rect">
            <a:avLst/>
          </a:prstGeom>
          <a:noFill/>
        </p:spPr>
        <p:txBody>
          <a:bodyPr wrap="square" rtlCol="0">
            <a:spAutoFit/>
          </a:bodyPr>
          <a:lstStyle/>
          <a:p>
            <a:r>
              <a:rPr lang="en-US" sz="1200" dirty="0" smtClean="0">
                <a:solidFill>
                  <a:srgbClr val="FF0000"/>
                </a:solidFill>
              </a:rPr>
              <a:t>1</a:t>
            </a:r>
            <a:endParaRPr lang="en-US" sz="1200" dirty="0">
              <a:solidFill>
                <a:srgbClr val="FF0000"/>
              </a:solidFill>
            </a:endParaRPr>
          </a:p>
        </p:txBody>
      </p:sp>
    </p:spTree>
    <p:extLst>
      <p:ext uri="{BB962C8B-B14F-4D97-AF65-F5344CB8AC3E}">
        <p14:creationId xmlns:p14="http://schemas.microsoft.com/office/powerpoint/2010/main" val="1425845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16745" y="151511"/>
            <a:ext cx="5586786" cy="923330"/>
          </a:xfrm>
          <a:prstGeom prst="rect">
            <a:avLst/>
          </a:prstGeom>
        </p:spPr>
        <p:txBody>
          <a:bodyPr wrap="none">
            <a:spAutoFit/>
          </a:bodyPr>
          <a:lstStyle/>
          <a:p>
            <a:pPr lvl="0"/>
            <a:r>
              <a:rPr lang="en-PH" sz="5400" b="1" dirty="0" smtClean="0">
                <a:solidFill>
                  <a:prstClr val="white"/>
                </a:solidFill>
              </a:rPr>
              <a:t>Object Diagram</a:t>
            </a:r>
            <a:endParaRPr lang="en-PH" sz="5400" b="1" dirty="0">
              <a:solidFill>
                <a:prstClr val="white"/>
              </a:solidFill>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838603" y="1200598"/>
            <a:ext cx="8743071" cy="54288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31443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16746" y="178405"/>
            <a:ext cx="5418471" cy="923330"/>
          </a:xfrm>
          <a:prstGeom prst="rect">
            <a:avLst/>
          </a:prstGeom>
        </p:spPr>
        <p:txBody>
          <a:bodyPr wrap="none">
            <a:spAutoFit/>
          </a:bodyPr>
          <a:lstStyle/>
          <a:p>
            <a:pPr lvl="0"/>
            <a:r>
              <a:rPr lang="en-PH" sz="5400" b="1" dirty="0" smtClean="0">
                <a:solidFill>
                  <a:prstClr val="white"/>
                </a:solidFill>
              </a:rPr>
              <a:t>Timing Diagram</a:t>
            </a:r>
            <a:endParaRPr lang="en-PH" sz="5400" b="1" dirty="0">
              <a:solidFill>
                <a:prstClr val="white"/>
              </a:solidFill>
            </a:endParaRPr>
          </a:p>
        </p:txBody>
      </p:sp>
      <p:pic>
        <p:nvPicPr>
          <p:cNvPr id="3" name="Picture 2"/>
          <p:cNvPicPr/>
          <p:nvPr/>
        </p:nvPicPr>
        <p:blipFill rotWithShape="1">
          <a:blip r:embed="rId2">
            <a:extLst>
              <a:ext uri="{28A0092B-C50C-407E-A947-70E740481C1C}">
                <a14:useLocalDpi xmlns:a14="http://schemas.microsoft.com/office/drawing/2010/main" val="0"/>
              </a:ext>
            </a:extLst>
          </a:blip>
          <a:srcRect l="11185" t="34105" r="9177" b="38207"/>
          <a:stretch/>
        </p:blipFill>
        <p:spPr>
          <a:xfrm>
            <a:off x="410981" y="1627095"/>
            <a:ext cx="11429999" cy="2823882"/>
          </a:xfrm>
          <a:prstGeom prst="rect">
            <a:avLst/>
          </a:prstGeom>
        </p:spPr>
      </p:pic>
      <p:pic>
        <p:nvPicPr>
          <p:cNvPr id="5" name="Picture 4"/>
          <p:cNvPicPr/>
          <p:nvPr/>
        </p:nvPicPr>
        <p:blipFill rotWithShape="1">
          <a:blip r:embed="rId3">
            <a:extLst>
              <a:ext uri="{28A0092B-C50C-407E-A947-70E740481C1C}">
                <a14:useLocalDpi xmlns:a14="http://schemas.microsoft.com/office/drawing/2010/main" val="0"/>
              </a:ext>
            </a:extLst>
          </a:blip>
          <a:srcRect l="9256" t="2195"/>
          <a:stretch/>
        </p:blipFill>
        <p:spPr bwMode="auto">
          <a:xfrm>
            <a:off x="410981" y="4235394"/>
            <a:ext cx="11429999" cy="118377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59781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08743" y="310633"/>
            <a:ext cx="6320961" cy="923330"/>
          </a:xfrm>
          <a:prstGeom prst="rect">
            <a:avLst/>
          </a:prstGeom>
        </p:spPr>
        <p:txBody>
          <a:bodyPr wrap="none">
            <a:spAutoFit/>
          </a:bodyPr>
          <a:lstStyle/>
          <a:p>
            <a:pPr lvl="0"/>
            <a:r>
              <a:rPr lang="en-PH" sz="5400" b="1" dirty="0" smtClean="0">
                <a:solidFill>
                  <a:prstClr val="white"/>
                </a:solidFill>
              </a:rPr>
              <a:t>Package Diagram</a:t>
            </a:r>
            <a:endParaRPr lang="en-PH" sz="5400" b="1" dirty="0">
              <a:solidFill>
                <a:prstClr val="white"/>
              </a:solidFill>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650060" y="1438834"/>
            <a:ext cx="10838329" cy="5150224"/>
          </a:xfrm>
          <a:prstGeom prst="rect">
            <a:avLst/>
          </a:prstGeom>
        </p:spPr>
      </p:pic>
    </p:spTree>
    <p:extLst>
      <p:ext uri="{BB962C8B-B14F-4D97-AF65-F5344CB8AC3E}">
        <p14:creationId xmlns:p14="http://schemas.microsoft.com/office/powerpoint/2010/main" val="3774057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56133" y="232193"/>
            <a:ext cx="7290778" cy="923330"/>
          </a:xfrm>
          <a:prstGeom prst="rect">
            <a:avLst/>
          </a:prstGeom>
        </p:spPr>
        <p:txBody>
          <a:bodyPr wrap="none">
            <a:spAutoFit/>
          </a:bodyPr>
          <a:lstStyle/>
          <a:p>
            <a:pPr lvl="0"/>
            <a:r>
              <a:rPr lang="en-PH" sz="5400" b="1" dirty="0" smtClean="0">
                <a:solidFill>
                  <a:prstClr val="white"/>
                </a:solidFill>
              </a:rPr>
              <a:t>Component Diagram</a:t>
            </a:r>
            <a:endParaRPr lang="en-PH" sz="5400" b="1" dirty="0">
              <a:solidFill>
                <a:prstClr val="white"/>
              </a:solidFill>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452048" y="1303440"/>
            <a:ext cx="9498947" cy="5311587"/>
          </a:xfrm>
          <a:prstGeom prst="rect">
            <a:avLst/>
          </a:prstGeom>
        </p:spPr>
      </p:pic>
    </p:spTree>
    <p:extLst>
      <p:ext uri="{BB962C8B-B14F-4D97-AF65-F5344CB8AC3E}">
        <p14:creationId xmlns:p14="http://schemas.microsoft.com/office/powerpoint/2010/main" val="4102655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sz="4800" dirty="0" smtClean="0"/>
              <a:t>Background of the Problem</a:t>
            </a:r>
            <a:endParaRPr lang="en-PH" sz="3200" dirty="0"/>
          </a:p>
        </p:txBody>
      </p:sp>
      <p:sp>
        <p:nvSpPr>
          <p:cNvPr id="3" name="Content Placeholder 2"/>
          <p:cNvSpPr>
            <a:spLocks noGrp="1"/>
          </p:cNvSpPr>
          <p:nvPr>
            <p:ph idx="1"/>
          </p:nvPr>
        </p:nvSpPr>
        <p:spPr>
          <a:xfrm>
            <a:off x="818712" y="2207623"/>
            <a:ext cx="10554574" cy="4461349"/>
          </a:xfrm>
        </p:spPr>
        <p:txBody>
          <a:bodyPr>
            <a:normAutofit/>
          </a:bodyPr>
          <a:lstStyle/>
          <a:p>
            <a:r>
              <a:rPr lang="en-US" sz="2800" dirty="0">
                <a:latin typeface="+mj-lt"/>
              </a:rPr>
              <a:t>Introduction to </a:t>
            </a:r>
            <a:r>
              <a:rPr lang="en-US" sz="2800" dirty="0" smtClean="0">
                <a:latin typeface="+mj-lt"/>
              </a:rPr>
              <a:t>cyberbullying</a:t>
            </a:r>
          </a:p>
          <a:p>
            <a:pPr marL="0" indent="0">
              <a:buNone/>
            </a:pPr>
            <a:r>
              <a:rPr lang="en-US" sz="2800" dirty="0">
                <a:latin typeface="+mj-lt"/>
              </a:rPr>
              <a:t>	</a:t>
            </a:r>
            <a:r>
              <a:rPr lang="en-US" sz="2800" dirty="0" smtClean="0">
                <a:latin typeface="+mj-lt"/>
              </a:rPr>
              <a:t>-Definition </a:t>
            </a:r>
            <a:r>
              <a:rPr lang="en-US" sz="2800" dirty="0">
                <a:latin typeface="+mj-lt"/>
              </a:rPr>
              <a:t>of </a:t>
            </a:r>
            <a:r>
              <a:rPr lang="en-US" sz="2800" dirty="0" smtClean="0">
                <a:latin typeface="+mj-lt"/>
              </a:rPr>
              <a:t>cyberbullying</a:t>
            </a:r>
            <a:endParaRPr lang="en-US" sz="2800" i="1" dirty="0">
              <a:latin typeface="+mj-lt"/>
            </a:endParaRPr>
          </a:p>
          <a:p>
            <a:pPr marL="0" indent="0">
              <a:buNone/>
            </a:pPr>
            <a:endParaRPr lang="en-US" sz="2800" dirty="0">
              <a:latin typeface="+mj-lt"/>
            </a:endParaRPr>
          </a:p>
          <a:p>
            <a:r>
              <a:rPr lang="en-US" sz="2800" dirty="0">
                <a:latin typeface="+mj-lt"/>
              </a:rPr>
              <a:t>Cyberbullying in the Philippines</a:t>
            </a:r>
          </a:p>
          <a:p>
            <a:pPr marL="0" indent="0">
              <a:buNone/>
            </a:pPr>
            <a:r>
              <a:rPr lang="en-US" sz="2800" dirty="0">
                <a:latin typeface="+mj-lt"/>
              </a:rPr>
              <a:t>	-Why should we be concerned?</a:t>
            </a:r>
          </a:p>
          <a:p>
            <a:pPr marL="0" indent="0">
              <a:buNone/>
            </a:pPr>
            <a:r>
              <a:rPr lang="en-US" sz="2800" dirty="0">
                <a:latin typeface="+mj-lt"/>
              </a:rPr>
              <a:t>	-The difference on how we deal with cyberbullying 	compared to other countries</a:t>
            </a:r>
          </a:p>
          <a:p>
            <a:pPr marL="0" indent="0">
              <a:buNone/>
            </a:pPr>
            <a:endParaRPr lang="en-PH" dirty="0"/>
          </a:p>
        </p:txBody>
      </p:sp>
    </p:spTree>
    <p:extLst>
      <p:ext uri="{BB962C8B-B14F-4D97-AF65-F5344CB8AC3E}">
        <p14:creationId xmlns:p14="http://schemas.microsoft.com/office/powerpoint/2010/main" val="36026185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65216" y="285981"/>
            <a:ext cx="10063973" cy="923330"/>
          </a:xfrm>
          <a:prstGeom prst="rect">
            <a:avLst/>
          </a:prstGeom>
        </p:spPr>
        <p:txBody>
          <a:bodyPr wrap="none">
            <a:spAutoFit/>
          </a:bodyPr>
          <a:lstStyle/>
          <a:p>
            <a:pPr lvl="0"/>
            <a:r>
              <a:rPr lang="en-PH" sz="5400" b="1" dirty="0" smtClean="0">
                <a:solidFill>
                  <a:prstClr val="white"/>
                </a:solidFill>
              </a:rPr>
              <a:t>Composite Structure Diagram</a:t>
            </a:r>
            <a:endParaRPr lang="en-PH" sz="5400" b="1" dirty="0">
              <a:solidFill>
                <a:prstClr val="white"/>
              </a:solidFill>
            </a:endParaRPr>
          </a:p>
        </p:txBody>
      </p:sp>
      <p:pic>
        <p:nvPicPr>
          <p:cNvPr id="3" name="Picture 2"/>
          <p:cNvPicPr/>
          <p:nvPr/>
        </p:nvPicPr>
        <p:blipFill rotWithShape="1">
          <a:blip r:embed="rId2">
            <a:extLst>
              <a:ext uri="{28A0092B-C50C-407E-A947-70E740481C1C}">
                <a14:useLocalDpi xmlns:a14="http://schemas.microsoft.com/office/drawing/2010/main" val="0"/>
              </a:ext>
            </a:extLst>
          </a:blip>
          <a:srcRect r="4600"/>
          <a:stretch/>
        </p:blipFill>
        <p:spPr>
          <a:xfrm>
            <a:off x="1791064" y="1344649"/>
            <a:ext cx="9012275" cy="5311645"/>
          </a:xfrm>
          <a:prstGeom prst="rect">
            <a:avLst/>
          </a:prstGeom>
        </p:spPr>
      </p:pic>
    </p:spTree>
    <p:extLst>
      <p:ext uri="{BB962C8B-B14F-4D97-AF65-F5344CB8AC3E}">
        <p14:creationId xmlns:p14="http://schemas.microsoft.com/office/powerpoint/2010/main" val="36319345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66673" y="514581"/>
            <a:ext cx="6890028" cy="923330"/>
          </a:xfrm>
          <a:prstGeom prst="rect">
            <a:avLst/>
          </a:prstGeom>
        </p:spPr>
        <p:txBody>
          <a:bodyPr wrap="none">
            <a:spAutoFit/>
          </a:bodyPr>
          <a:lstStyle/>
          <a:p>
            <a:pPr lvl="0"/>
            <a:r>
              <a:rPr lang="en-PH" sz="5400" b="1" dirty="0" smtClean="0">
                <a:solidFill>
                  <a:prstClr val="white"/>
                </a:solidFill>
              </a:rPr>
              <a:t>Interaction Diagram</a:t>
            </a:r>
            <a:endParaRPr lang="en-PH" sz="5400" b="1" dirty="0">
              <a:solidFill>
                <a:prstClr val="white"/>
              </a:solidFill>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49623" y="1936377"/>
            <a:ext cx="11524129" cy="4101353"/>
          </a:xfrm>
          <a:prstGeom prst="rect">
            <a:avLst/>
          </a:prstGeom>
        </p:spPr>
      </p:pic>
    </p:spTree>
    <p:extLst>
      <p:ext uri="{BB962C8B-B14F-4D97-AF65-F5344CB8AC3E}">
        <p14:creationId xmlns:p14="http://schemas.microsoft.com/office/powerpoint/2010/main" val="20482808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82095" y="558963"/>
            <a:ext cx="5923219" cy="923330"/>
          </a:xfrm>
          <a:prstGeom prst="rect">
            <a:avLst/>
          </a:prstGeom>
        </p:spPr>
        <p:txBody>
          <a:bodyPr wrap="square">
            <a:spAutoFit/>
          </a:bodyPr>
          <a:lstStyle/>
          <a:p>
            <a:r>
              <a:rPr lang="en-PH" sz="5400" b="1" dirty="0">
                <a:solidFill>
                  <a:srgbClr val="FEFEFE"/>
                </a:solidFill>
                <a:ea typeface="+mj-ea"/>
                <a:cs typeface="+mj-cs"/>
              </a:rPr>
              <a:t>Context Diagram</a:t>
            </a:r>
            <a:endParaRPr lang="en-PH" sz="2800"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1" y="2281138"/>
            <a:ext cx="9676018" cy="2963962"/>
          </a:xfrm>
          <a:prstGeom prst="rect">
            <a:avLst/>
          </a:prstGeom>
        </p:spPr>
      </p:pic>
    </p:spTree>
    <p:extLst>
      <p:ext uri="{BB962C8B-B14F-4D97-AF65-F5344CB8AC3E}">
        <p14:creationId xmlns:p14="http://schemas.microsoft.com/office/powerpoint/2010/main" val="655714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25589" y="5433522"/>
            <a:ext cx="8755530" cy="923330"/>
          </a:xfrm>
          <a:prstGeom prst="rect">
            <a:avLst/>
          </a:prstGeom>
        </p:spPr>
        <p:txBody>
          <a:bodyPr wrap="square">
            <a:spAutoFit/>
          </a:bodyPr>
          <a:lstStyle/>
          <a:p>
            <a:pPr algn="ctr"/>
            <a:r>
              <a:rPr lang="en-PH" sz="5400" b="1" dirty="0" smtClean="0">
                <a:solidFill>
                  <a:srgbClr val="FEFEFE"/>
                </a:solidFill>
                <a:ea typeface="+mj-ea"/>
                <a:cs typeface="+mj-cs"/>
              </a:rPr>
              <a:t>Dataflow Diagrams (DFD)</a:t>
            </a:r>
            <a:endParaRPr lang="en-PH" sz="5400" dirty="0"/>
          </a:p>
        </p:txBody>
      </p:sp>
    </p:spTree>
    <p:extLst>
      <p:ext uri="{BB962C8B-B14F-4D97-AF65-F5344CB8AC3E}">
        <p14:creationId xmlns:p14="http://schemas.microsoft.com/office/powerpoint/2010/main" val="20970372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83691" y="274334"/>
            <a:ext cx="5923219" cy="923330"/>
          </a:xfrm>
          <a:prstGeom prst="rect">
            <a:avLst/>
          </a:prstGeom>
        </p:spPr>
        <p:txBody>
          <a:bodyPr wrap="square">
            <a:spAutoFit/>
          </a:bodyPr>
          <a:lstStyle/>
          <a:p>
            <a:pPr algn="ctr"/>
            <a:r>
              <a:rPr lang="en-PH" sz="5400" b="1" dirty="0" smtClean="0">
                <a:solidFill>
                  <a:srgbClr val="FEFEFE"/>
                </a:solidFill>
                <a:ea typeface="+mj-ea"/>
                <a:cs typeface="+mj-cs"/>
              </a:rPr>
              <a:t>Diagram 0</a:t>
            </a:r>
            <a:endParaRPr lang="en-PH" sz="2800"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431" y="1494062"/>
            <a:ext cx="8861737" cy="4891177"/>
          </a:xfrm>
          <a:prstGeom prst="rect">
            <a:avLst/>
          </a:prstGeom>
        </p:spPr>
      </p:pic>
    </p:spTree>
    <p:extLst>
      <p:ext uri="{BB962C8B-B14F-4D97-AF65-F5344CB8AC3E}">
        <p14:creationId xmlns:p14="http://schemas.microsoft.com/office/powerpoint/2010/main" val="8485340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5316" y="338275"/>
            <a:ext cx="3659976" cy="923330"/>
          </a:xfrm>
          <a:prstGeom prst="rect">
            <a:avLst/>
          </a:prstGeom>
        </p:spPr>
        <p:txBody>
          <a:bodyPr wrap="none">
            <a:spAutoFit/>
          </a:bodyPr>
          <a:lstStyle/>
          <a:p>
            <a:r>
              <a:rPr lang="en-PH" sz="5400" b="1" dirty="0" smtClean="0">
                <a:solidFill>
                  <a:srgbClr val="FEFEFE"/>
                </a:solidFill>
              </a:rPr>
              <a:t>Diagram 1</a:t>
            </a:r>
            <a:endParaRPr lang="en-PH"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2919" y="1540732"/>
            <a:ext cx="8844770" cy="4898168"/>
          </a:xfrm>
          <a:prstGeom prst="rect">
            <a:avLst/>
          </a:prstGeom>
        </p:spPr>
      </p:pic>
    </p:spTree>
    <p:extLst>
      <p:ext uri="{BB962C8B-B14F-4D97-AF65-F5344CB8AC3E}">
        <p14:creationId xmlns:p14="http://schemas.microsoft.com/office/powerpoint/2010/main" val="8043194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5316" y="363675"/>
            <a:ext cx="3659976" cy="923330"/>
          </a:xfrm>
          <a:prstGeom prst="rect">
            <a:avLst/>
          </a:prstGeom>
        </p:spPr>
        <p:txBody>
          <a:bodyPr wrap="none">
            <a:spAutoFit/>
          </a:bodyPr>
          <a:lstStyle/>
          <a:p>
            <a:r>
              <a:rPr lang="en-PH" sz="5400" b="1" dirty="0" smtClean="0">
                <a:solidFill>
                  <a:srgbClr val="FEFEFE"/>
                </a:solidFill>
              </a:rPr>
              <a:t>Diagram 2</a:t>
            </a:r>
            <a:endParaRPr lang="en-PH"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169" y="1563496"/>
            <a:ext cx="8908270" cy="4779034"/>
          </a:xfrm>
          <a:prstGeom prst="rect">
            <a:avLst/>
          </a:prstGeom>
        </p:spPr>
      </p:pic>
    </p:spTree>
    <p:extLst>
      <p:ext uri="{BB962C8B-B14F-4D97-AF65-F5344CB8AC3E}">
        <p14:creationId xmlns:p14="http://schemas.microsoft.com/office/powerpoint/2010/main" val="100093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5316" y="363675"/>
            <a:ext cx="3659976" cy="923330"/>
          </a:xfrm>
          <a:prstGeom prst="rect">
            <a:avLst/>
          </a:prstGeom>
        </p:spPr>
        <p:txBody>
          <a:bodyPr wrap="none">
            <a:spAutoFit/>
          </a:bodyPr>
          <a:lstStyle/>
          <a:p>
            <a:r>
              <a:rPr lang="en-PH" sz="5400" b="1" dirty="0" smtClean="0">
                <a:solidFill>
                  <a:srgbClr val="FEFEFE"/>
                </a:solidFill>
              </a:rPr>
              <a:t>Diagram 3</a:t>
            </a:r>
            <a:endParaRPr lang="en-PH"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8319" y="1532514"/>
            <a:ext cx="8793970" cy="4942936"/>
          </a:xfrm>
          <a:prstGeom prst="rect">
            <a:avLst/>
          </a:prstGeom>
        </p:spPr>
      </p:pic>
    </p:spTree>
    <p:extLst>
      <p:ext uri="{BB962C8B-B14F-4D97-AF65-F5344CB8AC3E}">
        <p14:creationId xmlns:p14="http://schemas.microsoft.com/office/powerpoint/2010/main" val="41630340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163" y="600890"/>
            <a:ext cx="11211671" cy="1094591"/>
          </a:xfrm>
        </p:spPr>
        <p:txBody>
          <a:bodyPr/>
          <a:lstStyle/>
          <a:p>
            <a:r>
              <a:rPr lang="en-PH" sz="4800" dirty="0" smtClean="0"/>
              <a:t>Data Dictionary</a:t>
            </a:r>
            <a:endParaRPr lang="en-PH" sz="4800" dirty="0"/>
          </a:p>
        </p:txBody>
      </p:sp>
      <p:sp>
        <p:nvSpPr>
          <p:cNvPr id="3" name="Content Placeholder 2"/>
          <p:cNvSpPr>
            <a:spLocks noGrp="1"/>
          </p:cNvSpPr>
          <p:nvPr>
            <p:ph idx="1"/>
          </p:nvPr>
        </p:nvSpPr>
        <p:spPr>
          <a:xfrm>
            <a:off x="818711" y="1976718"/>
            <a:ext cx="10554574" cy="4672276"/>
          </a:xfrm>
        </p:spPr>
        <p:txBody>
          <a:bodyPr>
            <a:normAutofit/>
          </a:bodyPr>
          <a:lstStyle/>
          <a:p>
            <a:pPr marL="0" indent="0">
              <a:buNone/>
            </a:pPr>
            <a:r>
              <a:rPr lang="en-US" sz="2000" b="1" dirty="0">
                <a:latin typeface="+mj-lt"/>
              </a:rPr>
              <a:t>Diagram 0</a:t>
            </a:r>
            <a:endParaRPr lang="en-US" sz="2000" dirty="0">
              <a:latin typeface="+mj-lt"/>
            </a:endParaRPr>
          </a:p>
          <a:p>
            <a:pPr marL="457200" lvl="1" indent="0">
              <a:buNone/>
            </a:pPr>
            <a:r>
              <a:rPr lang="en-US" sz="1800" b="1" dirty="0">
                <a:latin typeface="+mj-lt"/>
              </a:rPr>
              <a:t>Process 1</a:t>
            </a:r>
            <a:endParaRPr lang="en-US" sz="1800" dirty="0">
              <a:latin typeface="+mj-lt"/>
            </a:endParaRPr>
          </a:p>
          <a:p>
            <a:pPr marL="914400" lvl="2" indent="0">
              <a:buNone/>
            </a:pPr>
            <a:r>
              <a:rPr lang="en-US" sz="1600" dirty="0">
                <a:latin typeface="+mj-lt"/>
              </a:rPr>
              <a:t>electronic device = [smart phone | tablet | desktop computer | laptop | gaming console | </a:t>
            </a:r>
            <a:r>
              <a:rPr lang="en-US" sz="1600" dirty="0" err="1">
                <a:latin typeface="+mj-lt"/>
              </a:rPr>
              <a:t>smartwatch</a:t>
            </a:r>
            <a:r>
              <a:rPr lang="en-US" sz="1600" dirty="0">
                <a:latin typeface="+mj-lt"/>
              </a:rPr>
              <a:t> | iPod | smart TV]</a:t>
            </a:r>
          </a:p>
          <a:p>
            <a:pPr marL="0" indent="0">
              <a:buNone/>
            </a:pPr>
            <a:r>
              <a:rPr lang="en-US" sz="2000" b="1" dirty="0">
                <a:latin typeface="+mj-lt"/>
              </a:rPr>
              <a:t>Diagram 2</a:t>
            </a:r>
            <a:endParaRPr lang="en-US" sz="2000" dirty="0">
              <a:latin typeface="+mj-lt"/>
            </a:endParaRPr>
          </a:p>
          <a:p>
            <a:pPr marL="457200" lvl="1" indent="0">
              <a:buNone/>
            </a:pPr>
            <a:r>
              <a:rPr lang="en-US" sz="1800" b="1" dirty="0">
                <a:latin typeface="+mj-lt"/>
              </a:rPr>
              <a:t>Process 2.1</a:t>
            </a:r>
            <a:endParaRPr lang="en-US" sz="1800" dirty="0">
              <a:latin typeface="+mj-lt"/>
            </a:endParaRPr>
          </a:p>
          <a:p>
            <a:pPr marL="914400" lvl="2" indent="0">
              <a:buNone/>
            </a:pPr>
            <a:r>
              <a:rPr lang="en-US" sz="1600" dirty="0">
                <a:latin typeface="+mj-lt"/>
              </a:rPr>
              <a:t>communication medium = [e-mail | </a:t>
            </a:r>
            <a:r>
              <a:rPr lang="en-US" sz="1600" dirty="0" err="1">
                <a:latin typeface="+mj-lt"/>
              </a:rPr>
              <a:t>sms</a:t>
            </a:r>
            <a:r>
              <a:rPr lang="en-US" sz="1600" dirty="0">
                <a:latin typeface="+mj-lt"/>
              </a:rPr>
              <a:t> | chat | forum/newsgroup | social media sites | blog | call | video call | instant messaging | voice messaging]</a:t>
            </a:r>
          </a:p>
          <a:p>
            <a:pPr marL="457200" lvl="1" indent="0">
              <a:buNone/>
            </a:pPr>
            <a:r>
              <a:rPr lang="en-US" sz="1800" b="1" dirty="0">
                <a:latin typeface="+mj-lt"/>
              </a:rPr>
              <a:t>Process 2.2</a:t>
            </a:r>
            <a:endParaRPr lang="en-US" sz="1800" dirty="0">
              <a:latin typeface="+mj-lt"/>
            </a:endParaRPr>
          </a:p>
          <a:p>
            <a:pPr marL="914400" lvl="2" indent="0">
              <a:buNone/>
            </a:pPr>
            <a:r>
              <a:rPr lang="en-US" sz="1600" dirty="0">
                <a:latin typeface="+mj-lt"/>
              </a:rPr>
              <a:t>initial requirements = [internet connection | cellphone load | Bluetooth | mobile data | call cards</a:t>
            </a:r>
            <a:r>
              <a:rPr lang="en-US" sz="1600" dirty="0" smtClean="0">
                <a:latin typeface="+mj-lt"/>
              </a:rPr>
              <a:t>]</a:t>
            </a:r>
            <a:endParaRPr lang="en-US" sz="1600" dirty="0">
              <a:latin typeface="+mj-lt"/>
            </a:endParaRPr>
          </a:p>
        </p:txBody>
      </p:sp>
    </p:spTree>
    <p:extLst>
      <p:ext uri="{BB962C8B-B14F-4D97-AF65-F5344CB8AC3E}">
        <p14:creationId xmlns:p14="http://schemas.microsoft.com/office/powerpoint/2010/main" val="3934238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446" y="535575"/>
            <a:ext cx="10781105" cy="1029277"/>
          </a:xfrm>
        </p:spPr>
        <p:txBody>
          <a:bodyPr/>
          <a:lstStyle/>
          <a:p>
            <a:r>
              <a:rPr lang="en-PH" sz="4800" dirty="0" smtClean="0"/>
              <a:t>Data Dictionary</a:t>
            </a:r>
            <a:endParaRPr lang="en-PH" sz="4800" dirty="0"/>
          </a:p>
        </p:txBody>
      </p:sp>
      <p:sp>
        <p:nvSpPr>
          <p:cNvPr id="3" name="Content Placeholder 2"/>
          <p:cNvSpPr>
            <a:spLocks noGrp="1"/>
          </p:cNvSpPr>
          <p:nvPr>
            <p:ph idx="1"/>
          </p:nvPr>
        </p:nvSpPr>
        <p:spPr>
          <a:xfrm>
            <a:off x="818711" y="2403565"/>
            <a:ext cx="10554574" cy="3866607"/>
          </a:xfrm>
        </p:spPr>
        <p:txBody>
          <a:bodyPr>
            <a:normAutofit/>
          </a:bodyPr>
          <a:lstStyle/>
          <a:p>
            <a:pPr marL="0" indent="0">
              <a:buNone/>
            </a:pPr>
            <a:r>
              <a:rPr lang="en-US" sz="2800" b="1" dirty="0"/>
              <a:t>Diagram 3</a:t>
            </a:r>
            <a:endParaRPr lang="en-US" sz="2800" dirty="0"/>
          </a:p>
          <a:p>
            <a:pPr marL="457200" lvl="1" indent="0">
              <a:buNone/>
            </a:pPr>
            <a:r>
              <a:rPr lang="en-US" sz="2400" b="1" dirty="0"/>
              <a:t>Process 3.1</a:t>
            </a:r>
            <a:endParaRPr lang="en-US" sz="2400" dirty="0"/>
          </a:p>
          <a:p>
            <a:pPr marL="914400" lvl="2" indent="0">
              <a:buNone/>
            </a:pPr>
            <a:r>
              <a:rPr lang="en-US" sz="2000" dirty="0"/>
              <a:t>offensive material = [text | image | video | voice message]</a:t>
            </a:r>
          </a:p>
          <a:p>
            <a:pPr marL="0" indent="0">
              <a:buNone/>
            </a:pPr>
            <a:r>
              <a:rPr lang="en-US" sz="2800" b="1" dirty="0" smtClean="0"/>
              <a:t>Diagram </a:t>
            </a:r>
            <a:r>
              <a:rPr lang="en-US" sz="2800" b="1" dirty="0"/>
              <a:t>4</a:t>
            </a:r>
            <a:endParaRPr lang="en-US" sz="2800" dirty="0"/>
          </a:p>
          <a:p>
            <a:pPr marL="457200" lvl="1" indent="0">
              <a:buNone/>
            </a:pPr>
            <a:r>
              <a:rPr lang="en-US" sz="2400" b="1" dirty="0"/>
              <a:t>Process 4.1</a:t>
            </a:r>
            <a:endParaRPr lang="en-US" sz="2400" dirty="0"/>
          </a:p>
          <a:p>
            <a:pPr marL="914400" lvl="2" indent="0">
              <a:buNone/>
            </a:pPr>
            <a:r>
              <a:rPr lang="en-US" sz="2000" dirty="0" smtClean="0"/>
              <a:t> offensive </a:t>
            </a:r>
            <a:r>
              <a:rPr lang="en-US" sz="2000" dirty="0"/>
              <a:t>material = [text | image | video | voice message]</a:t>
            </a:r>
          </a:p>
        </p:txBody>
      </p:sp>
    </p:spTree>
    <p:extLst>
      <p:ext uri="{BB962C8B-B14F-4D97-AF65-F5344CB8AC3E}">
        <p14:creationId xmlns:p14="http://schemas.microsoft.com/office/powerpoint/2010/main" val="2539033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sz="4800" dirty="0" smtClean="0"/>
              <a:t>Statement of the Problem</a:t>
            </a:r>
            <a:endParaRPr lang="en-PH" sz="3200" dirty="0"/>
          </a:p>
        </p:txBody>
      </p:sp>
      <p:sp>
        <p:nvSpPr>
          <p:cNvPr id="3" name="Content Placeholder 2"/>
          <p:cNvSpPr>
            <a:spLocks noGrp="1"/>
          </p:cNvSpPr>
          <p:nvPr>
            <p:ph idx="1"/>
          </p:nvPr>
        </p:nvSpPr>
        <p:spPr>
          <a:xfrm>
            <a:off x="810000" y="2183099"/>
            <a:ext cx="10920570" cy="4272642"/>
          </a:xfrm>
        </p:spPr>
        <p:txBody>
          <a:bodyPr>
            <a:normAutofit/>
          </a:bodyPr>
          <a:lstStyle/>
          <a:p>
            <a:pPr marL="0" indent="0">
              <a:buNone/>
            </a:pPr>
            <a:r>
              <a:rPr lang="en-US" sz="4000" dirty="0"/>
              <a:t>How can Natural Language Processing be used to detect trends of cyberbullying in social media sites among Filipino adolescents?</a:t>
            </a:r>
            <a:endParaRPr lang="en-PH" sz="4000" dirty="0"/>
          </a:p>
          <a:p>
            <a:pPr marL="0" indent="0">
              <a:buNone/>
            </a:pPr>
            <a:endParaRPr lang="en-PH" dirty="0"/>
          </a:p>
        </p:txBody>
      </p:sp>
    </p:spTree>
    <p:extLst>
      <p:ext uri="{BB962C8B-B14F-4D97-AF65-F5344CB8AC3E}">
        <p14:creationId xmlns:p14="http://schemas.microsoft.com/office/powerpoint/2010/main" val="28337952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475" y="378822"/>
            <a:ext cx="10977048" cy="950900"/>
          </a:xfrm>
        </p:spPr>
        <p:txBody>
          <a:bodyPr/>
          <a:lstStyle/>
          <a:p>
            <a:r>
              <a:rPr lang="en-PH" sz="4800" dirty="0" smtClean="0"/>
              <a:t>Process Specifications</a:t>
            </a:r>
            <a:endParaRPr lang="en-PH" sz="4800" dirty="0"/>
          </a:p>
        </p:txBody>
      </p:sp>
      <p:sp>
        <p:nvSpPr>
          <p:cNvPr id="3" name="Content Placeholder 2"/>
          <p:cNvSpPr>
            <a:spLocks noGrp="1"/>
          </p:cNvSpPr>
          <p:nvPr>
            <p:ph idx="1"/>
          </p:nvPr>
        </p:nvSpPr>
        <p:spPr>
          <a:xfrm>
            <a:off x="818712" y="1990166"/>
            <a:ext cx="10554574" cy="5002306"/>
          </a:xfrm>
        </p:spPr>
        <p:txBody>
          <a:bodyPr>
            <a:normAutofit/>
          </a:bodyPr>
          <a:lstStyle/>
          <a:p>
            <a:pPr marL="0" indent="0">
              <a:buNone/>
            </a:pPr>
            <a:r>
              <a:rPr lang="en-US" b="1" dirty="0">
                <a:latin typeface="+mj-lt"/>
              </a:rPr>
              <a:t>Diagram 0</a:t>
            </a:r>
            <a:endParaRPr lang="en-US" dirty="0">
              <a:latin typeface="+mj-lt"/>
            </a:endParaRPr>
          </a:p>
          <a:p>
            <a:pPr marL="457200" lvl="1" indent="0">
              <a:buNone/>
            </a:pPr>
            <a:r>
              <a:rPr lang="en-US" sz="1800" b="1" dirty="0">
                <a:latin typeface="+mj-lt"/>
              </a:rPr>
              <a:t>Process 1</a:t>
            </a:r>
            <a:endParaRPr lang="en-US" sz="1800" dirty="0">
              <a:latin typeface="+mj-lt"/>
            </a:endParaRPr>
          </a:p>
          <a:p>
            <a:pPr marL="914400" lvl="2" indent="0">
              <a:buNone/>
            </a:pPr>
            <a:r>
              <a:rPr lang="en-US" sz="1800" dirty="0">
                <a:latin typeface="+mj-lt"/>
              </a:rPr>
              <a:t>The attacker, by any means (e.g. buy a new one, borrow from a friend, etc.), gets his/her preferred device (assuming that he/she owns one or more of the types of electronic devices defined).</a:t>
            </a:r>
          </a:p>
          <a:p>
            <a:pPr marL="0" indent="0">
              <a:buNone/>
            </a:pPr>
            <a:r>
              <a:rPr lang="en-US" b="1" dirty="0">
                <a:latin typeface="+mj-lt"/>
              </a:rPr>
              <a:t>Diagram 2</a:t>
            </a:r>
            <a:endParaRPr lang="en-US" dirty="0">
              <a:latin typeface="+mj-lt"/>
            </a:endParaRPr>
          </a:p>
          <a:p>
            <a:pPr marL="457200" lvl="1" indent="0">
              <a:buNone/>
            </a:pPr>
            <a:r>
              <a:rPr lang="en-US" sz="1800" b="1" dirty="0">
                <a:latin typeface="+mj-lt"/>
              </a:rPr>
              <a:t>Process 2.1</a:t>
            </a:r>
            <a:endParaRPr lang="en-US" sz="1800" dirty="0">
              <a:latin typeface="+mj-lt"/>
            </a:endParaRPr>
          </a:p>
          <a:p>
            <a:pPr marL="914400" lvl="2" indent="0">
              <a:buNone/>
            </a:pPr>
            <a:r>
              <a:rPr lang="en-US" sz="1800" dirty="0">
                <a:latin typeface="+mj-lt"/>
              </a:rPr>
              <a:t>The bully will select a communication medium (where he/she could execute his/her attack). Typically, this particular medium is the most accessible one to use (for him/her), or this is where the attacker had established a solid group of friends who will be there to act as his/her support (despite the wrongdoing that is going to be committed) to ensure the latter's </a:t>
            </a:r>
            <a:r>
              <a:rPr lang="en-US" sz="1800" dirty="0" smtClean="0">
                <a:latin typeface="+mj-lt"/>
              </a:rPr>
              <a:t>protection. </a:t>
            </a:r>
            <a:endParaRPr lang="en-US" sz="1800" dirty="0">
              <a:latin typeface="+mj-lt"/>
            </a:endParaRPr>
          </a:p>
        </p:txBody>
      </p:sp>
    </p:spTree>
    <p:extLst>
      <p:ext uri="{BB962C8B-B14F-4D97-AF65-F5344CB8AC3E}">
        <p14:creationId xmlns:p14="http://schemas.microsoft.com/office/powerpoint/2010/main" val="969889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10" y="470262"/>
            <a:ext cx="11211671" cy="1003151"/>
          </a:xfrm>
        </p:spPr>
        <p:txBody>
          <a:bodyPr/>
          <a:lstStyle/>
          <a:p>
            <a:r>
              <a:rPr lang="en-PH" sz="4800" dirty="0" smtClean="0"/>
              <a:t>Process Specifications</a:t>
            </a:r>
            <a:endParaRPr lang="en-PH" sz="4800" dirty="0"/>
          </a:p>
        </p:txBody>
      </p:sp>
      <p:sp>
        <p:nvSpPr>
          <p:cNvPr id="3" name="Content Placeholder 2"/>
          <p:cNvSpPr>
            <a:spLocks noGrp="1"/>
          </p:cNvSpPr>
          <p:nvPr>
            <p:ph idx="1"/>
          </p:nvPr>
        </p:nvSpPr>
        <p:spPr>
          <a:xfrm>
            <a:off x="1147259" y="2173046"/>
            <a:ext cx="10554574" cy="4475948"/>
          </a:xfrm>
        </p:spPr>
        <p:txBody>
          <a:bodyPr>
            <a:normAutofit/>
          </a:bodyPr>
          <a:lstStyle/>
          <a:p>
            <a:pPr marL="457200" lvl="1" indent="0">
              <a:buNone/>
            </a:pPr>
            <a:r>
              <a:rPr lang="en-US" b="1" dirty="0"/>
              <a:t>Process 2.2</a:t>
            </a:r>
            <a:endParaRPr lang="en-US" dirty="0"/>
          </a:p>
          <a:p>
            <a:pPr marL="914400" lvl="2" indent="0">
              <a:buNone/>
            </a:pPr>
            <a:r>
              <a:rPr lang="en-US" sz="1600" dirty="0"/>
              <a:t>Once he/she (the attacker) has chosen his/her preferred medium, the next step is to make sure that he/she has enabled or acquired the materials needed in order to make the communication (through the medium) possible. This is what this specific process is all about. He/she can look for a </a:t>
            </a:r>
            <a:r>
              <a:rPr lang="en-US" sz="1600" dirty="0" err="1"/>
              <a:t>Wi-fi</a:t>
            </a:r>
            <a:r>
              <a:rPr lang="en-US" sz="1600" dirty="0"/>
              <a:t> hotspot if they are planning to use a communication service on the web, or they can load some balances into their cell phones to express themselves through text. The possibilities will depend on what communication medium he/she has picked.</a:t>
            </a:r>
          </a:p>
          <a:p>
            <a:pPr marL="457200" lvl="1" indent="0">
              <a:buNone/>
            </a:pPr>
            <a:r>
              <a:rPr lang="en-US" b="1" dirty="0"/>
              <a:t>Process 2.3</a:t>
            </a:r>
            <a:endParaRPr lang="en-US" dirty="0"/>
          </a:p>
          <a:p>
            <a:pPr marL="914400" lvl="2" indent="0">
              <a:buNone/>
            </a:pPr>
            <a:r>
              <a:rPr lang="en-US" sz="1600" dirty="0"/>
              <a:t>In this process, the bully is expected to log-in to an account (or sign-in to create one) that he/she will use to harm the victim (in the event that the attacker has chosen web communication services as his/her medium for sending the offensive material). Opening their </a:t>
            </a:r>
            <a:r>
              <a:rPr lang="en-US" sz="1600" dirty="0" err="1"/>
              <a:t>sms</a:t>
            </a:r>
            <a:r>
              <a:rPr lang="en-US" sz="1600" dirty="0"/>
              <a:t> app from their smartphones can also be included here. Anything that has to do with 'logging himself/herself inside' the medium that was chosen falls under this process</a:t>
            </a:r>
          </a:p>
        </p:txBody>
      </p:sp>
    </p:spTree>
    <p:extLst>
      <p:ext uri="{BB962C8B-B14F-4D97-AF65-F5344CB8AC3E}">
        <p14:creationId xmlns:p14="http://schemas.microsoft.com/office/powerpoint/2010/main" val="12325410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163" y="496389"/>
            <a:ext cx="11211671" cy="872522"/>
          </a:xfrm>
        </p:spPr>
        <p:txBody>
          <a:bodyPr/>
          <a:lstStyle/>
          <a:p>
            <a:r>
              <a:rPr lang="en-PH" sz="4800" dirty="0" smtClean="0"/>
              <a:t>Process Specifications</a:t>
            </a:r>
            <a:endParaRPr lang="en-PH" sz="4800" dirty="0"/>
          </a:p>
        </p:txBody>
      </p:sp>
      <p:sp>
        <p:nvSpPr>
          <p:cNvPr id="3" name="Content Placeholder 2"/>
          <p:cNvSpPr>
            <a:spLocks noGrp="1"/>
          </p:cNvSpPr>
          <p:nvPr>
            <p:ph idx="1"/>
          </p:nvPr>
        </p:nvSpPr>
        <p:spPr>
          <a:xfrm>
            <a:off x="877386" y="2312126"/>
            <a:ext cx="10437223" cy="4036423"/>
          </a:xfrm>
        </p:spPr>
        <p:txBody>
          <a:bodyPr>
            <a:normAutofit/>
          </a:bodyPr>
          <a:lstStyle/>
          <a:p>
            <a:pPr marL="0" indent="0">
              <a:buNone/>
            </a:pPr>
            <a:r>
              <a:rPr lang="en-US" b="1" dirty="0">
                <a:latin typeface="+mj-lt"/>
              </a:rPr>
              <a:t>Diagram 3</a:t>
            </a:r>
            <a:endParaRPr lang="en-US" dirty="0">
              <a:latin typeface="+mj-lt"/>
            </a:endParaRPr>
          </a:p>
          <a:p>
            <a:pPr marL="457200" lvl="1" indent="0">
              <a:buNone/>
            </a:pPr>
            <a:r>
              <a:rPr lang="en-US" sz="1800" b="1" dirty="0">
                <a:latin typeface="+mj-lt"/>
              </a:rPr>
              <a:t>Process 3.1</a:t>
            </a:r>
            <a:endParaRPr lang="en-US" sz="1800" dirty="0">
              <a:latin typeface="+mj-lt"/>
            </a:endParaRPr>
          </a:p>
          <a:p>
            <a:pPr marL="914400" lvl="2" indent="0">
              <a:buNone/>
            </a:pPr>
            <a:r>
              <a:rPr lang="en-US" sz="1800" dirty="0">
                <a:latin typeface="+mj-lt"/>
              </a:rPr>
              <a:t>Process 3.1 focuses on the act of reaching-out to the victim by means of sending offensive materials to his/her respective account, inbox (for phones and e-mail), etc. The term 'sending' in this process include posting, commenting, 'tweeting', etc. the offensive material since such things were made visible on that particular website because the bully "sent" them through the </a:t>
            </a:r>
            <a:r>
              <a:rPr lang="en-US" sz="1800" dirty="0" smtClean="0">
                <a:latin typeface="+mj-lt"/>
              </a:rPr>
              <a:t>network.</a:t>
            </a:r>
            <a:endParaRPr lang="en-US" sz="1800" dirty="0">
              <a:latin typeface="+mj-lt"/>
            </a:endParaRPr>
          </a:p>
        </p:txBody>
      </p:sp>
    </p:spTree>
    <p:extLst>
      <p:ext uri="{BB962C8B-B14F-4D97-AF65-F5344CB8AC3E}">
        <p14:creationId xmlns:p14="http://schemas.microsoft.com/office/powerpoint/2010/main" val="35418741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163" y="522514"/>
            <a:ext cx="11211671" cy="859460"/>
          </a:xfrm>
        </p:spPr>
        <p:txBody>
          <a:bodyPr/>
          <a:lstStyle/>
          <a:p>
            <a:r>
              <a:rPr lang="en-PH" sz="4800" dirty="0" smtClean="0"/>
              <a:t>Process Specifications</a:t>
            </a:r>
            <a:endParaRPr lang="en-PH" sz="4800" dirty="0"/>
          </a:p>
        </p:txBody>
      </p:sp>
      <p:sp>
        <p:nvSpPr>
          <p:cNvPr id="3" name="Content Placeholder 2"/>
          <p:cNvSpPr>
            <a:spLocks noGrp="1"/>
          </p:cNvSpPr>
          <p:nvPr>
            <p:ph idx="1"/>
          </p:nvPr>
        </p:nvSpPr>
        <p:spPr>
          <a:xfrm>
            <a:off x="818712" y="2233748"/>
            <a:ext cx="10554574" cy="4193177"/>
          </a:xfrm>
        </p:spPr>
        <p:txBody>
          <a:bodyPr>
            <a:normAutofit/>
          </a:bodyPr>
          <a:lstStyle/>
          <a:p>
            <a:r>
              <a:rPr lang="en-US" b="1" dirty="0"/>
              <a:t>Diagram 4</a:t>
            </a:r>
            <a:endParaRPr lang="en-US" dirty="0"/>
          </a:p>
          <a:p>
            <a:pPr lvl="1"/>
            <a:r>
              <a:rPr lang="en-US" sz="1800" b="1" dirty="0"/>
              <a:t>Process 4.1</a:t>
            </a:r>
            <a:endParaRPr lang="en-US" sz="1800" dirty="0"/>
          </a:p>
          <a:p>
            <a:pPr lvl="2"/>
            <a:r>
              <a:rPr lang="en-US" sz="1800" dirty="0"/>
              <a:t>This final process determines whether the material sent is indeed offensive or not to the victim. There are cases where a particular message will either leave a negative impact on a person or not. It depends on their corresponding views with regard to the thing that was sent to them. This stage is crucial for the development of the project because the only way to find out if the 'flagged' words are indeed cyberbullying trends is by asking that same person as well if it had offended him/her in some way. However, whether or not the user finds a particular word (that was 'flagged'), the system will still need to keep its watch on the pertained words (due to the fact that it might be considered harmful on a different person).</a:t>
            </a:r>
          </a:p>
        </p:txBody>
      </p:sp>
    </p:spTree>
    <p:extLst>
      <p:ext uri="{BB962C8B-B14F-4D97-AF65-F5344CB8AC3E}">
        <p14:creationId xmlns:p14="http://schemas.microsoft.com/office/powerpoint/2010/main" val="3515131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sz="4800" dirty="0" smtClean="0"/>
              <a:t>Objective</a:t>
            </a:r>
            <a:endParaRPr lang="en-PH" dirty="0"/>
          </a:p>
        </p:txBody>
      </p:sp>
      <p:sp>
        <p:nvSpPr>
          <p:cNvPr id="3" name="Content Placeholder 2"/>
          <p:cNvSpPr>
            <a:spLocks noGrp="1"/>
          </p:cNvSpPr>
          <p:nvPr>
            <p:ph idx="1"/>
          </p:nvPr>
        </p:nvSpPr>
        <p:spPr>
          <a:xfrm>
            <a:off x="662608" y="2521131"/>
            <a:ext cx="10866782" cy="3566161"/>
          </a:xfrm>
        </p:spPr>
        <p:txBody>
          <a:bodyPr>
            <a:normAutofit/>
          </a:bodyPr>
          <a:lstStyle/>
          <a:p>
            <a:r>
              <a:rPr lang="en-US" sz="3800" dirty="0" smtClean="0">
                <a:latin typeface="+mj-lt"/>
              </a:rPr>
              <a:t>To apply </a:t>
            </a:r>
            <a:r>
              <a:rPr lang="en-US" sz="3800" dirty="0">
                <a:latin typeface="+mj-lt"/>
              </a:rPr>
              <a:t>Natural Language Processing (NLP) technology </a:t>
            </a:r>
            <a:r>
              <a:rPr lang="en-US" sz="3800" dirty="0" smtClean="0">
                <a:latin typeface="+mj-lt"/>
              </a:rPr>
              <a:t>to aid in the efforts of moderators by detecting cyberbullying occurrences in </a:t>
            </a:r>
            <a:r>
              <a:rPr lang="en-US" sz="3800" dirty="0">
                <a:latin typeface="+mj-lt"/>
              </a:rPr>
              <a:t>social media </a:t>
            </a:r>
            <a:r>
              <a:rPr lang="en-US" sz="3800" dirty="0" smtClean="0">
                <a:latin typeface="+mj-lt"/>
              </a:rPr>
              <a:t>sites automatically while they remain subtle</a:t>
            </a:r>
            <a:endParaRPr lang="en-US" sz="3800" dirty="0">
              <a:latin typeface="+mj-lt"/>
            </a:endParaRPr>
          </a:p>
        </p:txBody>
      </p:sp>
    </p:spTree>
    <p:extLst>
      <p:ext uri="{BB962C8B-B14F-4D97-AF65-F5344CB8AC3E}">
        <p14:creationId xmlns:p14="http://schemas.microsoft.com/office/powerpoint/2010/main" val="1250532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sz="4800" dirty="0" smtClean="0"/>
              <a:t>Significance</a:t>
            </a:r>
            <a:r>
              <a:rPr lang="en-PH" sz="6000" dirty="0" smtClean="0"/>
              <a:t> </a:t>
            </a:r>
            <a:endParaRPr lang="en-PH" dirty="0"/>
          </a:p>
        </p:txBody>
      </p:sp>
      <p:sp>
        <p:nvSpPr>
          <p:cNvPr id="3" name="Content Placeholder 2"/>
          <p:cNvSpPr>
            <a:spLocks noGrp="1"/>
          </p:cNvSpPr>
          <p:nvPr>
            <p:ph idx="1"/>
          </p:nvPr>
        </p:nvSpPr>
        <p:spPr>
          <a:xfrm>
            <a:off x="446312" y="2207622"/>
            <a:ext cx="11299373" cy="4519750"/>
          </a:xfrm>
        </p:spPr>
        <p:txBody>
          <a:bodyPr>
            <a:noAutofit/>
          </a:bodyPr>
          <a:lstStyle/>
          <a:p>
            <a:r>
              <a:rPr lang="en-US" sz="2400" dirty="0">
                <a:latin typeface="+mj-lt"/>
              </a:rPr>
              <a:t>Adolescents spend </a:t>
            </a:r>
            <a:r>
              <a:rPr lang="en-US" sz="2400" dirty="0" smtClean="0">
                <a:latin typeface="+mj-lt"/>
              </a:rPr>
              <a:t>more time </a:t>
            </a:r>
            <a:r>
              <a:rPr lang="en-US" sz="2400" dirty="0">
                <a:latin typeface="+mj-lt"/>
              </a:rPr>
              <a:t>on social networking sites </a:t>
            </a:r>
            <a:r>
              <a:rPr lang="en-US" sz="2400" dirty="0" smtClean="0">
                <a:latin typeface="+mj-lt"/>
              </a:rPr>
              <a:t>compared </a:t>
            </a:r>
            <a:r>
              <a:rPr lang="en-US" sz="2400" dirty="0">
                <a:latin typeface="+mj-lt"/>
              </a:rPr>
              <a:t>to other age </a:t>
            </a:r>
            <a:r>
              <a:rPr lang="en-US" sz="2400" dirty="0" smtClean="0">
                <a:latin typeface="+mj-lt"/>
              </a:rPr>
              <a:t>groups</a:t>
            </a:r>
          </a:p>
          <a:p>
            <a:pPr marL="0" indent="0">
              <a:buNone/>
            </a:pPr>
            <a:r>
              <a:rPr lang="en-US" sz="2400" dirty="0">
                <a:latin typeface="+mj-lt"/>
              </a:rPr>
              <a:t>	</a:t>
            </a:r>
            <a:r>
              <a:rPr lang="en-US" sz="2400" dirty="0" smtClean="0">
                <a:latin typeface="+mj-lt"/>
              </a:rPr>
              <a:t>Drawback:</a:t>
            </a:r>
            <a:endParaRPr lang="en-US" sz="2400" dirty="0">
              <a:latin typeface="+mj-lt"/>
            </a:endParaRPr>
          </a:p>
          <a:p>
            <a:pPr marL="0" indent="0">
              <a:buNone/>
            </a:pPr>
            <a:r>
              <a:rPr lang="en-US" sz="2400" dirty="0">
                <a:latin typeface="+mj-lt"/>
              </a:rPr>
              <a:t>	-They are still immature</a:t>
            </a:r>
          </a:p>
          <a:p>
            <a:pPr marL="0" indent="0">
              <a:buNone/>
            </a:pPr>
            <a:r>
              <a:rPr lang="en-US" sz="2400" dirty="0">
                <a:latin typeface="+mj-lt"/>
              </a:rPr>
              <a:t>	-They are not likely to tell anyone that they are being </a:t>
            </a:r>
            <a:r>
              <a:rPr lang="en-US" sz="2400" dirty="0" smtClean="0">
                <a:latin typeface="+mj-lt"/>
              </a:rPr>
              <a:t>bullied</a:t>
            </a:r>
            <a:endParaRPr lang="en-US" sz="2400" dirty="0">
              <a:latin typeface="+mj-lt"/>
            </a:endParaRPr>
          </a:p>
          <a:p>
            <a:pPr marL="0" indent="0">
              <a:buNone/>
            </a:pPr>
            <a:endParaRPr lang="en-US" sz="2400" dirty="0">
              <a:latin typeface="+mj-lt"/>
            </a:endParaRPr>
          </a:p>
          <a:p>
            <a:pPr marL="0" indent="0">
              <a:buNone/>
            </a:pPr>
            <a:r>
              <a:rPr lang="en-US" sz="2400" dirty="0" smtClean="0">
                <a:latin typeface="+mj-lt"/>
              </a:rPr>
              <a:t>Effects </a:t>
            </a:r>
            <a:r>
              <a:rPr lang="en-US" sz="2400" dirty="0">
                <a:latin typeface="+mj-lt"/>
              </a:rPr>
              <a:t>of cyberbullying on an individual can spread to people whom that </a:t>
            </a:r>
            <a:r>
              <a:rPr lang="en-US" sz="2400" dirty="0" smtClean="0">
                <a:latin typeface="+mj-lt"/>
              </a:rPr>
              <a:t>person frequently interacts with</a:t>
            </a:r>
            <a:endParaRPr lang="en-US" sz="2400" dirty="0">
              <a:latin typeface="+mj-lt"/>
            </a:endParaRPr>
          </a:p>
          <a:p>
            <a:pPr marL="0" indent="0">
              <a:buNone/>
            </a:pPr>
            <a:r>
              <a:rPr lang="en-US" sz="2400" dirty="0">
                <a:latin typeface="Agency FB" panose="020B0503020202020204" pitchFamily="34" charset="0"/>
              </a:rPr>
              <a:t>	</a:t>
            </a:r>
          </a:p>
        </p:txBody>
      </p:sp>
    </p:spTree>
    <p:extLst>
      <p:ext uri="{BB962C8B-B14F-4D97-AF65-F5344CB8AC3E}">
        <p14:creationId xmlns:p14="http://schemas.microsoft.com/office/powerpoint/2010/main" val="3032051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12" y="433742"/>
            <a:ext cx="10571998" cy="970450"/>
          </a:xfrm>
        </p:spPr>
        <p:txBody>
          <a:bodyPr/>
          <a:lstStyle/>
          <a:p>
            <a:pPr algn="ctr"/>
            <a:r>
              <a:rPr lang="en-PH" sz="4800" dirty="0" smtClean="0"/>
              <a:t>Scope and Limitations</a:t>
            </a:r>
            <a:endParaRPr lang="en-PH" sz="3200" dirty="0"/>
          </a:p>
        </p:txBody>
      </p:sp>
      <p:sp>
        <p:nvSpPr>
          <p:cNvPr id="3" name="Content Placeholder 2"/>
          <p:cNvSpPr>
            <a:spLocks noGrp="1"/>
          </p:cNvSpPr>
          <p:nvPr>
            <p:ph idx="1"/>
          </p:nvPr>
        </p:nvSpPr>
        <p:spPr>
          <a:xfrm>
            <a:off x="509955" y="2116182"/>
            <a:ext cx="11189512" cy="4585064"/>
          </a:xfrm>
        </p:spPr>
        <p:txBody>
          <a:bodyPr>
            <a:normAutofit/>
          </a:bodyPr>
          <a:lstStyle/>
          <a:p>
            <a:r>
              <a:rPr lang="en-US" sz="2400" dirty="0" smtClean="0"/>
              <a:t>The </a:t>
            </a:r>
            <a:r>
              <a:rPr lang="en-US" sz="2400" dirty="0"/>
              <a:t>project will focus on detecting and analyzing cyberbullying </a:t>
            </a:r>
            <a:r>
              <a:rPr lang="en-US" sz="2400" dirty="0" smtClean="0"/>
              <a:t>events which </a:t>
            </a:r>
            <a:r>
              <a:rPr lang="en-US" sz="2400" dirty="0"/>
              <a:t>will most likely revolve around </a:t>
            </a:r>
            <a:r>
              <a:rPr lang="en-US" sz="2400" dirty="0" smtClean="0"/>
              <a:t>issues considered sensitive nationwide</a:t>
            </a:r>
          </a:p>
          <a:p>
            <a:r>
              <a:rPr lang="en-US" sz="2400" dirty="0" smtClean="0"/>
              <a:t>The system will analyze posts that are available to the public</a:t>
            </a:r>
          </a:p>
          <a:p>
            <a:r>
              <a:rPr lang="en-US" sz="2400" dirty="0" smtClean="0"/>
              <a:t>The posts must be exchanged between adolescents (people aged 10-19 years old) </a:t>
            </a:r>
          </a:p>
          <a:p>
            <a:r>
              <a:rPr lang="en-US" sz="2400" dirty="0" smtClean="0"/>
              <a:t>The moderator is the only actor expected to directly interact with the system</a:t>
            </a:r>
            <a:endParaRPr lang="en-PH" sz="2400" dirty="0"/>
          </a:p>
        </p:txBody>
      </p:sp>
    </p:spTree>
    <p:extLst>
      <p:ext uri="{BB962C8B-B14F-4D97-AF65-F5344CB8AC3E}">
        <p14:creationId xmlns:p14="http://schemas.microsoft.com/office/powerpoint/2010/main" val="3478859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12" y="406848"/>
            <a:ext cx="10571998" cy="970450"/>
          </a:xfrm>
        </p:spPr>
        <p:txBody>
          <a:bodyPr/>
          <a:lstStyle/>
          <a:p>
            <a:pPr algn="ctr"/>
            <a:r>
              <a:rPr lang="en-PH" sz="4800" dirty="0" smtClean="0"/>
              <a:t>Scope and Limitations</a:t>
            </a:r>
            <a:endParaRPr lang="en-PH" sz="3200" dirty="0"/>
          </a:p>
        </p:txBody>
      </p:sp>
      <p:sp>
        <p:nvSpPr>
          <p:cNvPr id="3" name="Content Placeholder 2"/>
          <p:cNvSpPr>
            <a:spLocks noGrp="1"/>
          </p:cNvSpPr>
          <p:nvPr>
            <p:ph idx="1"/>
          </p:nvPr>
        </p:nvSpPr>
        <p:spPr>
          <a:xfrm>
            <a:off x="509955" y="2024741"/>
            <a:ext cx="11189512" cy="4585064"/>
          </a:xfrm>
        </p:spPr>
        <p:txBody>
          <a:bodyPr>
            <a:normAutofit/>
          </a:bodyPr>
          <a:lstStyle/>
          <a:p>
            <a:r>
              <a:rPr lang="en-US" sz="2400" dirty="0"/>
              <a:t>The provided solution will be limited to the detection of cyberbullying trends in two human languages (Tagalog and English) </a:t>
            </a:r>
            <a:r>
              <a:rPr lang="en-US" sz="2400" dirty="0" smtClean="0"/>
              <a:t>only</a:t>
            </a:r>
          </a:p>
          <a:p>
            <a:r>
              <a:rPr lang="en-US" sz="2400" dirty="0" smtClean="0"/>
              <a:t>The </a:t>
            </a:r>
            <a:r>
              <a:rPr lang="en-US" sz="2400" dirty="0"/>
              <a:t>machine’s “understanding” will be based on the context of how these particular social media posts are </a:t>
            </a:r>
            <a:r>
              <a:rPr lang="en-US" sz="2400" dirty="0" smtClean="0"/>
              <a:t>usually being </a:t>
            </a:r>
            <a:r>
              <a:rPr lang="en-US" sz="2400" dirty="0"/>
              <a:t>constructed by adolescent Filipino netizens</a:t>
            </a:r>
            <a:endParaRPr lang="en-PH" sz="2400" dirty="0"/>
          </a:p>
        </p:txBody>
      </p:sp>
    </p:spTree>
    <p:extLst>
      <p:ext uri="{BB962C8B-B14F-4D97-AF65-F5344CB8AC3E}">
        <p14:creationId xmlns:p14="http://schemas.microsoft.com/office/powerpoint/2010/main" val="4204306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002" y="297755"/>
            <a:ext cx="11211671" cy="1120717"/>
          </a:xfrm>
        </p:spPr>
        <p:txBody>
          <a:bodyPr/>
          <a:lstStyle/>
          <a:p>
            <a:pPr algn="ctr"/>
            <a:r>
              <a:rPr lang="en-PH" sz="4800" dirty="0" smtClean="0"/>
              <a:t>Review of Related Literature</a:t>
            </a:r>
            <a:endParaRPr lang="en-PH" sz="4800" dirty="0"/>
          </a:p>
        </p:txBody>
      </p:sp>
      <p:sp>
        <p:nvSpPr>
          <p:cNvPr id="3" name="Content Placeholder 2"/>
          <p:cNvSpPr>
            <a:spLocks noGrp="1"/>
          </p:cNvSpPr>
          <p:nvPr>
            <p:ph idx="1"/>
          </p:nvPr>
        </p:nvSpPr>
        <p:spPr>
          <a:xfrm>
            <a:off x="617003" y="2037806"/>
            <a:ext cx="11211671" cy="4671893"/>
          </a:xfrm>
        </p:spPr>
        <p:txBody>
          <a:bodyPr>
            <a:noAutofit/>
          </a:bodyPr>
          <a:lstStyle/>
          <a:p>
            <a:pPr algn="just"/>
            <a:r>
              <a:rPr lang="en-US" sz="2200" dirty="0"/>
              <a:t>In Japan, </a:t>
            </a:r>
            <a:r>
              <a:rPr lang="en-US" sz="2200" dirty="0" err="1"/>
              <a:t>Niita</a:t>
            </a:r>
            <a:r>
              <a:rPr lang="en-US" sz="2200" dirty="0"/>
              <a:t>, Masui, </a:t>
            </a:r>
            <a:r>
              <a:rPr lang="en-US" sz="2200" dirty="0" err="1"/>
              <a:t>Ptaszynski</a:t>
            </a:r>
            <a:r>
              <a:rPr lang="en-US" sz="2200" dirty="0"/>
              <a:t>, Kimura, </a:t>
            </a:r>
            <a:r>
              <a:rPr lang="en-US" sz="2200" dirty="0" err="1"/>
              <a:t>Rzekpka</a:t>
            </a:r>
            <a:r>
              <a:rPr lang="en-US" sz="2200" dirty="0"/>
              <a:t>, and Araki </a:t>
            </a:r>
            <a:r>
              <a:rPr lang="en-US" sz="2200" dirty="0" smtClean="0"/>
              <a:t>conducted a research entitled </a:t>
            </a:r>
            <a:r>
              <a:rPr lang="en-US" sz="2200" i="1" dirty="0" smtClean="0"/>
              <a:t>Detecting Cyberbullying </a:t>
            </a:r>
            <a:r>
              <a:rPr lang="en-US" sz="2200" i="1" dirty="0"/>
              <a:t>Entries on Informal School Websites Based on Category Relevance Maximization</a:t>
            </a:r>
            <a:r>
              <a:rPr lang="en-US" sz="2200" dirty="0"/>
              <a:t>. The researchers proposed three methods in conducting their system: </a:t>
            </a:r>
            <a:r>
              <a:rPr lang="en-US" sz="2200" dirty="0" smtClean="0"/>
              <a:t>phase </a:t>
            </a:r>
            <a:r>
              <a:rPr lang="en-US" sz="2200" dirty="0"/>
              <a:t>e</a:t>
            </a:r>
            <a:r>
              <a:rPr lang="en-US" sz="2200" dirty="0" smtClean="0"/>
              <a:t>xtraction</a:t>
            </a:r>
            <a:r>
              <a:rPr lang="en-US" sz="2200" dirty="0"/>
              <a:t>, </a:t>
            </a:r>
            <a:r>
              <a:rPr lang="en-US" sz="2200" dirty="0" smtClean="0"/>
              <a:t>categorization </a:t>
            </a:r>
            <a:r>
              <a:rPr lang="en-US" sz="2200" dirty="0"/>
              <a:t>and harmful word detection together with harmfulness polarity determination and </a:t>
            </a:r>
            <a:r>
              <a:rPr lang="en-US" sz="2200" dirty="0" smtClean="0"/>
              <a:t>relevance </a:t>
            </a:r>
            <a:r>
              <a:rPr lang="en-US" sz="2200" dirty="0"/>
              <a:t>maximization. </a:t>
            </a:r>
            <a:endParaRPr lang="en-US" sz="2200" dirty="0" smtClean="0"/>
          </a:p>
          <a:p>
            <a:pPr algn="just"/>
            <a:r>
              <a:rPr lang="en-US" sz="2200" dirty="0"/>
              <a:t>Chen, Zhu, Zhou, and Xu conducted a research on </a:t>
            </a:r>
            <a:r>
              <a:rPr lang="en-US" sz="2200" i="1" dirty="0"/>
              <a:t>Detecting Offensive Language in Social Media to Protect Adolescent Online Safety</a:t>
            </a:r>
            <a:r>
              <a:rPr lang="en-US" sz="2200" dirty="0"/>
              <a:t>. In their </a:t>
            </a:r>
            <a:r>
              <a:rPr lang="en-US" sz="2200" dirty="0" smtClean="0"/>
              <a:t>study, </a:t>
            </a:r>
            <a:r>
              <a:rPr lang="en-US" sz="2200" dirty="0"/>
              <a:t>the team proposed the Lexical Syntactical Feature (LSF) approach to identify offensive contents in social media and to predict a user’s potentiality to send out offensive contents. </a:t>
            </a:r>
            <a:endParaRPr lang="en-PH" sz="2200" dirty="0"/>
          </a:p>
        </p:txBody>
      </p:sp>
    </p:spTree>
    <p:extLst>
      <p:ext uri="{BB962C8B-B14F-4D97-AF65-F5344CB8AC3E}">
        <p14:creationId xmlns:p14="http://schemas.microsoft.com/office/powerpoint/2010/main" val="28790704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docProps/app.xml><?xml version="1.0" encoding="utf-8"?>
<Properties xmlns="http://schemas.openxmlformats.org/officeDocument/2006/extended-properties" xmlns:vt="http://schemas.openxmlformats.org/officeDocument/2006/docPropsVTypes">
  <Template>TM03457503[[fn=Quotable]]</Template>
  <TotalTime>394</TotalTime>
  <Words>1880</Words>
  <Application>Microsoft Office PowerPoint</Application>
  <PresentationFormat>Widescreen</PresentationFormat>
  <Paragraphs>262</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Agency FB</vt:lpstr>
      <vt:lpstr>Calibri</vt:lpstr>
      <vt:lpstr>Century Gothic</vt:lpstr>
      <vt:lpstr>Microsoft PhagsPa</vt:lpstr>
      <vt:lpstr>Times New Roman</vt:lpstr>
      <vt:lpstr>Wingdings 2</vt:lpstr>
      <vt:lpstr>Quotable</vt:lpstr>
      <vt:lpstr>The Use of Natural Language Processing in Detecting Trends of Cyberbullying in Social Media among Filipino Adolescents</vt:lpstr>
      <vt:lpstr>Background of the Problem</vt:lpstr>
      <vt:lpstr>Background of the Problem</vt:lpstr>
      <vt:lpstr>Statement of the Problem</vt:lpstr>
      <vt:lpstr>Objective</vt:lpstr>
      <vt:lpstr>Significance </vt:lpstr>
      <vt:lpstr>Scope and Limitations</vt:lpstr>
      <vt:lpstr>Scope and Limitations</vt:lpstr>
      <vt:lpstr>Review of Related Literature</vt:lpstr>
      <vt:lpstr>Review of Related Literature</vt:lpstr>
      <vt:lpstr>Technical Background</vt:lpstr>
      <vt:lpstr>Technical Background</vt:lpstr>
      <vt:lpstr>Technical Background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Dictionary</vt:lpstr>
      <vt:lpstr>Data Dictionary</vt:lpstr>
      <vt:lpstr>Process Specifications</vt:lpstr>
      <vt:lpstr>Process Specifications</vt:lpstr>
      <vt:lpstr>Process Specifications</vt:lpstr>
      <vt:lpstr>Process Specifications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NLP in Analyzing Trends of Cyberbullying</dc:title>
  <dc:creator>Faith Ballesteros</dc:creator>
  <cp:lastModifiedBy>student</cp:lastModifiedBy>
  <cp:revision>45</cp:revision>
  <dcterms:created xsi:type="dcterms:W3CDTF">2016-07-14T12:32:21Z</dcterms:created>
  <dcterms:modified xsi:type="dcterms:W3CDTF">2016-07-15T06:40:13Z</dcterms:modified>
</cp:coreProperties>
</file>