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57" r:id="rId4"/>
    <p:sldId id="278" r:id="rId5"/>
    <p:sldId id="279" r:id="rId6"/>
    <p:sldId id="274" r:id="rId7"/>
    <p:sldId id="259" r:id="rId8"/>
    <p:sldId id="280" r:id="rId9"/>
    <p:sldId id="281" r:id="rId10"/>
    <p:sldId id="282" r:id="rId11"/>
    <p:sldId id="284" r:id="rId12"/>
    <p:sldId id="275"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4/10/2016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4/10/2016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4/10/2016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4/10/2016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4/10/2016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3369" y="1587260"/>
            <a:ext cx="8361229" cy="3424687"/>
          </a:xfrm>
        </p:spPr>
        <p:txBody>
          <a:bodyPr/>
          <a:lstStyle/>
          <a:p>
            <a:r>
              <a:rPr lang="en-US" sz="8500" dirty="0">
                <a:latin typeface="Agency FB" panose="020B0503020202020204" pitchFamily="34" charset="0"/>
              </a:rPr>
              <a:t>The Use of Natural Language </a:t>
            </a:r>
            <a:r>
              <a:rPr lang="en-US" sz="8500" dirty="0" smtClean="0">
                <a:latin typeface="Agency FB" panose="020B0503020202020204" pitchFamily="34" charset="0"/>
              </a:rPr>
              <a:t>Processing </a:t>
            </a:r>
            <a:r>
              <a:rPr lang="en-US" sz="3200" dirty="0" smtClean="0">
                <a:latin typeface="Agency FB" panose="020B0503020202020204" pitchFamily="34" charset="0"/>
              </a:rPr>
              <a:t>in Detecting </a:t>
            </a:r>
            <a:r>
              <a:rPr lang="en-US" sz="3200" dirty="0">
                <a:latin typeface="Agency FB" panose="020B0503020202020204" pitchFamily="34" charset="0"/>
              </a:rPr>
              <a:t>Trends of Cyberbullying in Social </a:t>
            </a:r>
            <a:r>
              <a:rPr lang="en-US" sz="3200" dirty="0" smtClean="0">
                <a:latin typeface="Agency FB" panose="020B0503020202020204" pitchFamily="34" charset="0"/>
              </a:rPr>
              <a:t>Media SITES </a:t>
            </a:r>
            <a:r>
              <a:rPr lang="en-US" sz="3200" dirty="0">
                <a:latin typeface="Agency FB" panose="020B0503020202020204" pitchFamily="34" charset="0"/>
              </a:rPr>
              <a:t>among Filipino Adolescents</a:t>
            </a:r>
          </a:p>
        </p:txBody>
      </p:sp>
      <p:sp>
        <p:nvSpPr>
          <p:cNvPr id="4" name="TextBox 3"/>
          <p:cNvSpPr txBox="1"/>
          <p:nvPr/>
        </p:nvSpPr>
        <p:spPr>
          <a:xfrm>
            <a:off x="1449238" y="5693434"/>
            <a:ext cx="4770407" cy="400110"/>
          </a:xfrm>
          <a:prstGeom prst="rect">
            <a:avLst/>
          </a:prstGeom>
          <a:noFill/>
        </p:spPr>
        <p:txBody>
          <a:bodyPr wrap="square" rtlCol="0">
            <a:spAutoFit/>
          </a:bodyPr>
          <a:lstStyle/>
          <a:p>
            <a:pPr algn="ctr"/>
            <a:r>
              <a:rPr lang="en-US" sz="2000" dirty="0" smtClean="0">
                <a:latin typeface="Agency FB" panose="020B0503020202020204" pitchFamily="34" charset="0"/>
              </a:rPr>
              <a:t>S. Mallari | F. Ballesteros | E. </a:t>
            </a:r>
            <a:r>
              <a:rPr lang="en-US" sz="2000" dirty="0" err="1" smtClean="0">
                <a:latin typeface="Agency FB" panose="020B0503020202020204" pitchFamily="34" charset="0"/>
              </a:rPr>
              <a:t>Samillano</a:t>
            </a:r>
            <a:endParaRPr lang="en-US" sz="2000" dirty="0">
              <a:latin typeface="Agency FB" panose="020B0503020202020204" pitchFamily="34" charset="0"/>
            </a:endParaRPr>
          </a:p>
        </p:txBody>
      </p:sp>
    </p:spTree>
    <p:extLst>
      <p:ext uri="{BB962C8B-B14F-4D97-AF65-F5344CB8AC3E}">
        <p14:creationId xmlns:p14="http://schemas.microsoft.com/office/powerpoint/2010/main" val="2394354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8379"/>
            <a:ext cx="9601200" cy="763438"/>
          </a:xfrm>
        </p:spPr>
        <p:txBody>
          <a:bodyPr/>
          <a:lstStyle/>
          <a:p>
            <a:r>
              <a:rPr lang="en-US" b="1" dirty="0" smtClean="0">
                <a:latin typeface="Agency FB" panose="020B0503020202020204" pitchFamily="34" charset="0"/>
              </a:rPr>
              <a:t>1.5 Scope and Limitations</a:t>
            </a:r>
            <a:endParaRPr lang="en-US" b="1" dirty="0">
              <a:latin typeface="Agency FB" panose="020B0503020202020204" pitchFamily="34" charset="0"/>
            </a:endParaRPr>
          </a:p>
        </p:txBody>
      </p:sp>
      <p:sp>
        <p:nvSpPr>
          <p:cNvPr id="3" name="Content Placeholder 2"/>
          <p:cNvSpPr>
            <a:spLocks noGrp="1"/>
          </p:cNvSpPr>
          <p:nvPr>
            <p:ph idx="1"/>
          </p:nvPr>
        </p:nvSpPr>
        <p:spPr>
          <a:xfrm>
            <a:off x="1371600" y="1388854"/>
            <a:ext cx="9601200" cy="5218980"/>
          </a:xfrm>
        </p:spPr>
        <p:txBody>
          <a:bodyPr>
            <a:noAutofit/>
          </a:bodyPr>
          <a:lstStyle/>
          <a:p>
            <a:r>
              <a:rPr lang="en-US" sz="3600" dirty="0" smtClean="0">
                <a:latin typeface="Agency FB" panose="020B0503020202020204" pitchFamily="34" charset="0"/>
              </a:rPr>
              <a:t>The project will focus only on the prevention of intensified cyberbullying occurrences among adolescents (aged 10-19 yrs. </a:t>
            </a:r>
            <a:r>
              <a:rPr lang="en-US" sz="3600" dirty="0">
                <a:latin typeface="Agency FB" panose="020B0503020202020204" pitchFamily="34" charset="0"/>
              </a:rPr>
              <a:t>o</a:t>
            </a:r>
            <a:r>
              <a:rPr lang="en-US" sz="3600" dirty="0" smtClean="0">
                <a:latin typeface="Agency FB" panose="020B0503020202020204" pitchFamily="34" charset="0"/>
              </a:rPr>
              <a:t>ld), living in Metro Manila, Philippines</a:t>
            </a:r>
          </a:p>
          <a:p>
            <a:r>
              <a:rPr lang="en-US" sz="3600" dirty="0" smtClean="0">
                <a:latin typeface="Agency FB" panose="020B0503020202020204" pitchFamily="34" charset="0"/>
              </a:rPr>
              <a:t>Detection of cyberbullying trends is limited to English and Tagalog languages only</a:t>
            </a:r>
          </a:p>
          <a:p>
            <a:endParaRPr lang="en-US" sz="3600" dirty="0" smtClean="0">
              <a:latin typeface="Agency FB" panose="020B0503020202020204" pitchFamily="34" charset="0"/>
            </a:endParaRPr>
          </a:p>
          <a:p>
            <a:pPr marL="0" indent="0">
              <a:buNone/>
            </a:pPr>
            <a:r>
              <a:rPr lang="en-US" sz="3600" dirty="0" smtClean="0">
                <a:latin typeface="Agency FB" panose="020B0503020202020204" pitchFamily="34" charset="0"/>
              </a:rPr>
              <a:t> </a:t>
            </a:r>
            <a:endParaRPr lang="en-US" sz="3600" dirty="0">
              <a:latin typeface="Agency FB" panose="020B0503020202020204" pitchFamily="34" charset="0"/>
            </a:endParaRPr>
          </a:p>
        </p:txBody>
      </p:sp>
    </p:spTree>
    <p:extLst>
      <p:ext uri="{BB962C8B-B14F-4D97-AF65-F5344CB8AC3E}">
        <p14:creationId xmlns:p14="http://schemas.microsoft.com/office/powerpoint/2010/main" val="3423507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829" y="2612576"/>
            <a:ext cx="9612971" cy="2852737"/>
          </a:xfrm>
        </p:spPr>
        <p:txBody>
          <a:bodyPr/>
          <a:lstStyle/>
          <a:p>
            <a:r>
              <a:rPr lang="en-US" dirty="0" smtClean="0">
                <a:latin typeface="Agency FB" panose="020B0503020202020204" pitchFamily="34" charset="0"/>
              </a:rPr>
              <a:t>Review of related literature</a:t>
            </a:r>
            <a:endParaRPr lang="en-US" dirty="0">
              <a:latin typeface="Agency FB" panose="020B0503020202020204" pitchFamily="34" charset="0"/>
            </a:endParaRPr>
          </a:p>
        </p:txBody>
      </p:sp>
    </p:spTree>
    <p:extLst>
      <p:ext uri="{BB962C8B-B14F-4D97-AF65-F5344CB8AC3E}">
        <p14:creationId xmlns:p14="http://schemas.microsoft.com/office/powerpoint/2010/main" val="306718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6570"/>
          </a:xfrm>
        </p:spPr>
        <p:txBody>
          <a:bodyPr/>
          <a:lstStyle/>
          <a:p>
            <a:r>
              <a:rPr lang="en-US" b="1" dirty="0" smtClean="0">
                <a:latin typeface="Agency FB" panose="020B0503020202020204" pitchFamily="34" charset="0"/>
              </a:rPr>
              <a:t>2.1 Specific Definition of Cyberbullying</a:t>
            </a:r>
            <a:endParaRPr lang="en-PH" dirty="0"/>
          </a:p>
        </p:txBody>
      </p:sp>
      <p:sp>
        <p:nvSpPr>
          <p:cNvPr id="3" name="Content Placeholder 2"/>
          <p:cNvSpPr>
            <a:spLocks noGrp="1"/>
          </p:cNvSpPr>
          <p:nvPr>
            <p:ph idx="1"/>
          </p:nvPr>
        </p:nvSpPr>
        <p:spPr>
          <a:xfrm>
            <a:off x="1371600" y="1578634"/>
            <a:ext cx="9601200" cy="4288766"/>
          </a:xfrm>
        </p:spPr>
        <p:txBody>
          <a:bodyPr>
            <a:normAutofit/>
          </a:bodyPr>
          <a:lstStyle/>
          <a:p>
            <a:r>
              <a:rPr lang="en-US" sz="3200" dirty="0" smtClean="0">
                <a:latin typeface="Agency FB" panose="020B0503020202020204" pitchFamily="34" charset="0"/>
              </a:rPr>
              <a:t>For an ill-treatment to be considered an occurrence of cyberbullying, the following criteria must be met:</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-It should be involuntary</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-It should be happening repetitively</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-It should have caused a person harm (in any possible way)</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-It was done with the help of technology (any of its forms)</a:t>
            </a:r>
            <a:endParaRPr lang="en-US" sz="3200" dirty="0">
              <a:latin typeface="Agency FB" panose="020B0503020202020204" pitchFamily="34" charset="0"/>
            </a:endParaRPr>
          </a:p>
        </p:txBody>
      </p:sp>
    </p:spTree>
    <p:extLst>
      <p:ext uri="{BB962C8B-B14F-4D97-AF65-F5344CB8AC3E}">
        <p14:creationId xmlns:p14="http://schemas.microsoft.com/office/powerpoint/2010/main" val="2121610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799"/>
            <a:ext cx="9601200" cy="1367287"/>
          </a:xfrm>
        </p:spPr>
        <p:txBody>
          <a:bodyPr>
            <a:normAutofit/>
          </a:bodyPr>
          <a:lstStyle/>
          <a:p>
            <a:r>
              <a:rPr lang="en-US" b="1" dirty="0" smtClean="0">
                <a:latin typeface="Agency FB" panose="020B0503020202020204" pitchFamily="34" charset="0"/>
              </a:rPr>
              <a:t>2.2 Common Scenarios of Cyberbullying in the Philippines</a:t>
            </a:r>
            <a:endParaRPr lang="en-PH" dirty="0"/>
          </a:p>
        </p:txBody>
      </p:sp>
      <p:sp>
        <p:nvSpPr>
          <p:cNvPr id="3" name="Content Placeholder 2"/>
          <p:cNvSpPr>
            <a:spLocks noGrp="1"/>
          </p:cNvSpPr>
          <p:nvPr>
            <p:ph idx="1"/>
          </p:nvPr>
        </p:nvSpPr>
        <p:spPr>
          <a:xfrm>
            <a:off x="1371600" y="2199736"/>
            <a:ext cx="9601200" cy="4288766"/>
          </a:xfrm>
        </p:spPr>
        <p:txBody>
          <a:bodyPr>
            <a:normAutofit/>
          </a:bodyPr>
          <a:lstStyle/>
          <a:p>
            <a:r>
              <a:rPr lang="en-US" sz="3200" dirty="0" smtClean="0">
                <a:latin typeface="Agency FB" panose="020B0503020202020204" pitchFamily="34" charset="0"/>
              </a:rPr>
              <a:t>Cyberbullying cases in the Philippines can be classified under two types:</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-cyber mob = involves groups of people holding another person 	for a misdeed or social blunder (that he/she committed) within 	the cyber environment</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-day-to-day under reported cyberbullying cases</a:t>
            </a:r>
            <a:endParaRPr lang="en-US" sz="3200" dirty="0">
              <a:latin typeface="Agency FB" panose="020B0503020202020204" pitchFamily="34" charset="0"/>
            </a:endParaRPr>
          </a:p>
        </p:txBody>
      </p:sp>
    </p:spTree>
    <p:extLst>
      <p:ext uri="{BB962C8B-B14F-4D97-AF65-F5344CB8AC3E}">
        <p14:creationId xmlns:p14="http://schemas.microsoft.com/office/powerpoint/2010/main" val="1426136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27672"/>
          </a:xfrm>
        </p:spPr>
        <p:txBody>
          <a:bodyPr>
            <a:normAutofit/>
          </a:bodyPr>
          <a:lstStyle/>
          <a:p>
            <a:r>
              <a:rPr lang="en-US" b="1" dirty="0" smtClean="0">
                <a:latin typeface="Agency FB" panose="020B0503020202020204" pitchFamily="34" charset="0"/>
              </a:rPr>
              <a:t>2.3 Efforts Contributed by the Philippine Government to Stop Cyberbullying</a:t>
            </a:r>
            <a:endParaRPr lang="en-PH" dirty="0"/>
          </a:p>
        </p:txBody>
      </p:sp>
      <p:sp>
        <p:nvSpPr>
          <p:cNvPr id="3" name="Content Placeholder 2"/>
          <p:cNvSpPr>
            <a:spLocks noGrp="1"/>
          </p:cNvSpPr>
          <p:nvPr>
            <p:ph idx="1"/>
          </p:nvPr>
        </p:nvSpPr>
        <p:spPr>
          <a:xfrm>
            <a:off x="1371600" y="2199736"/>
            <a:ext cx="9601200" cy="4288766"/>
          </a:xfrm>
        </p:spPr>
        <p:txBody>
          <a:bodyPr>
            <a:normAutofit/>
          </a:bodyPr>
          <a:lstStyle/>
          <a:p>
            <a:r>
              <a:rPr lang="en-US" sz="3200" u="sng" dirty="0" smtClean="0">
                <a:latin typeface="Agency FB" panose="020B0503020202020204" pitchFamily="34" charset="0"/>
              </a:rPr>
              <a:t>Anti-Bullying Act of 2013</a:t>
            </a:r>
            <a:endParaRPr lang="en-US" sz="3200" dirty="0" smtClean="0">
              <a:latin typeface="Agency FB" panose="020B0503020202020204" pitchFamily="34" charset="0"/>
            </a:endParaRPr>
          </a:p>
          <a:p>
            <a:pPr marL="0" indent="0">
              <a:buNone/>
            </a:pPr>
            <a:r>
              <a:rPr lang="en-US" sz="3200" dirty="0" smtClean="0">
                <a:latin typeface="Agency FB" panose="020B0503020202020204" pitchFamily="34" charset="0"/>
              </a:rPr>
              <a:t>	-requires schools to come up with policies defining and 	prohibiting bullying inside or outside the school premises</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-the safety of those who will report bullying occurrences 	must be assured</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-admin procedures and corresponding disciplinary actions must 	also be executed</a:t>
            </a:r>
            <a:endParaRPr lang="en-US" sz="3200" dirty="0">
              <a:latin typeface="Agency FB" panose="020B0503020202020204" pitchFamily="34" charset="0"/>
            </a:endParaRPr>
          </a:p>
        </p:txBody>
      </p:sp>
    </p:spTree>
    <p:extLst>
      <p:ext uri="{BB962C8B-B14F-4D97-AF65-F5344CB8AC3E}">
        <p14:creationId xmlns:p14="http://schemas.microsoft.com/office/powerpoint/2010/main" val="1298496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27672"/>
          </a:xfrm>
        </p:spPr>
        <p:txBody>
          <a:bodyPr>
            <a:normAutofit/>
          </a:bodyPr>
          <a:lstStyle/>
          <a:p>
            <a:r>
              <a:rPr lang="en-US" b="1" dirty="0" smtClean="0">
                <a:latin typeface="Agency FB" panose="020B0503020202020204" pitchFamily="34" charset="0"/>
              </a:rPr>
              <a:t>2.3 Efforts Contributed by the Philippine Government to Stop Cyberbullying</a:t>
            </a:r>
            <a:endParaRPr lang="en-PH" dirty="0"/>
          </a:p>
        </p:txBody>
      </p:sp>
      <p:sp>
        <p:nvSpPr>
          <p:cNvPr id="3" name="Content Placeholder 2"/>
          <p:cNvSpPr>
            <a:spLocks noGrp="1"/>
          </p:cNvSpPr>
          <p:nvPr>
            <p:ph idx="1"/>
          </p:nvPr>
        </p:nvSpPr>
        <p:spPr>
          <a:xfrm>
            <a:off x="1371600" y="2199736"/>
            <a:ext cx="9601200" cy="4288766"/>
          </a:xfrm>
        </p:spPr>
        <p:txBody>
          <a:bodyPr>
            <a:normAutofit/>
          </a:bodyPr>
          <a:lstStyle/>
          <a:p>
            <a:r>
              <a:rPr lang="en-US" sz="3200" u="sng" dirty="0" smtClean="0">
                <a:latin typeface="Agency FB" panose="020B0503020202020204" pitchFamily="34" charset="0"/>
              </a:rPr>
              <a:t>Anti-Bullying Act of 2013</a:t>
            </a:r>
            <a:endParaRPr lang="en-US" sz="3200" dirty="0" smtClean="0">
              <a:latin typeface="Agency FB" panose="020B0503020202020204" pitchFamily="34" charset="0"/>
            </a:endParaRPr>
          </a:p>
          <a:p>
            <a:pPr marL="0" indent="0">
              <a:buNone/>
            </a:pPr>
            <a:r>
              <a:rPr lang="en-US" sz="3200" dirty="0" smtClean="0">
                <a:latin typeface="Agency FB" panose="020B0503020202020204" pitchFamily="34" charset="0"/>
              </a:rPr>
              <a:t>	-the school must provide rehabilitation procedures for the bullies</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-they must device strategies and procedures on how to record 	and report a bullying incident</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-provide counseling for the victim</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-educate the victim’s parents on what they can do to help their 	child cope with the negative effects of bullying </a:t>
            </a:r>
            <a:endParaRPr lang="en-US" sz="3200" dirty="0">
              <a:latin typeface="Agency FB" panose="020B0503020202020204" pitchFamily="34" charset="0"/>
            </a:endParaRPr>
          </a:p>
        </p:txBody>
      </p:sp>
    </p:spTree>
    <p:extLst>
      <p:ext uri="{BB962C8B-B14F-4D97-AF65-F5344CB8AC3E}">
        <p14:creationId xmlns:p14="http://schemas.microsoft.com/office/powerpoint/2010/main" val="3360917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27672"/>
          </a:xfrm>
        </p:spPr>
        <p:txBody>
          <a:bodyPr>
            <a:normAutofit/>
          </a:bodyPr>
          <a:lstStyle/>
          <a:p>
            <a:r>
              <a:rPr lang="en-US" b="1" dirty="0" smtClean="0">
                <a:latin typeface="Agency FB" panose="020B0503020202020204" pitchFamily="34" charset="0"/>
              </a:rPr>
              <a:t>2.3 Efforts Contributed by the Philippine Government to Stop Cyberbullying</a:t>
            </a:r>
            <a:endParaRPr lang="en-PH" dirty="0"/>
          </a:p>
        </p:txBody>
      </p:sp>
      <p:sp>
        <p:nvSpPr>
          <p:cNvPr id="3" name="Content Placeholder 2"/>
          <p:cNvSpPr>
            <a:spLocks noGrp="1"/>
          </p:cNvSpPr>
          <p:nvPr>
            <p:ph idx="1"/>
          </p:nvPr>
        </p:nvSpPr>
        <p:spPr>
          <a:xfrm>
            <a:off x="1371600" y="2199736"/>
            <a:ext cx="9601200" cy="4288766"/>
          </a:xfrm>
        </p:spPr>
        <p:txBody>
          <a:bodyPr>
            <a:normAutofit/>
          </a:bodyPr>
          <a:lstStyle/>
          <a:p>
            <a:r>
              <a:rPr lang="en-US" sz="3200" u="sng" dirty="0" smtClean="0">
                <a:latin typeface="Agency FB" panose="020B0503020202020204" pitchFamily="34" charset="0"/>
              </a:rPr>
              <a:t>Anti-Cyberbullying Act of 2015</a:t>
            </a:r>
            <a:endParaRPr lang="en-US" sz="3200" dirty="0" smtClean="0">
              <a:latin typeface="Agency FB" panose="020B0503020202020204" pitchFamily="34" charset="0"/>
            </a:endParaRPr>
          </a:p>
          <a:p>
            <a:pPr marL="0" indent="0">
              <a:buNone/>
            </a:pPr>
            <a:r>
              <a:rPr lang="en-US" sz="3200" dirty="0" smtClean="0">
                <a:latin typeface="Agency FB" panose="020B0503020202020204" pitchFamily="34" charset="0"/>
              </a:rPr>
              <a:t>Forms of cyberbullying (as defined by this law)</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-repetitively sending rude messages toward the victim</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-disclosing derogatory information about the victim</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-posting or sending offensive photos of the victim</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-breaking into the victim’s personal accounts</a:t>
            </a:r>
          </a:p>
          <a:p>
            <a:pPr marL="0" indent="0">
              <a:buNone/>
            </a:pPr>
            <a:endParaRPr lang="en-US" sz="3200" dirty="0" smtClean="0">
              <a:latin typeface="Agency FB" panose="020B0503020202020204" pitchFamily="34" charset="0"/>
            </a:endParaRPr>
          </a:p>
          <a:p>
            <a:pPr marL="0" indent="0">
              <a:buNone/>
            </a:pPr>
            <a:endParaRPr lang="en-US" sz="3200" dirty="0">
              <a:latin typeface="Agency FB" panose="020B0503020202020204" pitchFamily="34" charset="0"/>
            </a:endParaRPr>
          </a:p>
        </p:txBody>
      </p:sp>
    </p:spTree>
    <p:extLst>
      <p:ext uri="{BB962C8B-B14F-4D97-AF65-F5344CB8AC3E}">
        <p14:creationId xmlns:p14="http://schemas.microsoft.com/office/powerpoint/2010/main" val="1815096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27672"/>
          </a:xfrm>
        </p:spPr>
        <p:txBody>
          <a:bodyPr>
            <a:normAutofit/>
          </a:bodyPr>
          <a:lstStyle/>
          <a:p>
            <a:r>
              <a:rPr lang="en-US" b="1" dirty="0" smtClean="0">
                <a:latin typeface="Agency FB" panose="020B0503020202020204" pitchFamily="34" charset="0"/>
              </a:rPr>
              <a:t>2.3 Efforts Contributed by the Philippine Government to Stop Cyberbullying</a:t>
            </a:r>
            <a:endParaRPr lang="en-PH" dirty="0"/>
          </a:p>
        </p:txBody>
      </p:sp>
      <p:sp>
        <p:nvSpPr>
          <p:cNvPr id="3" name="Content Placeholder 2"/>
          <p:cNvSpPr>
            <a:spLocks noGrp="1"/>
          </p:cNvSpPr>
          <p:nvPr>
            <p:ph idx="1"/>
          </p:nvPr>
        </p:nvSpPr>
        <p:spPr>
          <a:xfrm>
            <a:off x="1371600" y="2199736"/>
            <a:ext cx="9601200" cy="4288766"/>
          </a:xfrm>
        </p:spPr>
        <p:txBody>
          <a:bodyPr>
            <a:normAutofit/>
          </a:bodyPr>
          <a:lstStyle/>
          <a:p>
            <a:r>
              <a:rPr lang="en-US" sz="3200" u="sng" dirty="0" smtClean="0">
                <a:latin typeface="Agency FB" panose="020B0503020202020204" pitchFamily="34" charset="0"/>
              </a:rPr>
              <a:t>Anti-Cyberbullying Act of 2015</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    Penalty</a:t>
            </a:r>
          </a:p>
          <a:p>
            <a:pPr marL="0" indent="0">
              <a:buNone/>
            </a:pPr>
            <a:r>
              <a:rPr lang="en-US" sz="3200" dirty="0" smtClean="0">
                <a:latin typeface="Agency FB" panose="020B0503020202020204" pitchFamily="34" charset="0"/>
              </a:rPr>
              <a:t>	-a fine of 50 000-100000 pesos</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-6 months up to 6 years of imprisonment</a:t>
            </a:r>
          </a:p>
          <a:p>
            <a:pPr marL="0" indent="0">
              <a:buNone/>
            </a:pPr>
            <a:endParaRPr lang="en-US" sz="3200" dirty="0">
              <a:latin typeface="Agency FB" panose="020B0503020202020204" pitchFamily="34" charset="0"/>
            </a:endParaRPr>
          </a:p>
        </p:txBody>
      </p:sp>
    </p:spTree>
    <p:extLst>
      <p:ext uri="{BB962C8B-B14F-4D97-AF65-F5344CB8AC3E}">
        <p14:creationId xmlns:p14="http://schemas.microsoft.com/office/powerpoint/2010/main" val="696423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6570"/>
          </a:xfrm>
        </p:spPr>
        <p:txBody>
          <a:bodyPr>
            <a:normAutofit fontScale="90000"/>
          </a:bodyPr>
          <a:lstStyle/>
          <a:p>
            <a:r>
              <a:rPr lang="en-US" b="1" dirty="0" smtClean="0">
                <a:latin typeface="Agency FB" panose="020B0503020202020204" pitchFamily="34" charset="0"/>
              </a:rPr>
              <a:t>2.4 Natural Language Processing (NLP): The Basics</a:t>
            </a:r>
            <a:endParaRPr lang="en-PH" dirty="0"/>
          </a:p>
        </p:txBody>
      </p:sp>
      <p:sp>
        <p:nvSpPr>
          <p:cNvPr id="3" name="Content Placeholder 2"/>
          <p:cNvSpPr>
            <a:spLocks noGrp="1"/>
          </p:cNvSpPr>
          <p:nvPr>
            <p:ph idx="1"/>
          </p:nvPr>
        </p:nvSpPr>
        <p:spPr>
          <a:xfrm>
            <a:off x="1371600" y="1768415"/>
            <a:ext cx="9601200" cy="4720087"/>
          </a:xfrm>
        </p:spPr>
        <p:txBody>
          <a:bodyPr>
            <a:normAutofit/>
          </a:bodyPr>
          <a:lstStyle/>
          <a:p>
            <a:r>
              <a:rPr lang="en-US" sz="3200" dirty="0" smtClean="0">
                <a:latin typeface="Agency FB" panose="020B0503020202020204" pitchFamily="34" charset="0"/>
              </a:rPr>
              <a:t>Definition</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-refers to the utilization of a computer’s capability to process 	sentences stated in natural human languages instead of 	specialized computing languages</a:t>
            </a:r>
          </a:p>
          <a:p>
            <a:r>
              <a:rPr lang="en-US" sz="3200" dirty="0" smtClean="0">
                <a:latin typeface="Agency FB" panose="020B0503020202020204" pitchFamily="34" charset="0"/>
              </a:rPr>
              <a:t>Differences between NLP and Natural Human Languages</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-NLP is only a subset of natural human languages</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-”Natural language processing” covers a broad scope</a:t>
            </a:r>
            <a:endParaRPr lang="en-US" sz="3200" dirty="0">
              <a:latin typeface="Agency FB" panose="020B0503020202020204" pitchFamily="34" charset="0"/>
            </a:endParaRPr>
          </a:p>
        </p:txBody>
      </p:sp>
    </p:spTree>
    <p:extLst>
      <p:ext uri="{BB962C8B-B14F-4D97-AF65-F5344CB8AC3E}">
        <p14:creationId xmlns:p14="http://schemas.microsoft.com/office/powerpoint/2010/main" val="3762524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6570"/>
          </a:xfrm>
        </p:spPr>
        <p:txBody>
          <a:bodyPr>
            <a:normAutofit fontScale="90000"/>
          </a:bodyPr>
          <a:lstStyle/>
          <a:p>
            <a:r>
              <a:rPr lang="en-US" b="1" dirty="0" smtClean="0">
                <a:latin typeface="Agency FB" panose="020B0503020202020204" pitchFamily="34" charset="0"/>
              </a:rPr>
              <a:t>2.4 Natural Language Processing (NLP): The Basics</a:t>
            </a:r>
            <a:endParaRPr lang="en-PH" dirty="0"/>
          </a:p>
        </p:txBody>
      </p:sp>
      <p:sp>
        <p:nvSpPr>
          <p:cNvPr id="3" name="Content Placeholder 2"/>
          <p:cNvSpPr>
            <a:spLocks noGrp="1"/>
          </p:cNvSpPr>
          <p:nvPr>
            <p:ph idx="1"/>
          </p:nvPr>
        </p:nvSpPr>
        <p:spPr>
          <a:xfrm>
            <a:off x="1371600" y="1768415"/>
            <a:ext cx="9601200" cy="4720087"/>
          </a:xfrm>
        </p:spPr>
        <p:txBody>
          <a:bodyPr>
            <a:normAutofit/>
          </a:bodyPr>
          <a:lstStyle/>
          <a:p>
            <a:pPr marL="0" indent="0">
              <a:buNone/>
            </a:pPr>
            <a:r>
              <a:rPr lang="en-US" sz="3200" dirty="0">
                <a:latin typeface="Agency FB" panose="020B0503020202020204" pitchFamily="34" charset="0"/>
              </a:rPr>
              <a:t>	</a:t>
            </a:r>
            <a:r>
              <a:rPr lang="en-US" sz="3200" dirty="0" smtClean="0">
                <a:latin typeface="Agency FB" panose="020B0503020202020204" pitchFamily="34" charset="0"/>
              </a:rPr>
              <a:t>-The word “processing” in NLP covers both interpretation and 	generation</a:t>
            </a:r>
          </a:p>
          <a:p>
            <a:r>
              <a:rPr lang="en-US" sz="3200" dirty="0" smtClean="0">
                <a:latin typeface="Agency FB" panose="020B0503020202020204" pitchFamily="34" charset="0"/>
              </a:rPr>
              <a:t>Subtopics of Natural Language Processing</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-signal processing</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-syntactic analysis</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-semantic analysis</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-pragmatics</a:t>
            </a:r>
            <a:endParaRPr lang="en-US" sz="3200" dirty="0">
              <a:latin typeface="Agency FB" panose="020B0503020202020204" pitchFamily="34" charset="0"/>
            </a:endParaRPr>
          </a:p>
        </p:txBody>
      </p:sp>
    </p:spTree>
    <p:extLst>
      <p:ext uri="{BB962C8B-B14F-4D97-AF65-F5344CB8AC3E}">
        <p14:creationId xmlns:p14="http://schemas.microsoft.com/office/powerpoint/2010/main" val="93815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070" y="2465926"/>
            <a:ext cx="9612971" cy="2852737"/>
          </a:xfrm>
        </p:spPr>
        <p:txBody>
          <a:bodyPr/>
          <a:lstStyle/>
          <a:p>
            <a:r>
              <a:rPr lang="en-US" dirty="0" smtClean="0">
                <a:latin typeface="Agency FB" panose="020B0503020202020204" pitchFamily="34" charset="0"/>
              </a:rPr>
              <a:t>Introduction</a:t>
            </a:r>
            <a:endParaRPr lang="en-US" dirty="0">
              <a:latin typeface="Agency FB" panose="020B0503020202020204" pitchFamily="34" charset="0"/>
            </a:endParaRPr>
          </a:p>
        </p:txBody>
      </p:sp>
    </p:spTree>
    <p:extLst>
      <p:ext uri="{BB962C8B-B14F-4D97-AF65-F5344CB8AC3E}">
        <p14:creationId xmlns:p14="http://schemas.microsoft.com/office/powerpoint/2010/main" val="3996673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42668"/>
            <a:ext cx="9601200" cy="806570"/>
          </a:xfrm>
        </p:spPr>
        <p:txBody>
          <a:bodyPr>
            <a:normAutofit fontScale="90000"/>
          </a:bodyPr>
          <a:lstStyle/>
          <a:p>
            <a:r>
              <a:rPr lang="en-US" b="1" dirty="0" smtClean="0">
                <a:latin typeface="Agency FB" panose="020B0503020202020204" pitchFamily="34" charset="0"/>
              </a:rPr>
              <a:t>2.5 Data Mining and Natural Language Processing Combined</a:t>
            </a:r>
            <a:endParaRPr lang="en-PH" dirty="0"/>
          </a:p>
        </p:txBody>
      </p:sp>
      <p:sp>
        <p:nvSpPr>
          <p:cNvPr id="3" name="Content Placeholder 2"/>
          <p:cNvSpPr>
            <a:spLocks noGrp="1"/>
          </p:cNvSpPr>
          <p:nvPr>
            <p:ph idx="1"/>
          </p:nvPr>
        </p:nvSpPr>
        <p:spPr>
          <a:xfrm>
            <a:off x="1371600" y="1958196"/>
            <a:ext cx="9601200" cy="4684144"/>
          </a:xfrm>
        </p:spPr>
        <p:txBody>
          <a:bodyPr>
            <a:normAutofit/>
          </a:bodyPr>
          <a:lstStyle/>
          <a:p>
            <a:r>
              <a:rPr lang="en-US" sz="3200" dirty="0" smtClean="0">
                <a:latin typeface="Agency FB" panose="020B0503020202020204" pitchFamily="34" charset="0"/>
              </a:rPr>
              <a:t>Data Mining</a:t>
            </a:r>
          </a:p>
          <a:p>
            <a:pPr marL="0" indent="0">
              <a:buNone/>
            </a:pPr>
            <a:r>
              <a:rPr lang="en-US" sz="3200" dirty="0">
                <a:latin typeface="Agency FB" panose="020B0503020202020204" pitchFamily="34" charset="0"/>
              </a:rPr>
              <a:t>	-an interdisciplinary field incorporating techniques from statistics, database, artificial intelligence, and machine learning altogether </a:t>
            </a:r>
            <a:endParaRPr lang="en-US" sz="3200" dirty="0" smtClean="0">
              <a:latin typeface="Agency FB" panose="020B0503020202020204" pitchFamily="34" charset="0"/>
            </a:endParaRPr>
          </a:p>
          <a:p>
            <a:pPr marL="0" indent="0">
              <a:buNone/>
            </a:pPr>
            <a:r>
              <a:rPr lang="en-US" sz="3200" dirty="0">
                <a:latin typeface="Agency FB" panose="020B0503020202020204" pitchFamily="34" charset="0"/>
              </a:rPr>
              <a:t>	</a:t>
            </a:r>
            <a:r>
              <a:rPr lang="en-US" sz="3200" u="sng" dirty="0" smtClean="0">
                <a:latin typeface="Agency FB" panose="020B0503020202020204" pitchFamily="34" charset="0"/>
              </a:rPr>
              <a:t>Text Mining</a:t>
            </a:r>
          </a:p>
          <a:p>
            <a:pPr marL="0" indent="0">
              <a:buNone/>
            </a:pPr>
            <a:r>
              <a:rPr lang="en-US" sz="3200" dirty="0">
                <a:latin typeface="Agency FB" panose="020B0503020202020204" pitchFamily="34" charset="0"/>
              </a:rPr>
              <a:t>		</a:t>
            </a:r>
            <a:r>
              <a:rPr lang="en-US" sz="3200" dirty="0" smtClean="0">
                <a:latin typeface="Agency FB" panose="020B0503020202020204" pitchFamily="34" charset="0"/>
              </a:rPr>
              <a:t>-obtaining </a:t>
            </a:r>
            <a:r>
              <a:rPr lang="en-US" sz="3200" dirty="0">
                <a:latin typeface="Agency FB" panose="020B0503020202020204" pitchFamily="34" charset="0"/>
              </a:rPr>
              <a:t>information from raw textual documents, whether structured or </a:t>
            </a:r>
            <a:r>
              <a:rPr lang="en-US" sz="3200" dirty="0" smtClean="0">
                <a:latin typeface="Agency FB" panose="020B0503020202020204" pitchFamily="34" charset="0"/>
              </a:rPr>
              <a:t>unstructured</a:t>
            </a:r>
          </a:p>
          <a:p>
            <a:pPr marL="0" indent="0">
              <a:buNone/>
            </a:pPr>
            <a:r>
              <a:rPr lang="en-US" sz="3200" dirty="0" smtClean="0">
                <a:latin typeface="Agency FB" panose="020B0503020202020204" pitchFamily="34" charset="0"/>
              </a:rPr>
              <a:t>NLP and data mining are two different, yet somehow related, concepts</a:t>
            </a:r>
            <a:endParaRPr lang="en-US" sz="3200" dirty="0">
              <a:latin typeface="Agency FB" panose="020B0503020202020204" pitchFamily="34" charset="0"/>
            </a:endParaRPr>
          </a:p>
        </p:txBody>
      </p:sp>
    </p:spTree>
    <p:extLst>
      <p:ext uri="{BB962C8B-B14F-4D97-AF65-F5344CB8AC3E}">
        <p14:creationId xmlns:p14="http://schemas.microsoft.com/office/powerpoint/2010/main" val="702520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42668"/>
            <a:ext cx="9601200" cy="806570"/>
          </a:xfrm>
        </p:spPr>
        <p:txBody>
          <a:bodyPr>
            <a:normAutofit/>
          </a:bodyPr>
          <a:lstStyle/>
          <a:p>
            <a:r>
              <a:rPr lang="en-US" b="1" dirty="0" smtClean="0">
                <a:latin typeface="Agency FB" panose="020B0503020202020204" pitchFamily="34" charset="0"/>
              </a:rPr>
              <a:t>2.6 Products of NLP</a:t>
            </a:r>
            <a:endParaRPr lang="en-PH" dirty="0"/>
          </a:p>
        </p:txBody>
      </p:sp>
      <p:sp>
        <p:nvSpPr>
          <p:cNvPr id="3" name="Content Placeholder 2"/>
          <p:cNvSpPr>
            <a:spLocks noGrp="1"/>
          </p:cNvSpPr>
          <p:nvPr>
            <p:ph idx="1"/>
          </p:nvPr>
        </p:nvSpPr>
        <p:spPr>
          <a:xfrm>
            <a:off x="1371600" y="1759789"/>
            <a:ext cx="9601200" cy="4882551"/>
          </a:xfrm>
        </p:spPr>
        <p:txBody>
          <a:bodyPr>
            <a:normAutofit/>
          </a:bodyPr>
          <a:lstStyle/>
          <a:p>
            <a:r>
              <a:rPr lang="en-US" sz="3200" dirty="0" smtClean="0">
                <a:latin typeface="Agency FB" panose="020B0503020202020204" pitchFamily="34" charset="0"/>
              </a:rPr>
              <a:t>Software Applications</a:t>
            </a:r>
          </a:p>
          <a:p>
            <a:pPr lvl="1"/>
            <a:r>
              <a:rPr lang="en-US" sz="3200" i="0" dirty="0" err="1" smtClean="0">
                <a:latin typeface="Agency FB" panose="020B0503020202020204" pitchFamily="34" charset="0"/>
              </a:rPr>
              <a:t>Thinknowlogy</a:t>
            </a:r>
            <a:endParaRPr lang="en-US" sz="3200" i="0" dirty="0" smtClean="0">
              <a:latin typeface="Agency FB" panose="020B0503020202020204" pitchFamily="34" charset="0"/>
            </a:endParaRPr>
          </a:p>
          <a:p>
            <a:pPr lvl="1"/>
            <a:r>
              <a:rPr lang="en-US" sz="3200" i="0" dirty="0" err="1" smtClean="0">
                <a:latin typeface="Agency FB" panose="020B0503020202020204" pitchFamily="34" charset="0"/>
              </a:rPr>
              <a:t>Bitextor</a:t>
            </a:r>
            <a:endParaRPr lang="en-US" sz="3200" i="0" dirty="0" smtClean="0">
              <a:latin typeface="Agency FB" panose="020B0503020202020204" pitchFamily="34" charset="0"/>
            </a:endParaRPr>
          </a:p>
          <a:p>
            <a:pPr lvl="1"/>
            <a:r>
              <a:rPr lang="en-US" sz="3200" i="0" dirty="0" err="1" smtClean="0">
                <a:latin typeface="Agency FB" panose="020B0503020202020204" pitchFamily="34" charset="0"/>
              </a:rPr>
              <a:t>TagAligner</a:t>
            </a:r>
            <a:endParaRPr lang="en-US" sz="3200" i="0" dirty="0" smtClean="0">
              <a:latin typeface="Agency FB" panose="020B0503020202020204" pitchFamily="34" charset="0"/>
            </a:endParaRPr>
          </a:p>
          <a:p>
            <a:pPr lvl="1"/>
            <a:r>
              <a:rPr lang="en-US" sz="3200" i="0" dirty="0" err="1" smtClean="0">
                <a:latin typeface="Agency FB" panose="020B0503020202020204" pitchFamily="34" charset="0"/>
              </a:rPr>
              <a:t>RelEx</a:t>
            </a:r>
            <a:endParaRPr lang="en-US" sz="3200" i="0" dirty="0" smtClean="0">
              <a:latin typeface="Agency FB" panose="020B0503020202020204" pitchFamily="34" charset="0"/>
            </a:endParaRPr>
          </a:p>
          <a:p>
            <a:pPr lvl="1"/>
            <a:r>
              <a:rPr lang="en-US" sz="3200" i="0" dirty="0" err="1" smtClean="0">
                <a:latin typeface="Agency FB" panose="020B0503020202020204" pitchFamily="34" charset="0"/>
              </a:rPr>
              <a:t>Wintermute</a:t>
            </a:r>
            <a:endParaRPr lang="en-US" sz="3200" i="0" dirty="0">
              <a:latin typeface="Agency FB" panose="020B0503020202020204" pitchFamily="34" charset="0"/>
            </a:endParaRPr>
          </a:p>
        </p:txBody>
      </p:sp>
    </p:spTree>
    <p:extLst>
      <p:ext uri="{BB962C8B-B14F-4D97-AF65-F5344CB8AC3E}">
        <p14:creationId xmlns:p14="http://schemas.microsoft.com/office/powerpoint/2010/main" val="3413124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42668"/>
            <a:ext cx="9601200" cy="806570"/>
          </a:xfrm>
        </p:spPr>
        <p:txBody>
          <a:bodyPr>
            <a:normAutofit/>
          </a:bodyPr>
          <a:lstStyle/>
          <a:p>
            <a:r>
              <a:rPr lang="en-US" b="1" dirty="0" smtClean="0">
                <a:latin typeface="Agency FB" panose="020B0503020202020204" pitchFamily="34" charset="0"/>
              </a:rPr>
              <a:t>2.6 Products of NLP</a:t>
            </a:r>
            <a:endParaRPr lang="en-PH" dirty="0"/>
          </a:p>
        </p:txBody>
      </p:sp>
      <p:sp>
        <p:nvSpPr>
          <p:cNvPr id="3" name="Content Placeholder 2"/>
          <p:cNvSpPr>
            <a:spLocks noGrp="1"/>
          </p:cNvSpPr>
          <p:nvPr>
            <p:ph idx="1"/>
          </p:nvPr>
        </p:nvSpPr>
        <p:spPr>
          <a:xfrm>
            <a:off x="1371600" y="1759789"/>
            <a:ext cx="9601200" cy="4882551"/>
          </a:xfrm>
        </p:spPr>
        <p:txBody>
          <a:bodyPr>
            <a:normAutofit/>
          </a:bodyPr>
          <a:lstStyle/>
          <a:p>
            <a:r>
              <a:rPr lang="en-US" sz="3200" dirty="0" smtClean="0">
                <a:latin typeface="Agency FB" panose="020B0503020202020204" pitchFamily="34" charset="0"/>
              </a:rPr>
              <a:t>Application Programming Interfaces (APIs)</a:t>
            </a:r>
          </a:p>
          <a:p>
            <a:pPr lvl="1"/>
            <a:r>
              <a:rPr lang="en-US" sz="3200" i="0" dirty="0" smtClean="0">
                <a:latin typeface="Agency FB" panose="020B0503020202020204" pitchFamily="34" charset="0"/>
              </a:rPr>
              <a:t>Text Razor</a:t>
            </a:r>
          </a:p>
          <a:p>
            <a:pPr lvl="1"/>
            <a:r>
              <a:rPr lang="en-US" sz="3200" i="0" dirty="0" err="1" smtClean="0">
                <a:latin typeface="Agency FB" panose="020B0503020202020204" pitchFamily="34" charset="0"/>
              </a:rPr>
              <a:t>Stremmor</a:t>
            </a:r>
            <a:r>
              <a:rPr lang="en-US" sz="3200" i="0" dirty="0" smtClean="0">
                <a:latin typeface="Agency FB" panose="020B0503020202020204" pitchFamily="34" charset="0"/>
              </a:rPr>
              <a:t> Automated Summary and Abstract Generator</a:t>
            </a:r>
          </a:p>
          <a:p>
            <a:pPr lvl="1"/>
            <a:r>
              <a:rPr lang="en-US" sz="3200" i="0" dirty="0" err="1" smtClean="0">
                <a:latin typeface="Agency FB" panose="020B0503020202020204" pitchFamily="34" charset="0"/>
              </a:rPr>
              <a:t>Skyttle</a:t>
            </a:r>
            <a:r>
              <a:rPr lang="en-US" sz="3200" i="0" dirty="0" smtClean="0">
                <a:latin typeface="Agency FB" panose="020B0503020202020204" pitchFamily="34" charset="0"/>
              </a:rPr>
              <a:t> 2.0</a:t>
            </a:r>
          </a:p>
          <a:p>
            <a:pPr lvl="1"/>
            <a:r>
              <a:rPr lang="en-US" sz="3200" i="0" dirty="0" smtClean="0">
                <a:latin typeface="Agency FB" panose="020B0503020202020204" pitchFamily="34" charset="0"/>
              </a:rPr>
              <a:t>Textuality</a:t>
            </a:r>
          </a:p>
        </p:txBody>
      </p:sp>
    </p:spTree>
    <p:extLst>
      <p:ext uri="{BB962C8B-B14F-4D97-AF65-F5344CB8AC3E}">
        <p14:creationId xmlns:p14="http://schemas.microsoft.com/office/powerpoint/2010/main" val="3383205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829" y="2612576"/>
            <a:ext cx="9612971" cy="2852737"/>
          </a:xfrm>
        </p:spPr>
        <p:txBody>
          <a:bodyPr/>
          <a:lstStyle/>
          <a:p>
            <a:r>
              <a:rPr lang="en-US" dirty="0" smtClean="0">
                <a:latin typeface="Agency FB" panose="020B0503020202020204" pitchFamily="34" charset="0"/>
              </a:rPr>
              <a:t>Dataflow Diagrams (</a:t>
            </a:r>
            <a:r>
              <a:rPr lang="en-US" dirty="0" err="1" smtClean="0">
                <a:latin typeface="Agency FB" panose="020B0503020202020204" pitchFamily="34" charset="0"/>
              </a:rPr>
              <a:t>dfd</a:t>
            </a:r>
            <a:r>
              <a:rPr lang="en-US" dirty="0" smtClean="0">
                <a:latin typeface="Agency FB" panose="020B0503020202020204" pitchFamily="34" charset="0"/>
              </a:rPr>
              <a:t>)</a:t>
            </a:r>
            <a:endParaRPr lang="en-US" dirty="0">
              <a:latin typeface="Agency FB" panose="020B0503020202020204" pitchFamily="34" charset="0"/>
            </a:endParaRPr>
          </a:p>
        </p:txBody>
      </p:sp>
    </p:spTree>
    <p:extLst>
      <p:ext uri="{BB962C8B-B14F-4D97-AF65-F5344CB8AC3E}">
        <p14:creationId xmlns:p14="http://schemas.microsoft.com/office/powerpoint/2010/main" val="1858580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42668"/>
            <a:ext cx="9601200" cy="806570"/>
          </a:xfrm>
        </p:spPr>
        <p:txBody>
          <a:bodyPr>
            <a:normAutofit/>
          </a:bodyPr>
          <a:lstStyle/>
          <a:p>
            <a:r>
              <a:rPr lang="en-US" b="1" dirty="0" smtClean="0">
                <a:latin typeface="Agency FB" panose="020B0503020202020204" pitchFamily="34" charset="0"/>
              </a:rPr>
              <a:t>Context Diagram</a:t>
            </a:r>
            <a:endParaRPr lang="en-PH"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8029" y="2467156"/>
            <a:ext cx="9566695" cy="2907102"/>
          </a:xfrm>
        </p:spPr>
      </p:pic>
    </p:spTree>
    <p:extLst>
      <p:ext uri="{BB962C8B-B14F-4D97-AF65-F5344CB8AC3E}">
        <p14:creationId xmlns:p14="http://schemas.microsoft.com/office/powerpoint/2010/main" val="754461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42668"/>
            <a:ext cx="9601200" cy="806570"/>
          </a:xfrm>
        </p:spPr>
        <p:txBody>
          <a:bodyPr>
            <a:normAutofit/>
          </a:bodyPr>
          <a:lstStyle/>
          <a:p>
            <a:r>
              <a:rPr lang="en-US" b="1" dirty="0" smtClean="0">
                <a:latin typeface="Agency FB" panose="020B0503020202020204" pitchFamily="34" charset="0"/>
              </a:rPr>
              <a:t>Diagram 0</a:t>
            </a:r>
            <a:endParaRPr lang="en-PH"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1493" y="1449238"/>
            <a:ext cx="8660921" cy="4891177"/>
          </a:xfrm>
        </p:spPr>
      </p:pic>
    </p:spTree>
    <p:extLst>
      <p:ext uri="{BB962C8B-B14F-4D97-AF65-F5344CB8AC3E}">
        <p14:creationId xmlns:p14="http://schemas.microsoft.com/office/powerpoint/2010/main" val="1769327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42668"/>
            <a:ext cx="9601200" cy="806570"/>
          </a:xfrm>
        </p:spPr>
        <p:txBody>
          <a:bodyPr>
            <a:normAutofit/>
          </a:bodyPr>
          <a:lstStyle/>
          <a:p>
            <a:r>
              <a:rPr lang="en-US" b="1" dirty="0" smtClean="0">
                <a:latin typeface="Agency FB" panose="020B0503020202020204" pitchFamily="34" charset="0"/>
              </a:rPr>
              <a:t>Diagram 2</a:t>
            </a:r>
            <a:endParaRPr lang="en-PH"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3253" y="1535502"/>
            <a:ext cx="8669547" cy="4848045"/>
          </a:xfrm>
        </p:spPr>
      </p:pic>
    </p:spTree>
    <p:extLst>
      <p:ext uri="{BB962C8B-B14F-4D97-AF65-F5344CB8AC3E}">
        <p14:creationId xmlns:p14="http://schemas.microsoft.com/office/powerpoint/2010/main" val="1443864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42668"/>
            <a:ext cx="9601200" cy="806570"/>
          </a:xfrm>
        </p:spPr>
        <p:txBody>
          <a:bodyPr>
            <a:normAutofit/>
          </a:bodyPr>
          <a:lstStyle/>
          <a:p>
            <a:r>
              <a:rPr lang="en-US" b="1" dirty="0" smtClean="0">
                <a:latin typeface="Agency FB" panose="020B0503020202020204" pitchFamily="34" charset="0"/>
              </a:rPr>
              <a:t>Diagram 3</a:t>
            </a:r>
            <a:endParaRPr lang="en-PH"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3253" y="1621766"/>
            <a:ext cx="8669547" cy="4779034"/>
          </a:xfrm>
        </p:spPr>
      </p:pic>
    </p:spTree>
    <p:extLst>
      <p:ext uri="{BB962C8B-B14F-4D97-AF65-F5344CB8AC3E}">
        <p14:creationId xmlns:p14="http://schemas.microsoft.com/office/powerpoint/2010/main" val="50928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42668"/>
            <a:ext cx="9601200" cy="806570"/>
          </a:xfrm>
        </p:spPr>
        <p:txBody>
          <a:bodyPr>
            <a:normAutofit/>
          </a:bodyPr>
          <a:lstStyle/>
          <a:p>
            <a:r>
              <a:rPr lang="en-US" b="1" dirty="0" smtClean="0">
                <a:latin typeface="Agency FB" panose="020B0503020202020204" pitchFamily="34" charset="0"/>
              </a:rPr>
              <a:t>Diagram 4</a:t>
            </a:r>
            <a:endParaRPr lang="en-PH"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3253" y="1535502"/>
            <a:ext cx="8669547" cy="4942936"/>
          </a:xfrm>
        </p:spPr>
      </p:pic>
    </p:spTree>
    <p:extLst>
      <p:ext uri="{BB962C8B-B14F-4D97-AF65-F5344CB8AC3E}">
        <p14:creationId xmlns:p14="http://schemas.microsoft.com/office/powerpoint/2010/main" val="2888785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829" y="2612576"/>
            <a:ext cx="9612971" cy="2852737"/>
          </a:xfrm>
        </p:spPr>
        <p:txBody>
          <a:bodyPr/>
          <a:lstStyle/>
          <a:p>
            <a:r>
              <a:rPr lang="en-US" dirty="0" smtClean="0">
                <a:latin typeface="Agency FB" panose="020B0503020202020204" pitchFamily="34" charset="0"/>
              </a:rPr>
              <a:t>Data dictionary</a:t>
            </a:r>
            <a:endParaRPr lang="en-US" dirty="0">
              <a:latin typeface="Agency FB" panose="020B0503020202020204" pitchFamily="34" charset="0"/>
            </a:endParaRPr>
          </a:p>
        </p:txBody>
      </p:sp>
    </p:spTree>
    <p:extLst>
      <p:ext uri="{BB962C8B-B14F-4D97-AF65-F5344CB8AC3E}">
        <p14:creationId xmlns:p14="http://schemas.microsoft.com/office/powerpoint/2010/main" val="49937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63438"/>
          </a:xfrm>
        </p:spPr>
        <p:txBody>
          <a:bodyPr/>
          <a:lstStyle/>
          <a:p>
            <a:r>
              <a:rPr lang="en-US" b="1" dirty="0" smtClean="0">
                <a:latin typeface="Agency FB" panose="020B0503020202020204" pitchFamily="34" charset="0"/>
              </a:rPr>
              <a:t>1.1 Background of the </a:t>
            </a:r>
            <a:r>
              <a:rPr lang="en-US" b="1" dirty="0" smtClean="0">
                <a:latin typeface="Agency FB" panose="020B0503020202020204" pitchFamily="34" charset="0"/>
              </a:rPr>
              <a:t>Problem</a:t>
            </a:r>
            <a:endParaRPr lang="en-US" b="1" dirty="0">
              <a:latin typeface="Agency FB" panose="020B0503020202020204" pitchFamily="34" charset="0"/>
            </a:endParaRPr>
          </a:p>
        </p:txBody>
      </p:sp>
      <p:sp>
        <p:nvSpPr>
          <p:cNvPr id="3" name="Content Placeholder 2"/>
          <p:cNvSpPr>
            <a:spLocks noGrp="1"/>
          </p:cNvSpPr>
          <p:nvPr>
            <p:ph idx="1"/>
          </p:nvPr>
        </p:nvSpPr>
        <p:spPr>
          <a:xfrm>
            <a:off x="1371600" y="1526875"/>
            <a:ext cx="9601200" cy="5020574"/>
          </a:xfrm>
        </p:spPr>
        <p:txBody>
          <a:bodyPr>
            <a:normAutofit/>
          </a:bodyPr>
          <a:lstStyle/>
          <a:p>
            <a:r>
              <a:rPr lang="en-US" sz="3600" dirty="0" smtClean="0">
                <a:latin typeface="Agency FB" panose="020B0503020202020204" pitchFamily="34" charset="0"/>
              </a:rPr>
              <a:t>A brief history </a:t>
            </a:r>
            <a:r>
              <a:rPr lang="en-US" sz="3600" dirty="0" smtClean="0">
                <a:latin typeface="Agency FB" panose="020B0503020202020204" pitchFamily="34" charset="0"/>
              </a:rPr>
              <a:t>on </a:t>
            </a:r>
            <a:r>
              <a:rPr lang="en-US" sz="3600" dirty="0" smtClean="0">
                <a:latin typeface="Agency FB" panose="020B0503020202020204" pitchFamily="34" charset="0"/>
              </a:rPr>
              <a:t>bullying </a:t>
            </a:r>
          </a:p>
          <a:p>
            <a:pPr marL="0" indent="0">
              <a:buNone/>
            </a:pPr>
            <a:r>
              <a:rPr lang="en-US" sz="3600" dirty="0" smtClean="0">
                <a:latin typeface="Agency FB" panose="020B0503020202020204" pitchFamily="34" charset="0"/>
              </a:rPr>
              <a:t>    (How bullying changed over a long period of time)</a:t>
            </a:r>
          </a:p>
          <a:p>
            <a:pPr marL="0" indent="0">
              <a:buNone/>
            </a:pPr>
            <a:r>
              <a:rPr lang="en-US" sz="3600" dirty="0">
                <a:latin typeface="Agency FB" panose="020B0503020202020204" pitchFamily="34" charset="0"/>
              </a:rPr>
              <a:t>	</a:t>
            </a:r>
            <a:r>
              <a:rPr lang="en-US" sz="3600" dirty="0" smtClean="0">
                <a:latin typeface="Agency FB" panose="020B0503020202020204" pitchFamily="34" charset="0"/>
              </a:rPr>
              <a:t>-Its first discovery on primates</a:t>
            </a:r>
          </a:p>
          <a:p>
            <a:pPr marL="0" indent="0">
              <a:buNone/>
            </a:pPr>
            <a:r>
              <a:rPr lang="en-US" sz="3600" dirty="0">
                <a:latin typeface="Agency FB" panose="020B0503020202020204" pitchFamily="34" charset="0"/>
              </a:rPr>
              <a:t>	</a:t>
            </a:r>
            <a:r>
              <a:rPr lang="en-US" sz="3600" dirty="0" smtClean="0">
                <a:latin typeface="Agency FB" panose="020B0503020202020204" pitchFamily="34" charset="0"/>
              </a:rPr>
              <a:t>-After the birth of the </a:t>
            </a:r>
            <a:r>
              <a:rPr lang="en-US" sz="3600" i="1" dirty="0" smtClean="0">
                <a:latin typeface="Agency FB" panose="020B0503020202020204" pitchFamily="34" charset="0"/>
              </a:rPr>
              <a:t>Homo-sapiens</a:t>
            </a:r>
          </a:p>
          <a:p>
            <a:pPr marL="0" indent="0">
              <a:buNone/>
            </a:pPr>
            <a:r>
              <a:rPr lang="en-US" sz="3600" i="1" dirty="0">
                <a:latin typeface="Agency FB" panose="020B0503020202020204" pitchFamily="34" charset="0"/>
              </a:rPr>
              <a:t>	</a:t>
            </a:r>
            <a:r>
              <a:rPr lang="en-US" sz="3600" i="1" dirty="0" smtClean="0">
                <a:latin typeface="Agency FB" panose="020B0503020202020204" pitchFamily="34" charset="0"/>
              </a:rPr>
              <a:t>-</a:t>
            </a:r>
            <a:r>
              <a:rPr lang="en-US" sz="3600" dirty="0" smtClean="0">
                <a:latin typeface="Agency FB" panose="020B0503020202020204" pitchFamily="34" charset="0"/>
              </a:rPr>
              <a:t>Bullying in the 21</a:t>
            </a:r>
            <a:r>
              <a:rPr lang="en-US" sz="3600" baseline="30000" dirty="0" smtClean="0">
                <a:latin typeface="Agency FB" panose="020B0503020202020204" pitchFamily="34" charset="0"/>
              </a:rPr>
              <a:t>st</a:t>
            </a:r>
            <a:r>
              <a:rPr lang="en-US" sz="3600" dirty="0" smtClean="0">
                <a:latin typeface="Agency FB" panose="020B0503020202020204" pitchFamily="34" charset="0"/>
              </a:rPr>
              <a:t> century</a:t>
            </a:r>
          </a:p>
          <a:p>
            <a:pPr marL="0" indent="0">
              <a:buNone/>
            </a:pPr>
            <a:r>
              <a:rPr lang="en-US" sz="3600" dirty="0">
                <a:latin typeface="Agency FB" panose="020B0503020202020204" pitchFamily="34" charset="0"/>
              </a:rPr>
              <a:t> </a:t>
            </a:r>
            <a:r>
              <a:rPr lang="en-US" sz="3600" dirty="0" smtClean="0">
                <a:latin typeface="Agency FB" panose="020B0503020202020204" pitchFamily="34" charset="0"/>
              </a:rPr>
              <a:t>   </a:t>
            </a:r>
          </a:p>
          <a:p>
            <a:pPr marL="0" indent="0">
              <a:buNone/>
            </a:pPr>
            <a:r>
              <a:rPr lang="en-US" sz="3600" dirty="0" smtClean="0">
                <a:latin typeface="Agency FB" panose="020B0503020202020204" pitchFamily="34" charset="0"/>
              </a:rPr>
              <a:t>     Bullying-like behaviors are part of the human nature</a:t>
            </a:r>
          </a:p>
        </p:txBody>
      </p:sp>
    </p:spTree>
    <p:extLst>
      <p:ext uri="{BB962C8B-B14F-4D97-AF65-F5344CB8AC3E}">
        <p14:creationId xmlns:p14="http://schemas.microsoft.com/office/powerpoint/2010/main" val="3275086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01925"/>
            <a:ext cx="9765102" cy="6340416"/>
          </a:xfrm>
        </p:spPr>
        <p:txBody>
          <a:bodyPr>
            <a:normAutofit/>
          </a:bodyPr>
          <a:lstStyle/>
          <a:p>
            <a:r>
              <a:rPr lang="en-US" b="1" dirty="0">
                <a:latin typeface="Agency FB" panose="020B0503020202020204" pitchFamily="34" charset="0"/>
              </a:rPr>
              <a:t>Diagram 0</a:t>
            </a:r>
            <a:endParaRPr lang="en-US" dirty="0">
              <a:latin typeface="Agency FB" panose="020B0503020202020204" pitchFamily="34" charset="0"/>
            </a:endParaRPr>
          </a:p>
          <a:p>
            <a:pPr lvl="1"/>
            <a:r>
              <a:rPr lang="en-US" b="1" i="0" dirty="0">
                <a:latin typeface="Agency FB" panose="020B0503020202020204" pitchFamily="34" charset="0"/>
              </a:rPr>
              <a:t>Process 1</a:t>
            </a:r>
            <a:endParaRPr lang="en-US" i="0" dirty="0">
              <a:latin typeface="Agency FB" panose="020B0503020202020204" pitchFamily="34" charset="0"/>
            </a:endParaRPr>
          </a:p>
          <a:p>
            <a:pPr lvl="2"/>
            <a:r>
              <a:rPr lang="en-US" dirty="0">
                <a:latin typeface="Agency FB" panose="020B0503020202020204" pitchFamily="34" charset="0"/>
              </a:rPr>
              <a:t>electronic device = [smart phone | tablet | desktop computer | laptop | gaming console | smartwatch | iPod | smart TV]</a:t>
            </a:r>
          </a:p>
          <a:p>
            <a:r>
              <a:rPr lang="en-US" b="1" dirty="0">
                <a:latin typeface="Agency FB" panose="020B0503020202020204" pitchFamily="34" charset="0"/>
              </a:rPr>
              <a:t>Diagram 2</a:t>
            </a:r>
            <a:endParaRPr lang="en-US" dirty="0">
              <a:latin typeface="Agency FB" panose="020B0503020202020204" pitchFamily="34" charset="0"/>
            </a:endParaRPr>
          </a:p>
          <a:p>
            <a:pPr lvl="1"/>
            <a:r>
              <a:rPr lang="en-US" b="1" i="0" dirty="0">
                <a:latin typeface="Agency FB" panose="020B0503020202020204" pitchFamily="34" charset="0"/>
              </a:rPr>
              <a:t>Process 2.1</a:t>
            </a:r>
            <a:endParaRPr lang="en-US" i="0" dirty="0">
              <a:latin typeface="Agency FB" panose="020B0503020202020204" pitchFamily="34" charset="0"/>
            </a:endParaRPr>
          </a:p>
          <a:p>
            <a:pPr lvl="2"/>
            <a:r>
              <a:rPr lang="en-US" dirty="0">
                <a:latin typeface="Agency FB" panose="020B0503020202020204" pitchFamily="34" charset="0"/>
              </a:rPr>
              <a:t>communication medium = [e-mail | </a:t>
            </a:r>
            <a:r>
              <a:rPr lang="en-US" dirty="0" err="1">
                <a:latin typeface="Agency FB" panose="020B0503020202020204" pitchFamily="34" charset="0"/>
              </a:rPr>
              <a:t>sms</a:t>
            </a:r>
            <a:r>
              <a:rPr lang="en-US" dirty="0">
                <a:latin typeface="Agency FB" panose="020B0503020202020204" pitchFamily="34" charset="0"/>
              </a:rPr>
              <a:t> | chat | forum/newsgroup | social media sites | blog | call | video call | instant messaging | voice messaging]</a:t>
            </a:r>
          </a:p>
          <a:p>
            <a:pPr lvl="1"/>
            <a:r>
              <a:rPr lang="en-US" b="1" i="0" dirty="0">
                <a:latin typeface="Agency FB" panose="020B0503020202020204" pitchFamily="34" charset="0"/>
              </a:rPr>
              <a:t>Process 2.2</a:t>
            </a:r>
            <a:endParaRPr lang="en-US" i="0" dirty="0">
              <a:latin typeface="Agency FB" panose="020B0503020202020204" pitchFamily="34" charset="0"/>
            </a:endParaRPr>
          </a:p>
          <a:p>
            <a:pPr lvl="2"/>
            <a:r>
              <a:rPr lang="en-US" dirty="0">
                <a:latin typeface="Agency FB" panose="020B0503020202020204" pitchFamily="34" charset="0"/>
              </a:rPr>
              <a:t>initial requirements = [internet connection | cellphone load | Bluetooth | mobile data | call cards]</a:t>
            </a:r>
          </a:p>
          <a:p>
            <a:r>
              <a:rPr lang="en-US" b="1" dirty="0">
                <a:latin typeface="Agency FB" panose="020B0503020202020204" pitchFamily="34" charset="0"/>
              </a:rPr>
              <a:t>Diagram 3</a:t>
            </a:r>
            <a:endParaRPr lang="en-US" dirty="0">
              <a:latin typeface="Agency FB" panose="020B0503020202020204" pitchFamily="34" charset="0"/>
            </a:endParaRPr>
          </a:p>
          <a:p>
            <a:pPr lvl="1"/>
            <a:r>
              <a:rPr lang="en-US" b="1" i="0" dirty="0">
                <a:latin typeface="Agency FB" panose="020B0503020202020204" pitchFamily="34" charset="0"/>
              </a:rPr>
              <a:t>Process 3.1</a:t>
            </a:r>
            <a:endParaRPr lang="en-US" i="0" dirty="0">
              <a:latin typeface="Agency FB" panose="020B0503020202020204" pitchFamily="34" charset="0"/>
            </a:endParaRPr>
          </a:p>
          <a:p>
            <a:pPr lvl="2"/>
            <a:r>
              <a:rPr lang="en-US" dirty="0">
                <a:latin typeface="Agency FB" panose="020B0503020202020204" pitchFamily="34" charset="0"/>
              </a:rPr>
              <a:t>offensive material = [text | image | video | voice message]</a:t>
            </a:r>
          </a:p>
          <a:p>
            <a:r>
              <a:rPr lang="en-US" b="1" dirty="0">
                <a:latin typeface="Agency FB" panose="020B0503020202020204" pitchFamily="34" charset="0"/>
              </a:rPr>
              <a:t>Diagram 4</a:t>
            </a:r>
            <a:endParaRPr lang="en-US" dirty="0">
              <a:latin typeface="Agency FB" panose="020B0503020202020204" pitchFamily="34" charset="0"/>
            </a:endParaRPr>
          </a:p>
          <a:p>
            <a:pPr lvl="1"/>
            <a:r>
              <a:rPr lang="en-US" b="1" i="0" dirty="0">
                <a:latin typeface="Agency FB" panose="020B0503020202020204" pitchFamily="34" charset="0"/>
              </a:rPr>
              <a:t>Process 4.1</a:t>
            </a:r>
            <a:endParaRPr lang="en-US" i="0" dirty="0">
              <a:latin typeface="Agency FB" panose="020B0503020202020204" pitchFamily="34" charset="0"/>
            </a:endParaRPr>
          </a:p>
          <a:p>
            <a:pPr lvl="2"/>
            <a:r>
              <a:rPr lang="en-US" dirty="0">
                <a:latin typeface="Agency FB" panose="020B0503020202020204" pitchFamily="34" charset="0"/>
              </a:rPr>
              <a:t>offensive material = [text | image | video | voice message]</a:t>
            </a:r>
          </a:p>
          <a:p>
            <a:pPr marL="0" indent="0">
              <a:buNone/>
            </a:pPr>
            <a:endParaRPr lang="en-US" sz="3200" i="0" dirty="0" smtClean="0">
              <a:latin typeface="Agency FB" panose="020B0503020202020204" pitchFamily="34" charset="0"/>
            </a:endParaRPr>
          </a:p>
        </p:txBody>
      </p:sp>
    </p:spTree>
    <p:extLst>
      <p:ext uri="{BB962C8B-B14F-4D97-AF65-F5344CB8AC3E}">
        <p14:creationId xmlns:p14="http://schemas.microsoft.com/office/powerpoint/2010/main" val="4193588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829" y="2612576"/>
            <a:ext cx="9612971" cy="2852737"/>
          </a:xfrm>
        </p:spPr>
        <p:txBody>
          <a:bodyPr/>
          <a:lstStyle/>
          <a:p>
            <a:r>
              <a:rPr lang="en-US" dirty="0" smtClean="0">
                <a:latin typeface="Agency FB" panose="020B0503020202020204" pitchFamily="34" charset="0"/>
              </a:rPr>
              <a:t>Process specifications</a:t>
            </a:r>
            <a:endParaRPr lang="en-US" dirty="0">
              <a:latin typeface="Agency FB" panose="020B0503020202020204" pitchFamily="34" charset="0"/>
            </a:endParaRPr>
          </a:p>
        </p:txBody>
      </p:sp>
    </p:spTree>
    <p:extLst>
      <p:ext uri="{BB962C8B-B14F-4D97-AF65-F5344CB8AC3E}">
        <p14:creationId xmlns:p14="http://schemas.microsoft.com/office/powerpoint/2010/main" val="1763231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3962" y="405441"/>
            <a:ext cx="9765102" cy="6211019"/>
          </a:xfrm>
        </p:spPr>
        <p:txBody>
          <a:bodyPr>
            <a:normAutofit lnSpcReduction="10000"/>
          </a:bodyPr>
          <a:lstStyle/>
          <a:p>
            <a:r>
              <a:rPr lang="en-US" b="1" dirty="0">
                <a:latin typeface="Agency FB" panose="020B0503020202020204" pitchFamily="34" charset="0"/>
              </a:rPr>
              <a:t>Diagram 0</a:t>
            </a:r>
            <a:endParaRPr lang="en-US" dirty="0">
              <a:latin typeface="Agency FB" panose="020B0503020202020204" pitchFamily="34" charset="0"/>
            </a:endParaRPr>
          </a:p>
          <a:p>
            <a:pPr lvl="1"/>
            <a:r>
              <a:rPr lang="en-US" b="1" i="0" dirty="0">
                <a:latin typeface="Agency FB" panose="020B0503020202020204" pitchFamily="34" charset="0"/>
              </a:rPr>
              <a:t>Process 1</a:t>
            </a:r>
            <a:endParaRPr lang="en-US" i="0" dirty="0">
              <a:latin typeface="Agency FB" panose="020B0503020202020204" pitchFamily="34" charset="0"/>
            </a:endParaRPr>
          </a:p>
          <a:p>
            <a:pPr lvl="2"/>
            <a:r>
              <a:rPr lang="en-US" dirty="0">
                <a:latin typeface="Agency FB" panose="020B0503020202020204" pitchFamily="34" charset="0"/>
              </a:rPr>
              <a:t>The attacker, by any means (e.g. buy a new one, borrow from a friend, etc.), gets his/her preferred device (assuming that he/she owns one or more of the types of electronic devices defined).</a:t>
            </a:r>
          </a:p>
          <a:p>
            <a:r>
              <a:rPr lang="en-US" b="1" dirty="0">
                <a:latin typeface="Agency FB" panose="020B0503020202020204" pitchFamily="34" charset="0"/>
              </a:rPr>
              <a:t>Diagram 2</a:t>
            </a:r>
            <a:endParaRPr lang="en-US" dirty="0">
              <a:latin typeface="Agency FB" panose="020B0503020202020204" pitchFamily="34" charset="0"/>
            </a:endParaRPr>
          </a:p>
          <a:p>
            <a:pPr lvl="1"/>
            <a:r>
              <a:rPr lang="en-US" b="1" i="0" dirty="0">
                <a:latin typeface="Agency FB" panose="020B0503020202020204" pitchFamily="34" charset="0"/>
              </a:rPr>
              <a:t>Process 2.1</a:t>
            </a:r>
            <a:endParaRPr lang="en-US" i="0" dirty="0">
              <a:latin typeface="Agency FB" panose="020B0503020202020204" pitchFamily="34" charset="0"/>
            </a:endParaRPr>
          </a:p>
          <a:p>
            <a:pPr lvl="2"/>
            <a:r>
              <a:rPr lang="en-US" dirty="0">
                <a:latin typeface="Agency FB" panose="020B0503020202020204" pitchFamily="34" charset="0"/>
              </a:rPr>
              <a:t>The bully will select a communication medium (where he/she could execute his/her attack). Typically, this particular medium is the most accessible one to use (for him/her), or this is where the attacker had established a solid group of friends who will be there to act as his/her support (despite the wrongdoing that is going to be committed) to ensure the latter's protection.</a:t>
            </a:r>
          </a:p>
          <a:p>
            <a:pPr lvl="1"/>
            <a:r>
              <a:rPr lang="en-US" b="1" i="0" dirty="0">
                <a:latin typeface="Agency FB" panose="020B0503020202020204" pitchFamily="34" charset="0"/>
              </a:rPr>
              <a:t>Process 2.2</a:t>
            </a:r>
            <a:endParaRPr lang="en-US" i="0" dirty="0">
              <a:latin typeface="Agency FB" panose="020B0503020202020204" pitchFamily="34" charset="0"/>
            </a:endParaRPr>
          </a:p>
          <a:p>
            <a:pPr lvl="2"/>
            <a:r>
              <a:rPr lang="en-US" dirty="0">
                <a:latin typeface="Agency FB" panose="020B0503020202020204" pitchFamily="34" charset="0"/>
              </a:rPr>
              <a:t>Once he/she (the attacker) has chosen his/her preferred medium, the next step is to make sure that he/she has enabled or acquired the materials needed in order to make the communication (through the medium) possible. This is what this specific process is all about. He/she can look for a </a:t>
            </a:r>
            <a:r>
              <a:rPr lang="en-US" dirty="0" err="1">
                <a:latin typeface="Agency FB" panose="020B0503020202020204" pitchFamily="34" charset="0"/>
              </a:rPr>
              <a:t>Wi-fi</a:t>
            </a:r>
            <a:r>
              <a:rPr lang="en-US" dirty="0">
                <a:latin typeface="Agency FB" panose="020B0503020202020204" pitchFamily="34" charset="0"/>
              </a:rPr>
              <a:t> hotspot if they are planning to use a communication service on the web, or they can load some balances into their cell phones to express themselves through text. The possibilities will depend on what communication medium he/she has picked.</a:t>
            </a:r>
          </a:p>
          <a:p>
            <a:pPr lvl="1"/>
            <a:r>
              <a:rPr lang="en-US" b="1" i="0" dirty="0">
                <a:latin typeface="Agency FB" panose="020B0503020202020204" pitchFamily="34" charset="0"/>
              </a:rPr>
              <a:t>Process 2.3</a:t>
            </a:r>
            <a:endParaRPr lang="en-US" i="0" dirty="0">
              <a:latin typeface="Agency FB" panose="020B0503020202020204" pitchFamily="34" charset="0"/>
            </a:endParaRPr>
          </a:p>
          <a:p>
            <a:pPr lvl="2"/>
            <a:r>
              <a:rPr lang="en-US" dirty="0">
                <a:latin typeface="Agency FB" panose="020B0503020202020204" pitchFamily="34" charset="0"/>
              </a:rPr>
              <a:t>In this process, the bully is expected to log-in to an account (or sign-in to create one) that he/she will use to harm the victim (in the event that the attacker has chosen web communication services as his/her medium for sending the offensive material). Opening their </a:t>
            </a:r>
            <a:r>
              <a:rPr lang="en-US" dirty="0" err="1">
                <a:latin typeface="Agency FB" panose="020B0503020202020204" pitchFamily="34" charset="0"/>
              </a:rPr>
              <a:t>sms</a:t>
            </a:r>
            <a:r>
              <a:rPr lang="en-US" dirty="0">
                <a:latin typeface="Agency FB" panose="020B0503020202020204" pitchFamily="34" charset="0"/>
              </a:rPr>
              <a:t> app from their smartphones can also be included here. Anything that has to do with 'logging himself/herself inside' the medium that was chosen falls under this process.</a:t>
            </a:r>
          </a:p>
          <a:p>
            <a:pPr marL="0" indent="0">
              <a:buNone/>
            </a:pPr>
            <a:endParaRPr lang="en-US" sz="3200" i="0" dirty="0" smtClean="0">
              <a:latin typeface="Agency FB" panose="020B0503020202020204" pitchFamily="34" charset="0"/>
            </a:endParaRPr>
          </a:p>
        </p:txBody>
      </p:sp>
    </p:spTree>
    <p:extLst>
      <p:ext uri="{BB962C8B-B14F-4D97-AF65-F5344CB8AC3E}">
        <p14:creationId xmlns:p14="http://schemas.microsoft.com/office/powerpoint/2010/main" val="3733205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465825"/>
            <a:ext cx="9765102" cy="6176515"/>
          </a:xfrm>
        </p:spPr>
        <p:txBody>
          <a:bodyPr>
            <a:normAutofit/>
          </a:bodyPr>
          <a:lstStyle/>
          <a:p>
            <a:r>
              <a:rPr lang="en-US" b="1" dirty="0">
                <a:latin typeface="Agency FB" panose="020B0503020202020204" pitchFamily="34" charset="0"/>
              </a:rPr>
              <a:t>Diagram 3</a:t>
            </a:r>
            <a:endParaRPr lang="en-US" dirty="0">
              <a:latin typeface="Agency FB" panose="020B0503020202020204" pitchFamily="34" charset="0"/>
            </a:endParaRPr>
          </a:p>
          <a:p>
            <a:pPr lvl="1"/>
            <a:r>
              <a:rPr lang="en-US" b="1" i="0" dirty="0">
                <a:latin typeface="Agency FB" panose="020B0503020202020204" pitchFamily="34" charset="0"/>
              </a:rPr>
              <a:t>Process 3.1</a:t>
            </a:r>
            <a:endParaRPr lang="en-US" i="0" dirty="0">
              <a:latin typeface="Agency FB" panose="020B0503020202020204" pitchFamily="34" charset="0"/>
            </a:endParaRPr>
          </a:p>
          <a:p>
            <a:pPr lvl="2"/>
            <a:r>
              <a:rPr lang="en-US" sz="2000" dirty="0">
                <a:latin typeface="Agency FB" panose="020B0503020202020204" pitchFamily="34" charset="0"/>
              </a:rPr>
              <a:t>Process 3.1 focuses on the act of reaching-out to the victim by means of sending offensive materials to his/her respective account, inbox (for phones and e-mail), etc. The term 'sending' in this process include posting, commenting, 'tweeting', etc. the offensive material since such things were made visible on that particular website because the bully "sent" them through the network.</a:t>
            </a:r>
          </a:p>
          <a:p>
            <a:r>
              <a:rPr lang="en-US" b="1" dirty="0">
                <a:latin typeface="Agency FB" panose="020B0503020202020204" pitchFamily="34" charset="0"/>
              </a:rPr>
              <a:t>Diagram 4</a:t>
            </a:r>
            <a:endParaRPr lang="en-US" dirty="0">
              <a:latin typeface="Agency FB" panose="020B0503020202020204" pitchFamily="34" charset="0"/>
            </a:endParaRPr>
          </a:p>
          <a:p>
            <a:pPr lvl="1"/>
            <a:r>
              <a:rPr lang="en-US" b="1" i="0" dirty="0">
                <a:latin typeface="Agency FB" panose="020B0503020202020204" pitchFamily="34" charset="0"/>
              </a:rPr>
              <a:t>Process 4.1</a:t>
            </a:r>
            <a:endParaRPr lang="en-US" i="0" dirty="0">
              <a:latin typeface="Agency FB" panose="020B0503020202020204" pitchFamily="34" charset="0"/>
            </a:endParaRPr>
          </a:p>
          <a:p>
            <a:pPr lvl="2"/>
            <a:r>
              <a:rPr lang="en-US" sz="2000" dirty="0">
                <a:latin typeface="Agency FB" panose="020B0503020202020204" pitchFamily="34" charset="0"/>
              </a:rPr>
              <a:t>This final process determines whether the material sent is indeed offensive or not to the victim. There are cases where a particular message will either leave a negative impact on a person or not. It depends on their corresponding views with regard to the thing that was sent to them. This stage is crucial for the development of the project because the only way to find out if the 'flagged' words are indeed cyberbullying trends is by asking that same person as well if it had offended him/her in some way. However, whether or not the user finds a particular word (that was 'flagged'), the system will still need to keep its watch on the pertained words (due to the fact that it might be considered harmful on a different person).</a:t>
            </a:r>
          </a:p>
          <a:p>
            <a:pPr marL="0" indent="0">
              <a:buNone/>
            </a:pPr>
            <a:endParaRPr lang="en-US" i="0" dirty="0" smtClean="0">
              <a:latin typeface="Agency FB" panose="020B0503020202020204" pitchFamily="34" charset="0"/>
            </a:endParaRPr>
          </a:p>
        </p:txBody>
      </p:sp>
    </p:spTree>
    <p:extLst>
      <p:ext uri="{BB962C8B-B14F-4D97-AF65-F5344CB8AC3E}">
        <p14:creationId xmlns:p14="http://schemas.microsoft.com/office/powerpoint/2010/main" val="3650688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63438"/>
          </a:xfrm>
        </p:spPr>
        <p:txBody>
          <a:bodyPr/>
          <a:lstStyle/>
          <a:p>
            <a:r>
              <a:rPr lang="en-US" b="1" dirty="0" smtClean="0">
                <a:latin typeface="Agency FB" panose="020B0503020202020204" pitchFamily="34" charset="0"/>
              </a:rPr>
              <a:t>1.1 Background of the </a:t>
            </a:r>
            <a:r>
              <a:rPr lang="en-US" b="1" dirty="0" smtClean="0">
                <a:latin typeface="Agency FB" panose="020B0503020202020204" pitchFamily="34" charset="0"/>
              </a:rPr>
              <a:t>Problem</a:t>
            </a:r>
            <a:endParaRPr lang="en-US" b="1" dirty="0">
              <a:latin typeface="Agency FB" panose="020B0503020202020204" pitchFamily="34" charset="0"/>
            </a:endParaRPr>
          </a:p>
        </p:txBody>
      </p:sp>
      <p:sp>
        <p:nvSpPr>
          <p:cNvPr id="3" name="Content Placeholder 2"/>
          <p:cNvSpPr>
            <a:spLocks noGrp="1"/>
          </p:cNvSpPr>
          <p:nvPr>
            <p:ph idx="1"/>
          </p:nvPr>
        </p:nvSpPr>
        <p:spPr>
          <a:xfrm>
            <a:off x="1371600" y="1526875"/>
            <a:ext cx="9601200" cy="4416725"/>
          </a:xfrm>
        </p:spPr>
        <p:txBody>
          <a:bodyPr>
            <a:normAutofit/>
          </a:bodyPr>
          <a:lstStyle/>
          <a:p>
            <a:r>
              <a:rPr lang="en-US" sz="3600" dirty="0" smtClean="0">
                <a:latin typeface="Agency FB" panose="020B0503020202020204" pitchFamily="34" charset="0"/>
              </a:rPr>
              <a:t>Introduction to cyberbullying</a:t>
            </a:r>
            <a:endParaRPr lang="en-US" sz="3600" dirty="0" smtClean="0">
              <a:latin typeface="Agency FB" panose="020B0503020202020204" pitchFamily="34" charset="0"/>
            </a:endParaRPr>
          </a:p>
          <a:p>
            <a:pPr marL="0" indent="0">
              <a:buNone/>
            </a:pPr>
            <a:r>
              <a:rPr lang="en-US" sz="3600" dirty="0">
                <a:latin typeface="Agency FB" panose="020B0503020202020204" pitchFamily="34" charset="0"/>
              </a:rPr>
              <a:t>	</a:t>
            </a:r>
            <a:r>
              <a:rPr lang="en-US" sz="3600" dirty="0" smtClean="0">
                <a:latin typeface="Agency FB" panose="020B0503020202020204" pitchFamily="34" charset="0"/>
              </a:rPr>
              <a:t>-General definition of cyberbullying</a:t>
            </a:r>
          </a:p>
          <a:p>
            <a:pPr marL="0" indent="0">
              <a:buNone/>
            </a:pPr>
            <a:r>
              <a:rPr lang="en-US" sz="3600" dirty="0">
                <a:latin typeface="Agency FB" panose="020B0503020202020204" pitchFamily="34" charset="0"/>
              </a:rPr>
              <a:t>	</a:t>
            </a:r>
            <a:r>
              <a:rPr lang="en-US" sz="3600" dirty="0" smtClean="0">
                <a:latin typeface="Agency FB" panose="020B0503020202020204" pitchFamily="34" charset="0"/>
              </a:rPr>
              <a:t>-Technology = culprit</a:t>
            </a:r>
            <a:endParaRPr lang="en-US" sz="3600" i="1" dirty="0" smtClean="0">
              <a:latin typeface="Agency FB" panose="020B0503020202020204" pitchFamily="34" charset="0"/>
            </a:endParaRPr>
          </a:p>
          <a:p>
            <a:pPr marL="0" indent="0">
              <a:buNone/>
            </a:pPr>
            <a:r>
              <a:rPr lang="en-US" sz="3600" i="1" dirty="0">
                <a:latin typeface="Agency FB" panose="020B0503020202020204" pitchFamily="34" charset="0"/>
              </a:rPr>
              <a:t>	</a:t>
            </a:r>
            <a:endParaRPr lang="en-US" sz="3600" dirty="0" smtClean="0">
              <a:latin typeface="Agency FB" panose="020B0503020202020204" pitchFamily="34" charset="0"/>
            </a:endParaRPr>
          </a:p>
        </p:txBody>
      </p:sp>
    </p:spTree>
    <p:extLst>
      <p:ext uri="{BB962C8B-B14F-4D97-AF65-F5344CB8AC3E}">
        <p14:creationId xmlns:p14="http://schemas.microsoft.com/office/powerpoint/2010/main" val="4059215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63438"/>
          </a:xfrm>
        </p:spPr>
        <p:txBody>
          <a:bodyPr/>
          <a:lstStyle/>
          <a:p>
            <a:r>
              <a:rPr lang="en-US" b="1" dirty="0" smtClean="0">
                <a:latin typeface="Agency FB" panose="020B0503020202020204" pitchFamily="34" charset="0"/>
              </a:rPr>
              <a:t>1.1 Background of the </a:t>
            </a:r>
            <a:r>
              <a:rPr lang="en-US" b="1" dirty="0" smtClean="0">
                <a:latin typeface="Agency FB" panose="020B0503020202020204" pitchFamily="34" charset="0"/>
              </a:rPr>
              <a:t>Problem</a:t>
            </a:r>
            <a:endParaRPr lang="en-US" b="1" dirty="0">
              <a:latin typeface="Agency FB" panose="020B0503020202020204" pitchFamily="34" charset="0"/>
            </a:endParaRPr>
          </a:p>
        </p:txBody>
      </p:sp>
      <p:sp>
        <p:nvSpPr>
          <p:cNvPr id="3" name="Content Placeholder 2"/>
          <p:cNvSpPr>
            <a:spLocks noGrp="1"/>
          </p:cNvSpPr>
          <p:nvPr>
            <p:ph idx="1"/>
          </p:nvPr>
        </p:nvSpPr>
        <p:spPr>
          <a:xfrm>
            <a:off x="1371600" y="1526875"/>
            <a:ext cx="9601200" cy="4416725"/>
          </a:xfrm>
        </p:spPr>
        <p:txBody>
          <a:bodyPr>
            <a:normAutofit/>
          </a:bodyPr>
          <a:lstStyle/>
          <a:p>
            <a:r>
              <a:rPr lang="en-US" sz="3600" dirty="0" smtClean="0">
                <a:latin typeface="Agency FB" panose="020B0503020202020204" pitchFamily="34" charset="0"/>
              </a:rPr>
              <a:t>Cyberbullying in the Philippines</a:t>
            </a:r>
          </a:p>
          <a:p>
            <a:pPr marL="0" indent="0">
              <a:buNone/>
            </a:pPr>
            <a:r>
              <a:rPr lang="en-US" sz="3600" dirty="0">
                <a:latin typeface="Agency FB" panose="020B0503020202020204" pitchFamily="34" charset="0"/>
              </a:rPr>
              <a:t>	</a:t>
            </a:r>
            <a:r>
              <a:rPr lang="en-US" sz="3600" dirty="0" smtClean="0">
                <a:latin typeface="Agency FB" panose="020B0503020202020204" pitchFamily="34" charset="0"/>
              </a:rPr>
              <a:t>-Why should we be concerned?</a:t>
            </a:r>
            <a:endParaRPr lang="en-US" sz="3600" dirty="0" smtClean="0">
              <a:latin typeface="Agency FB" panose="020B0503020202020204" pitchFamily="34" charset="0"/>
            </a:endParaRPr>
          </a:p>
          <a:p>
            <a:pPr marL="0" indent="0">
              <a:buNone/>
            </a:pPr>
            <a:r>
              <a:rPr lang="en-US" sz="3600" dirty="0">
                <a:latin typeface="Agency FB" panose="020B0503020202020204" pitchFamily="34" charset="0"/>
              </a:rPr>
              <a:t>	</a:t>
            </a:r>
            <a:r>
              <a:rPr lang="en-US" sz="3600" dirty="0" smtClean="0">
                <a:latin typeface="Agency FB" panose="020B0503020202020204" pitchFamily="34" charset="0"/>
              </a:rPr>
              <a:t>-The difference on how we deal with cyberbullying 	compared to other countries</a:t>
            </a:r>
          </a:p>
          <a:p>
            <a:pPr marL="0" indent="0">
              <a:buNone/>
            </a:pPr>
            <a:endParaRPr lang="en-US" sz="3600" i="1" dirty="0" smtClean="0">
              <a:latin typeface="Agency FB" panose="020B0503020202020204" pitchFamily="34" charset="0"/>
            </a:endParaRPr>
          </a:p>
          <a:p>
            <a:pPr marL="0" indent="0">
              <a:buNone/>
            </a:pPr>
            <a:r>
              <a:rPr lang="en-US" sz="3600" i="1" dirty="0">
                <a:latin typeface="Agency FB" panose="020B0503020202020204" pitchFamily="34" charset="0"/>
              </a:rPr>
              <a:t>	</a:t>
            </a:r>
            <a:endParaRPr lang="en-US" sz="3600" dirty="0" smtClean="0">
              <a:latin typeface="Agency FB" panose="020B0503020202020204" pitchFamily="34" charset="0"/>
            </a:endParaRPr>
          </a:p>
        </p:txBody>
      </p:sp>
    </p:spTree>
    <p:extLst>
      <p:ext uri="{BB962C8B-B14F-4D97-AF65-F5344CB8AC3E}">
        <p14:creationId xmlns:p14="http://schemas.microsoft.com/office/powerpoint/2010/main" val="2253644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78509"/>
            <a:ext cx="9601200" cy="763438"/>
          </a:xfrm>
        </p:spPr>
        <p:txBody>
          <a:bodyPr/>
          <a:lstStyle/>
          <a:p>
            <a:r>
              <a:rPr lang="en-US" b="1" dirty="0" smtClean="0">
                <a:latin typeface="Agency FB" panose="020B0503020202020204" pitchFamily="34" charset="0"/>
              </a:rPr>
              <a:t>1.2 Statement of the Problem</a:t>
            </a:r>
            <a:endParaRPr lang="en-US" b="1" dirty="0">
              <a:latin typeface="Agency FB" panose="020B0503020202020204" pitchFamily="34" charset="0"/>
            </a:endParaRPr>
          </a:p>
        </p:txBody>
      </p:sp>
      <p:sp>
        <p:nvSpPr>
          <p:cNvPr id="3" name="Content Placeholder 2"/>
          <p:cNvSpPr>
            <a:spLocks noGrp="1"/>
          </p:cNvSpPr>
          <p:nvPr>
            <p:ph idx="1"/>
          </p:nvPr>
        </p:nvSpPr>
        <p:spPr>
          <a:xfrm>
            <a:off x="1371600" y="1345721"/>
            <a:ext cx="9601200" cy="4521679"/>
          </a:xfrm>
        </p:spPr>
        <p:txBody>
          <a:bodyPr>
            <a:normAutofit/>
          </a:bodyPr>
          <a:lstStyle/>
          <a:p>
            <a:r>
              <a:rPr lang="en-US" sz="3600" dirty="0">
                <a:latin typeface="Agency FB" panose="020B0503020202020204" pitchFamily="34" charset="0"/>
              </a:rPr>
              <a:t>How can Natural Language Processing be used to detect trends of cyberbullying in social media among Filipino adolescents?</a:t>
            </a:r>
          </a:p>
        </p:txBody>
      </p:sp>
    </p:spTree>
    <p:extLst>
      <p:ext uri="{BB962C8B-B14F-4D97-AF65-F5344CB8AC3E}">
        <p14:creationId xmlns:p14="http://schemas.microsoft.com/office/powerpoint/2010/main" val="764757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8379"/>
            <a:ext cx="9601200" cy="763438"/>
          </a:xfrm>
        </p:spPr>
        <p:txBody>
          <a:bodyPr/>
          <a:lstStyle/>
          <a:p>
            <a:r>
              <a:rPr lang="en-US" b="1" dirty="0" smtClean="0">
                <a:latin typeface="Agency FB" panose="020B0503020202020204" pitchFamily="34" charset="0"/>
              </a:rPr>
              <a:t>1.3 Objectives</a:t>
            </a:r>
            <a:endParaRPr lang="en-US" b="1" dirty="0">
              <a:latin typeface="Agency FB" panose="020B0503020202020204" pitchFamily="34" charset="0"/>
            </a:endParaRPr>
          </a:p>
        </p:txBody>
      </p:sp>
      <p:sp>
        <p:nvSpPr>
          <p:cNvPr id="3" name="Content Placeholder 2"/>
          <p:cNvSpPr>
            <a:spLocks noGrp="1"/>
          </p:cNvSpPr>
          <p:nvPr>
            <p:ph idx="1"/>
          </p:nvPr>
        </p:nvSpPr>
        <p:spPr>
          <a:xfrm>
            <a:off x="1371600" y="1388853"/>
            <a:ext cx="9601200" cy="4478547"/>
          </a:xfrm>
        </p:spPr>
        <p:txBody>
          <a:bodyPr>
            <a:normAutofit/>
          </a:bodyPr>
          <a:lstStyle/>
          <a:p>
            <a:r>
              <a:rPr lang="en-US" sz="3600" dirty="0" smtClean="0">
                <a:latin typeface="Agency FB" panose="020B0503020202020204" pitchFamily="34" charset="0"/>
              </a:rPr>
              <a:t>Apply Natural Language Processing (NLP) technology in detecting trends of cyberbullying in social media sites</a:t>
            </a:r>
          </a:p>
          <a:p>
            <a:r>
              <a:rPr lang="en-US" sz="3600" dirty="0" smtClean="0">
                <a:latin typeface="Agency FB" panose="020B0503020202020204" pitchFamily="34" charset="0"/>
              </a:rPr>
              <a:t>To be able to notify the user with regard to the detected trends with the help of ‘flags’</a:t>
            </a:r>
            <a:endParaRPr lang="en-US" sz="3600" dirty="0">
              <a:latin typeface="Agency FB" panose="020B0503020202020204" pitchFamily="34" charset="0"/>
            </a:endParaRPr>
          </a:p>
        </p:txBody>
      </p:sp>
    </p:spTree>
    <p:extLst>
      <p:ext uri="{BB962C8B-B14F-4D97-AF65-F5344CB8AC3E}">
        <p14:creationId xmlns:p14="http://schemas.microsoft.com/office/powerpoint/2010/main" val="4289149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8379"/>
            <a:ext cx="9601200" cy="763438"/>
          </a:xfrm>
        </p:spPr>
        <p:txBody>
          <a:bodyPr/>
          <a:lstStyle/>
          <a:p>
            <a:r>
              <a:rPr lang="en-US" b="1" dirty="0" smtClean="0">
                <a:latin typeface="Agency FB" panose="020B0503020202020204" pitchFamily="34" charset="0"/>
              </a:rPr>
              <a:t>1.3 Objectives</a:t>
            </a:r>
            <a:endParaRPr lang="en-US" b="1" dirty="0">
              <a:latin typeface="Agency FB" panose="020B0503020202020204" pitchFamily="34" charset="0"/>
            </a:endParaRPr>
          </a:p>
        </p:txBody>
      </p:sp>
      <p:sp>
        <p:nvSpPr>
          <p:cNvPr id="3" name="Content Placeholder 2"/>
          <p:cNvSpPr>
            <a:spLocks noGrp="1"/>
          </p:cNvSpPr>
          <p:nvPr>
            <p:ph idx="1"/>
          </p:nvPr>
        </p:nvSpPr>
        <p:spPr>
          <a:xfrm>
            <a:off x="1371600" y="1388853"/>
            <a:ext cx="9601200" cy="4478547"/>
          </a:xfrm>
        </p:spPr>
        <p:txBody>
          <a:bodyPr>
            <a:normAutofit/>
          </a:bodyPr>
          <a:lstStyle/>
          <a:p>
            <a:r>
              <a:rPr lang="en-US" sz="3600" dirty="0" smtClean="0">
                <a:latin typeface="Agency FB" panose="020B0503020202020204" pitchFamily="34" charset="0"/>
              </a:rPr>
              <a:t>Demonstrate teamwork</a:t>
            </a:r>
          </a:p>
          <a:p>
            <a:r>
              <a:rPr lang="en-US" sz="3600" dirty="0" smtClean="0">
                <a:latin typeface="Agency FB" panose="020B0503020202020204" pitchFamily="34" charset="0"/>
              </a:rPr>
              <a:t>Comply to project deliverables on time</a:t>
            </a:r>
          </a:p>
          <a:p>
            <a:r>
              <a:rPr lang="en-US" sz="3600" dirty="0" smtClean="0">
                <a:latin typeface="Agency FB" panose="020B0503020202020204" pitchFamily="34" charset="0"/>
              </a:rPr>
              <a:t>Develop communication skills</a:t>
            </a:r>
          </a:p>
          <a:p>
            <a:r>
              <a:rPr lang="en-US" sz="3600" dirty="0" smtClean="0">
                <a:latin typeface="Agency FB" panose="020B0503020202020204" pitchFamily="34" charset="0"/>
              </a:rPr>
              <a:t>Contribute information to the body of knowledge</a:t>
            </a:r>
            <a:endParaRPr lang="en-US" sz="3600" dirty="0">
              <a:latin typeface="Agency FB" panose="020B0503020202020204" pitchFamily="34" charset="0"/>
            </a:endParaRPr>
          </a:p>
        </p:txBody>
      </p:sp>
    </p:spTree>
    <p:extLst>
      <p:ext uri="{BB962C8B-B14F-4D97-AF65-F5344CB8AC3E}">
        <p14:creationId xmlns:p14="http://schemas.microsoft.com/office/powerpoint/2010/main" val="1743577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8379"/>
            <a:ext cx="9601200" cy="763438"/>
          </a:xfrm>
        </p:spPr>
        <p:txBody>
          <a:bodyPr/>
          <a:lstStyle/>
          <a:p>
            <a:r>
              <a:rPr lang="en-US" b="1" dirty="0" smtClean="0">
                <a:latin typeface="Agency FB" panose="020B0503020202020204" pitchFamily="34" charset="0"/>
              </a:rPr>
              <a:t>1.4 Significance</a:t>
            </a:r>
            <a:endParaRPr lang="en-US" b="1" dirty="0">
              <a:latin typeface="Agency FB" panose="020B0503020202020204" pitchFamily="34" charset="0"/>
            </a:endParaRPr>
          </a:p>
        </p:txBody>
      </p:sp>
      <p:sp>
        <p:nvSpPr>
          <p:cNvPr id="3" name="Content Placeholder 2"/>
          <p:cNvSpPr>
            <a:spLocks noGrp="1"/>
          </p:cNvSpPr>
          <p:nvPr>
            <p:ph idx="1"/>
          </p:nvPr>
        </p:nvSpPr>
        <p:spPr>
          <a:xfrm>
            <a:off x="1371600" y="1388854"/>
            <a:ext cx="9601200" cy="5218980"/>
          </a:xfrm>
        </p:spPr>
        <p:txBody>
          <a:bodyPr>
            <a:noAutofit/>
          </a:bodyPr>
          <a:lstStyle/>
          <a:p>
            <a:r>
              <a:rPr lang="en-US" sz="3600" dirty="0" smtClean="0">
                <a:latin typeface="Agency FB" panose="020B0503020202020204" pitchFamily="34" charset="0"/>
              </a:rPr>
              <a:t>Adolescents spend their time on social networking sites more frequently compared to other age groups</a:t>
            </a:r>
          </a:p>
          <a:p>
            <a:pPr marL="0" indent="0">
              <a:buNone/>
            </a:pPr>
            <a:r>
              <a:rPr lang="en-US" sz="3600" dirty="0">
                <a:latin typeface="Agency FB" panose="020B0503020202020204" pitchFamily="34" charset="0"/>
              </a:rPr>
              <a:t>	</a:t>
            </a:r>
            <a:r>
              <a:rPr lang="en-US" sz="3600" dirty="0" smtClean="0">
                <a:latin typeface="Agency FB" panose="020B0503020202020204" pitchFamily="34" charset="0"/>
              </a:rPr>
              <a:t>-They are still immature</a:t>
            </a:r>
          </a:p>
          <a:p>
            <a:pPr marL="0" indent="0">
              <a:buNone/>
            </a:pPr>
            <a:r>
              <a:rPr lang="en-US" sz="3600" dirty="0">
                <a:latin typeface="Agency FB" panose="020B0503020202020204" pitchFamily="34" charset="0"/>
              </a:rPr>
              <a:t>	</a:t>
            </a:r>
            <a:r>
              <a:rPr lang="en-US" sz="3600" dirty="0" smtClean="0">
                <a:latin typeface="Agency FB" panose="020B0503020202020204" pitchFamily="34" charset="0"/>
              </a:rPr>
              <a:t>-They are not likely to tell anyone that they are being 	bullied</a:t>
            </a:r>
          </a:p>
          <a:p>
            <a:pPr marL="0" indent="0">
              <a:buNone/>
            </a:pPr>
            <a:endParaRPr lang="en-US" sz="3600" dirty="0">
              <a:latin typeface="Agency FB" panose="020B0503020202020204" pitchFamily="34" charset="0"/>
            </a:endParaRPr>
          </a:p>
          <a:p>
            <a:pPr marL="0" indent="0">
              <a:buNone/>
            </a:pPr>
            <a:r>
              <a:rPr lang="en-US" sz="3600" dirty="0" smtClean="0">
                <a:latin typeface="Agency FB" panose="020B0503020202020204" pitchFamily="34" charset="0"/>
              </a:rPr>
              <a:t>Effects of cyberbullying on an individual can spread to people whom that person maintains interactions with</a:t>
            </a:r>
            <a:endParaRPr lang="en-US" sz="3600" dirty="0">
              <a:latin typeface="Agency FB" panose="020B0503020202020204" pitchFamily="34" charset="0"/>
            </a:endParaRPr>
          </a:p>
          <a:p>
            <a:pPr marL="0" indent="0">
              <a:buNone/>
            </a:pPr>
            <a:r>
              <a:rPr lang="en-US" sz="3600" dirty="0" smtClean="0">
                <a:latin typeface="Agency FB" panose="020B0503020202020204" pitchFamily="34" charset="0"/>
              </a:rPr>
              <a:t>	</a:t>
            </a:r>
          </a:p>
          <a:p>
            <a:pPr marL="0" indent="0">
              <a:buNone/>
            </a:pPr>
            <a:r>
              <a:rPr lang="en-US" sz="3600" dirty="0" smtClean="0">
                <a:latin typeface="Agency FB" panose="020B0503020202020204" pitchFamily="34" charset="0"/>
              </a:rPr>
              <a:t> </a:t>
            </a:r>
            <a:endParaRPr lang="en-US" sz="3600" dirty="0">
              <a:latin typeface="Agency FB" panose="020B0503020202020204" pitchFamily="34" charset="0"/>
            </a:endParaRPr>
          </a:p>
        </p:txBody>
      </p:sp>
    </p:spTree>
    <p:extLst>
      <p:ext uri="{BB962C8B-B14F-4D97-AF65-F5344CB8AC3E}">
        <p14:creationId xmlns:p14="http://schemas.microsoft.com/office/powerpoint/2010/main" val="279307536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docProps/app.xml><?xml version="1.0" encoding="utf-8"?>
<Properties xmlns="http://schemas.openxmlformats.org/officeDocument/2006/extended-properties" xmlns:vt="http://schemas.openxmlformats.org/officeDocument/2006/docPropsVTypes">
  <Template>TM10001105[[fn=Crop]]</Template>
  <TotalTime>1584</TotalTime>
  <Words>1047</Words>
  <Application>Microsoft Office PowerPoint</Application>
  <PresentationFormat>Widescreen</PresentationFormat>
  <Paragraphs>149</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Agency FB</vt:lpstr>
      <vt:lpstr>Franklin Gothic Book</vt:lpstr>
      <vt:lpstr>Crop</vt:lpstr>
      <vt:lpstr>The Use of Natural Language Processing in Detecting Trends of Cyberbullying in Social Media SITES among Filipino Adolescents</vt:lpstr>
      <vt:lpstr>Introduction</vt:lpstr>
      <vt:lpstr>1.1 Background of the Problem</vt:lpstr>
      <vt:lpstr>1.1 Background of the Problem</vt:lpstr>
      <vt:lpstr>1.1 Background of the Problem</vt:lpstr>
      <vt:lpstr>1.2 Statement of the Problem</vt:lpstr>
      <vt:lpstr>1.3 Objectives</vt:lpstr>
      <vt:lpstr>1.3 Objectives</vt:lpstr>
      <vt:lpstr>1.4 Significance</vt:lpstr>
      <vt:lpstr>1.5 Scope and Limitations</vt:lpstr>
      <vt:lpstr>Review of related literature</vt:lpstr>
      <vt:lpstr>2.1 Specific Definition of Cyberbullying</vt:lpstr>
      <vt:lpstr>2.2 Common Scenarios of Cyberbullying in the Philippines</vt:lpstr>
      <vt:lpstr>2.3 Efforts Contributed by the Philippine Government to Stop Cyberbullying</vt:lpstr>
      <vt:lpstr>2.3 Efforts Contributed by the Philippine Government to Stop Cyberbullying</vt:lpstr>
      <vt:lpstr>2.3 Efforts Contributed by the Philippine Government to Stop Cyberbullying</vt:lpstr>
      <vt:lpstr>2.3 Efforts Contributed by the Philippine Government to Stop Cyberbullying</vt:lpstr>
      <vt:lpstr>2.4 Natural Language Processing (NLP): The Basics</vt:lpstr>
      <vt:lpstr>2.4 Natural Language Processing (NLP): The Basics</vt:lpstr>
      <vt:lpstr>2.5 Data Mining and Natural Language Processing Combined</vt:lpstr>
      <vt:lpstr>2.6 Products of NLP</vt:lpstr>
      <vt:lpstr>2.6 Products of NLP</vt:lpstr>
      <vt:lpstr>Dataflow Diagrams (dfd)</vt:lpstr>
      <vt:lpstr>Context Diagram</vt:lpstr>
      <vt:lpstr>Diagram 0</vt:lpstr>
      <vt:lpstr>Diagram 2</vt:lpstr>
      <vt:lpstr>Diagram 3</vt:lpstr>
      <vt:lpstr>Diagram 4</vt:lpstr>
      <vt:lpstr>Data dictionary</vt:lpstr>
      <vt:lpstr>PowerPoint Presentation</vt:lpstr>
      <vt:lpstr>Process specifications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Use of Natural Language Processing in Detecting Trends of Cyberbullying in Social Media among Filipino Adolescents</dc:title>
  <dc:creator>Samantha Mallari</dc:creator>
  <cp:lastModifiedBy>Samantha Mallari</cp:lastModifiedBy>
  <cp:revision>55</cp:revision>
  <dcterms:created xsi:type="dcterms:W3CDTF">2016-03-20T08:11:21Z</dcterms:created>
  <dcterms:modified xsi:type="dcterms:W3CDTF">2016-04-10T14:44:05Z</dcterms:modified>
</cp:coreProperties>
</file>