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37"/>
  </p:notesMasterIdLst>
  <p:sldIdLst>
    <p:sldId id="256" r:id="rId2"/>
    <p:sldId id="257" r:id="rId3"/>
    <p:sldId id="309" r:id="rId4"/>
    <p:sldId id="342" r:id="rId5"/>
    <p:sldId id="343" r:id="rId6"/>
    <p:sldId id="344" r:id="rId7"/>
    <p:sldId id="258" r:id="rId8"/>
    <p:sldId id="264" r:id="rId9"/>
    <p:sldId id="345" r:id="rId10"/>
    <p:sldId id="346" r:id="rId11"/>
    <p:sldId id="265" r:id="rId12"/>
    <p:sldId id="266" r:id="rId13"/>
    <p:sldId id="320" r:id="rId14"/>
    <p:sldId id="259" r:id="rId15"/>
    <p:sldId id="262" r:id="rId16"/>
    <p:sldId id="267" r:id="rId17"/>
    <p:sldId id="326" r:id="rId18"/>
    <p:sldId id="327" r:id="rId19"/>
    <p:sldId id="333" r:id="rId20"/>
    <p:sldId id="335" r:id="rId21"/>
    <p:sldId id="328" r:id="rId22"/>
    <p:sldId id="348" r:id="rId23"/>
    <p:sldId id="334" r:id="rId24"/>
    <p:sldId id="329" r:id="rId25"/>
    <p:sldId id="330" r:id="rId26"/>
    <p:sldId id="331" r:id="rId27"/>
    <p:sldId id="332" r:id="rId28"/>
    <p:sldId id="341" r:id="rId29"/>
    <p:sldId id="336" r:id="rId30"/>
    <p:sldId id="347" r:id="rId31"/>
    <p:sldId id="349" r:id="rId32"/>
    <p:sldId id="350" r:id="rId33"/>
    <p:sldId id="337" r:id="rId34"/>
    <p:sldId id="338" r:id="rId35"/>
    <p:sldId id="33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16CA8-DF7E-4907-A4AD-BBDC53703AE4}" type="datetimeFigureOut">
              <a:rPr lang="en-PH" smtClean="0"/>
              <a:t>23/10/2016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3C6FD-F4A6-4842-9E88-6F49AA610FE2}" type="slidenum">
              <a:rPr lang="en-PH" smtClean="0"/>
              <a:t>‹#›</a:t>
            </a:fld>
            <a:endParaRPr lang="en-PH"/>
          </a:p>
        </p:txBody>
      </p:sp>
    </p:spTree>
    <p:extLst>
      <p:ext uri="{BB962C8B-B14F-4D97-AF65-F5344CB8AC3E}">
        <p14:creationId xmlns:p14="http://schemas.microsoft.com/office/powerpoint/2010/main" val="1745218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419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6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010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10/23/2016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6118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608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252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320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3138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205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945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09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125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5494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10/23/2016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507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10/23/2016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2465818"/>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1159" y="587061"/>
            <a:ext cx="11009684" cy="3782716"/>
          </a:xfrm>
        </p:spPr>
        <p:txBody>
          <a:bodyPr/>
          <a:lstStyle/>
          <a:p>
            <a:r>
              <a:rPr lang="en-US" sz="4800" dirty="0"/>
              <a:t>Automated Detection of Cyberbullying Occurrences in Social Media Posts Through Text Classification Using Support Vector Machine (SVM) Algorithm</a:t>
            </a:r>
            <a:endParaRPr lang="en-PH" sz="4800" dirty="0"/>
          </a:p>
        </p:txBody>
      </p:sp>
      <p:sp>
        <p:nvSpPr>
          <p:cNvPr id="3" name="Subtitle 2"/>
          <p:cNvSpPr>
            <a:spLocks noGrp="1"/>
          </p:cNvSpPr>
          <p:nvPr>
            <p:ph type="subTitle" idx="1"/>
          </p:nvPr>
        </p:nvSpPr>
        <p:spPr>
          <a:xfrm>
            <a:off x="810001" y="5383813"/>
            <a:ext cx="10572000" cy="1265182"/>
          </a:xfrm>
        </p:spPr>
        <p:txBody>
          <a:bodyPr>
            <a:noAutofit/>
          </a:bodyPr>
          <a:lstStyle/>
          <a:p>
            <a:r>
              <a:rPr lang="en-PH" dirty="0">
                <a:latin typeface="Microsoft PhagsPa" panose="020B0502040204020203" pitchFamily="34" charset="0"/>
              </a:rPr>
              <a:t>Samantha Mallari</a:t>
            </a:r>
          </a:p>
          <a:p>
            <a:r>
              <a:rPr lang="en-PH" dirty="0">
                <a:latin typeface="Microsoft PhagsPa" panose="020B0502040204020203" pitchFamily="34" charset="0"/>
              </a:rPr>
              <a:t>Faith Ballesteros</a:t>
            </a:r>
          </a:p>
          <a:p>
            <a:r>
              <a:rPr lang="en-PH" dirty="0">
                <a:latin typeface="Microsoft PhagsPa" panose="020B0502040204020203" pitchFamily="34" charset="0"/>
              </a:rPr>
              <a:t>Eva Samillano</a:t>
            </a:r>
          </a:p>
        </p:txBody>
      </p:sp>
    </p:spTree>
    <p:extLst>
      <p:ext uri="{BB962C8B-B14F-4D97-AF65-F5344CB8AC3E}">
        <p14:creationId xmlns:p14="http://schemas.microsoft.com/office/powerpoint/2010/main" val="253047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Objective</a:t>
            </a:r>
            <a:endParaRPr lang="en-PH" dirty="0"/>
          </a:p>
        </p:txBody>
      </p:sp>
      <p:sp>
        <p:nvSpPr>
          <p:cNvPr id="3" name="Content Placeholder 2"/>
          <p:cNvSpPr>
            <a:spLocks noGrp="1"/>
          </p:cNvSpPr>
          <p:nvPr>
            <p:ph idx="1"/>
          </p:nvPr>
        </p:nvSpPr>
        <p:spPr>
          <a:xfrm>
            <a:off x="662608" y="2092569"/>
            <a:ext cx="10866782" cy="4451923"/>
          </a:xfrm>
        </p:spPr>
        <p:txBody>
          <a:bodyPr>
            <a:normAutofit/>
          </a:bodyPr>
          <a:lstStyle/>
          <a:p>
            <a:r>
              <a:rPr lang="en-US" sz="3200" dirty="0">
                <a:latin typeface="+mj-lt"/>
              </a:rPr>
              <a:t>Specific Objectives</a:t>
            </a:r>
          </a:p>
          <a:p>
            <a:pPr marL="0" indent="0">
              <a:buNone/>
            </a:pPr>
            <a:r>
              <a:rPr lang="en-US" sz="3800" dirty="0">
                <a:latin typeface="+mj-lt"/>
              </a:rPr>
              <a:t>	</a:t>
            </a:r>
            <a:r>
              <a:rPr lang="en-US" sz="2400" dirty="0">
                <a:latin typeface="+mj-lt"/>
              </a:rPr>
              <a:t>- To classify the weighted features in their respective classes 	(predefined classes)</a:t>
            </a:r>
          </a:p>
          <a:p>
            <a:pPr marL="0" indent="0">
              <a:buNone/>
            </a:pPr>
            <a:r>
              <a:rPr lang="en-US" sz="2400" dirty="0">
                <a:latin typeface="+mj-lt"/>
              </a:rPr>
              <a:t>	- To combine groups of classes in any way possible</a:t>
            </a:r>
          </a:p>
          <a:p>
            <a:pPr marL="0" indent="0">
              <a:buNone/>
            </a:pPr>
            <a:r>
              <a:rPr lang="en-US" sz="2400" dirty="0">
                <a:latin typeface="+mj-lt"/>
              </a:rPr>
              <a:t>	- To compute for the Precision, Recall, F-measure and Kappa Statistic 	for each group that is being experimented on</a:t>
            </a:r>
          </a:p>
          <a:p>
            <a:pPr marL="0" indent="0">
              <a:buNone/>
            </a:pPr>
            <a:r>
              <a:rPr lang="en-US" sz="2400" dirty="0">
                <a:latin typeface="+mj-lt"/>
              </a:rPr>
              <a:t>	- To verify the model’s accuracy with the help of the SVM algorithm</a:t>
            </a:r>
            <a:endParaRPr lang="en-US" sz="3800" dirty="0">
              <a:latin typeface="+mj-lt"/>
            </a:endParaRPr>
          </a:p>
        </p:txBody>
      </p:sp>
    </p:spTree>
    <p:extLst>
      <p:ext uri="{BB962C8B-B14F-4D97-AF65-F5344CB8AC3E}">
        <p14:creationId xmlns:p14="http://schemas.microsoft.com/office/powerpoint/2010/main" val="2400657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Significance</a:t>
            </a:r>
            <a:r>
              <a:rPr lang="en-PH" sz="6000" dirty="0"/>
              <a:t> </a:t>
            </a:r>
            <a:endParaRPr lang="en-PH" dirty="0"/>
          </a:p>
        </p:txBody>
      </p:sp>
      <p:sp>
        <p:nvSpPr>
          <p:cNvPr id="3" name="Content Placeholder 2"/>
          <p:cNvSpPr>
            <a:spLocks noGrp="1"/>
          </p:cNvSpPr>
          <p:nvPr>
            <p:ph idx="1"/>
          </p:nvPr>
        </p:nvSpPr>
        <p:spPr>
          <a:xfrm>
            <a:off x="446312" y="2401052"/>
            <a:ext cx="11299373" cy="4650378"/>
          </a:xfrm>
        </p:spPr>
        <p:txBody>
          <a:bodyPr>
            <a:noAutofit/>
          </a:bodyPr>
          <a:lstStyle/>
          <a:p>
            <a:r>
              <a:rPr lang="en-US" sz="2400" dirty="0">
                <a:latin typeface="+mj-lt"/>
              </a:rPr>
              <a:t>Improvement in terms of social media monitoring</a:t>
            </a:r>
          </a:p>
          <a:p>
            <a:r>
              <a:rPr lang="en-US" sz="2400" dirty="0">
                <a:latin typeface="+mj-lt"/>
              </a:rPr>
              <a:t>The impact of the proliferation of Social Networking Sites (SNS) to cyberbullying and the countermeasures that renowned SNS had implemented against it</a:t>
            </a:r>
          </a:p>
          <a:p>
            <a:r>
              <a:rPr lang="en-US" sz="2400" dirty="0">
                <a:latin typeface="+mj-lt"/>
              </a:rPr>
              <a:t>The benefits that the model will be able to impart on developers and researchers alike</a:t>
            </a:r>
          </a:p>
          <a:p>
            <a:r>
              <a:rPr lang="en-US" sz="2400" dirty="0">
                <a:latin typeface="+mj-lt"/>
              </a:rPr>
              <a:t>Prevention of cyberbullying occurrences among adolescents</a:t>
            </a:r>
          </a:p>
          <a:p>
            <a:r>
              <a:rPr lang="en-US" sz="2400" dirty="0">
                <a:latin typeface="+mj-lt"/>
              </a:rPr>
              <a:t>Give parents the ability to look into their child’s safety within the cyberspace</a:t>
            </a:r>
          </a:p>
          <a:p>
            <a:pPr marL="0" indent="0">
              <a:buNone/>
            </a:pPr>
            <a:r>
              <a:rPr lang="en-US" sz="2400" dirty="0">
                <a:latin typeface="Agency FB" panose="020B0503020202020204" pitchFamily="34" charset="0"/>
              </a:rPr>
              <a:t>	</a:t>
            </a:r>
          </a:p>
        </p:txBody>
      </p:sp>
    </p:spTree>
    <p:extLst>
      <p:ext uri="{BB962C8B-B14F-4D97-AF65-F5344CB8AC3E}">
        <p14:creationId xmlns:p14="http://schemas.microsoft.com/office/powerpoint/2010/main" val="303205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433742"/>
            <a:ext cx="10571998" cy="970450"/>
          </a:xfrm>
        </p:spPr>
        <p:txBody>
          <a:bodyPr/>
          <a:lstStyle/>
          <a:p>
            <a:pPr algn="ctr"/>
            <a:r>
              <a:rPr lang="en-PH" sz="4800" dirty="0"/>
              <a:t>Scope and Limitations</a:t>
            </a:r>
            <a:endParaRPr lang="en-PH" sz="3200" dirty="0"/>
          </a:p>
        </p:txBody>
      </p:sp>
      <p:sp>
        <p:nvSpPr>
          <p:cNvPr id="3" name="Content Placeholder 2"/>
          <p:cNvSpPr>
            <a:spLocks noGrp="1"/>
          </p:cNvSpPr>
          <p:nvPr>
            <p:ph idx="1"/>
          </p:nvPr>
        </p:nvSpPr>
        <p:spPr>
          <a:xfrm>
            <a:off x="509955" y="2116182"/>
            <a:ext cx="11189512" cy="5155056"/>
          </a:xfrm>
        </p:spPr>
        <p:txBody>
          <a:bodyPr>
            <a:normAutofit/>
          </a:bodyPr>
          <a:lstStyle/>
          <a:p>
            <a:r>
              <a:rPr lang="en-US" sz="2400" dirty="0"/>
              <a:t>The cyberbullying detection model will be designed to possess the ability to analyze and classify posts that were written only in Filipino, specifically as to how it is spoken in Metro Manila </a:t>
            </a:r>
          </a:p>
          <a:p>
            <a:r>
              <a:rPr lang="en-US" sz="2400" dirty="0"/>
              <a:t>The model will flag cyberbullying events revolving around issues that are highly likely to be considered “sensitive” nationwide (or by most Filipinos)</a:t>
            </a:r>
          </a:p>
          <a:p>
            <a:r>
              <a:rPr lang="en-US" sz="2400" dirty="0"/>
              <a:t>The system will only analyze posts that are available to the public</a:t>
            </a:r>
          </a:p>
          <a:p>
            <a:r>
              <a:rPr lang="en-US" sz="2400" dirty="0"/>
              <a:t>All statements (included in the corpus) were extracted from controversial posts in Twitter, Facebook, and </a:t>
            </a:r>
            <a:r>
              <a:rPr lang="en-US" sz="2400" dirty="0" err="1"/>
              <a:t>Youtube</a:t>
            </a:r>
            <a:endParaRPr lang="en-US" sz="2400" dirty="0"/>
          </a:p>
          <a:p>
            <a:endParaRPr lang="en-US" sz="2400" dirty="0"/>
          </a:p>
        </p:txBody>
      </p:sp>
    </p:spTree>
    <p:extLst>
      <p:ext uri="{BB962C8B-B14F-4D97-AF65-F5344CB8AC3E}">
        <p14:creationId xmlns:p14="http://schemas.microsoft.com/office/powerpoint/2010/main" val="347885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406848"/>
            <a:ext cx="10571998" cy="970450"/>
          </a:xfrm>
        </p:spPr>
        <p:txBody>
          <a:bodyPr/>
          <a:lstStyle/>
          <a:p>
            <a:pPr algn="ctr"/>
            <a:r>
              <a:rPr lang="en-PH" sz="4800" dirty="0"/>
              <a:t>Scope and Limitations</a:t>
            </a:r>
            <a:endParaRPr lang="en-PH" sz="3200" dirty="0"/>
          </a:p>
        </p:txBody>
      </p:sp>
      <p:sp>
        <p:nvSpPr>
          <p:cNvPr id="3" name="Content Placeholder 2"/>
          <p:cNvSpPr>
            <a:spLocks noGrp="1"/>
          </p:cNvSpPr>
          <p:nvPr>
            <p:ph idx="1"/>
          </p:nvPr>
        </p:nvSpPr>
        <p:spPr>
          <a:xfrm>
            <a:off x="509955" y="2015949"/>
            <a:ext cx="11189512" cy="4585064"/>
          </a:xfrm>
        </p:spPr>
        <p:txBody>
          <a:bodyPr>
            <a:normAutofit/>
          </a:bodyPr>
          <a:lstStyle/>
          <a:p>
            <a:r>
              <a:rPr lang="en-US" sz="2400" dirty="0"/>
              <a:t>The text pre-processing methods that will be used are the following: annotation, cleaning of the dataset, and tokenization</a:t>
            </a:r>
          </a:p>
          <a:p>
            <a:r>
              <a:rPr lang="en-US" sz="2400" dirty="0"/>
              <a:t>Classes will be formed based on the results of the interview that will be conducted on at most 20 people (of different background)</a:t>
            </a:r>
          </a:p>
          <a:p>
            <a:r>
              <a:rPr lang="en-US" sz="2400" dirty="0"/>
              <a:t>For the feature extraction, the Bag-of-Words (</a:t>
            </a:r>
            <a:r>
              <a:rPr lang="en-US" sz="2400" dirty="0" err="1"/>
              <a:t>BoW</a:t>
            </a:r>
            <a:r>
              <a:rPr lang="en-US" sz="2400" dirty="0"/>
              <a:t>) method will be used for all n-grams (unigram, bigram, and trigram)</a:t>
            </a:r>
          </a:p>
          <a:p>
            <a:r>
              <a:rPr lang="en-US" sz="2400" dirty="0"/>
              <a:t>The model accuracy of the model will be tested against the SVM machine learning algorithm. It must yield an accuracy rate of at least 70-80% for it to become an acceptable output</a:t>
            </a:r>
          </a:p>
        </p:txBody>
      </p:sp>
    </p:spTree>
    <p:extLst>
      <p:ext uri="{BB962C8B-B14F-4D97-AF65-F5344CB8AC3E}">
        <p14:creationId xmlns:p14="http://schemas.microsoft.com/office/powerpoint/2010/main" val="420430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002" y="297755"/>
            <a:ext cx="11211671" cy="1120717"/>
          </a:xfrm>
        </p:spPr>
        <p:txBody>
          <a:bodyPr/>
          <a:lstStyle/>
          <a:p>
            <a:pPr algn="ctr"/>
            <a:r>
              <a:rPr lang="en-PH" sz="4800" dirty="0"/>
              <a:t>Review of Related Literature</a:t>
            </a:r>
          </a:p>
        </p:txBody>
      </p:sp>
      <p:sp>
        <p:nvSpPr>
          <p:cNvPr id="3" name="Content Placeholder 2"/>
          <p:cNvSpPr>
            <a:spLocks noGrp="1"/>
          </p:cNvSpPr>
          <p:nvPr>
            <p:ph idx="1"/>
          </p:nvPr>
        </p:nvSpPr>
        <p:spPr>
          <a:xfrm>
            <a:off x="617002" y="2266406"/>
            <a:ext cx="11211671" cy="4671893"/>
          </a:xfrm>
        </p:spPr>
        <p:txBody>
          <a:bodyPr>
            <a:noAutofit/>
          </a:bodyPr>
          <a:lstStyle/>
          <a:p>
            <a:pPr algn="just"/>
            <a:r>
              <a:rPr lang="en-US" sz="2200" i="1" dirty="0"/>
              <a:t>Modelling the Detection of Textual Cyberbullying </a:t>
            </a:r>
            <a:r>
              <a:rPr lang="en-US" sz="2200" dirty="0"/>
              <a:t>- 2011</a:t>
            </a:r>
            <a:r>
              <a:rPr lang="en-US" sz="2200" i="1" dirty="0"/>
              <a:t> </a:t>
            </a:r>
            <a:r>
              <a:rPr lang="en-US" sz="2200" dirty="0"/>
              <a:t>(</a:t>
            </a:r>
            <a:r>
              <a:rPr lang="en-US" sz="2200" dirty="0" err="1"/>
              <a:t>Dinakar</a:t>
            </a:r>
            <a:r>
              <a:rPr lang="en-US" sz="2200" dirty="0"/>
              <a:t> et al.)</a:t>
            </a:r>
          </a:p>
          <a:p>
            <a:pPr algn="just"/>
            <a:r>
              <a:rPr lang="en-US" sz="2200" i="1" dirty="0"/>
              <a:t>Improved Cyberbullying Detection using Gender Information </a:t>
            </a:r>
            <a:r>
              <a:rPr lang="en-US" sz="2200" dirty="0"/>
              <a:t>– 2012 (</a:t>
            </a:r>
            <a:r>
              <a:rPr lang="en-US" sz="2200" dirty="0" err="1"/>
              <a:t>Dadvar</a:t>
            </a:r>
            <a:r>
              <a:rPr lang="en-US" sz="2200" dirty="0"/>
              <a:t>, Jong, </a:t>
            </a:r>
            <a:r>
              <a:rPr lang="en-US" sz="2200" dirty="0" err="1"/>
              <a:t>Ordeiman</a:t>
            </a:r>
            <a:r>
              <a:rPr lang="en-US" sz="2200" dirty="0"/>
              <a:t>, </a:t>
            </a:r>
            <a:r>
              <a:rPr lang="en-US" sz="2200" dirty="0" err="1"/>
              <a:t>Trieschnigg</a:t>
            </a:r>
            <a:r>
              <a:rPr lang="en-US" sz="2200" dirty="0"/>
              <a:t>)</a:t>
            </a:r>
          </a:p>
          <a:p>
            <a:pPr algn="just"/>
            <a:r>
              <a:rPr lang="en-US" sz="2200" dirty="0"/>
              <a:t> </a:t>
            </a:r>
            <a:r>
              <a:rPr lang="en-US" sz="2200" i="1" dirty="0"/>
              <a:t>A Framework for Cyberbullying Detection in Social Network</a:t>
            </a:r>
            <a:r>
              <a:rPr lang="en-US" sz="2200" dirty="0"/>
              <a:t> – 2015 (</a:t>
            </a:r>
            <a:r>
              <a:rPr lang="en-US" sz="2200" dirty="0" err="1"/>
              <a:t>Kansara</a:t>
            </a:r>
            <a:r>
              <a:rPr lang="en-US" sz="2200" dirty="0"/>
              <a:t>, </a:t>
            </a:r>
            <a:r>
              <a:rPr lang="en-US" sz="2200" dirty="0" err="1"/>
              <a:t>Shekokar</a:t>
            </a:r>
            <a:r>
              <a:rPr lang="en-US" sz="2200" dirty="0"/>
              <a:t>)</a:t>
            </a:r>
          </a:p>
          <a:p>
            <a:pPr algn="just"/>
            <a:r>
              <a:rPr lang="en-US" sz="2200" i="1" dirty="0"/>
              <a:t>Approaches for Mining YouTube Videos Metadata in Cyberbullying Detection </a:t>
            </a:r>
            <a:r>
              <a:rPr lang="en-US" sz="2200" dirty="0"/>
              <a:t>– 2015 (</a:t>
            </a:r>
            <a:r>
              <a:rPr lang="en-US" sz="2200" dirty="0" err="1"/>
              <a:t>Marathe</a:t>
            </a:r>
            <a:r>
              <a:rPr lang="en-US" sz="2200" dirty="0"/>
              <a:t>, </a:t>
            </a:r>
            <a:r>
              <a:rPr lang="en-US" sz="2200" dirty="0" err="1"/>
              <a:t>Shirsat</a:t>
            </a:r>
            <a:r>
              <a:rPr lang="en-US" sz="2200" dirty="0"/>
              <a:t>)</a:t>
            </a:r>
          </a:p>
          <a:p>
            <a:pPr algn="just"/>
            <a:r>
              <a:rPr lang="en-US" sz="2200" dirty="0"/>
              <a:t> </a:t>
            </a:r>
            <a:r>
              <a:rPr lang="en-US" sz="2200" i="1" dirty="0"/>
              <a:t>Automatic Detection and Prevention of Cyberbullying </a:t>
            </a:r>
            <a:r>
              <a:rPr lang="en-US" sz="2200" dirty="0"/>
              <a:t>– 2015 (Van </a:t>
            </a:r>
            <a:r>
              <a:rPr lang="en-US" sz="2200" dirty="0" err="1"/>
              <a:t>Hee</a:t>
            </a:r>
            <a:r>
              <a:rPr lang="en-US" sz="2200" dirty="0"/>
              <a:t> et al.)</a:t>
            </a:r>
            <a:endParaRPr lang="en-US" sz="2200" i="1" dirty="0"/>
          </a:p>
          <a:p>
            <a:pPr algn="just"/>
            <a:endParaRPr lang="en-US" sz="2200" i="1" dirty="0"/>
          </a:p>
        </p:txBody>
      </p:sp>
    </p:spTree>
    <p:extLst>
      <p:ext uri="{BB962C8B-B14F-4D97-AF65-F5344CB8AC3E}">
        <p14:creationId xmlns:p14="http://schemas.microsoft.com/office/powerpoint/2010/main" val="287907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608" y="361918"/>
            <a:ext cx="11211671" cy="1084217"/>
          </a:xfrm>
        </p:spPr>
        <p:txBody>
          <a:bodyPr/>
          <a:lstStyle/>
          <a:p>
            <a:pPr algn="ctr"/>
            <a:r>
              <a:rPr lang="en-PH" sz="4800" dirty="0"/>
              <a:t>Review of Related Literature</a:t>
            </a:r>
          </a:p>
        </p:txBody>
      </p:sp>
      <p:sp>
        <p:nvSpPr>
          <p:cNvPr id="3" name="Content Placeholder 2"/>
          <p:cNvSpPr>
            <a:spLocks noGrp="1"/>
          </p:cNvSpPr>
          <p:nvPr>
            <p:ph idx="1"/>
          </p:nvPr>
        </p:nvSpPr>
        <p:spPr>
          <a:xfrm>
            <a:off x="818712" y="2116182"/>
            <a:ext cx="10947464" cy="4540111"/>
          </a:xfrm>
        </p:spPr>
        <p:txBody>
          <a:bodyPr>
            <a:noAutofit/>
          </a:bodyPr>
          <a:lstStyle/>
          <a:p>
            <a:pPr algn="just"/>
            <a:r>
              <a:rPr lang="en-US" sz="2400" i="1" dirty="0"/>
              <a:t>Automated Role Detection in Cyberbullying Incidents </a:t>
            </a:r>
            <a:r>
              <a:rPr lang="en-US" sz="2400" dirty="0"/>
              <a:t>– 2016 (Cheng, Ng)</a:t>
            </a:r>
          </a:p>
          <a:p>
            <a:pPr algn="just"/>
            <a:r>
              <a:rPr lang="en-US" sz="2400" i="1" dirty="0"/>
              <a:t>Automatic Monitoring and Prevention of Cyberbullying </a:t>
            </a:r>
            <a:r>
              <a:rPr lang="en-US" sz="2400" dirty="0"/>
              <a:t>– 2016 (</a:t>
            </a:r>
            <a:r>
              <a:rPr lang="en-US" sz="2400" dirty="0" err="1"/>
              <a:t>Sugandhi</a:t>
            </a:r>
            <a:r>
              <a:rPr lang="en-US" sz="2400" dirty="0"/>
              <a:t>, </a:t>
            </a:r>
            <a:r>
              <a:rPr lang="en-US" sz="2400" dirty="0" err="1"/>
              <a:t>Pande</a:t>
            </a:r>
            <a:r>
              <a:rPr lang="en-US" sz="2400" dirty="0"/>
              <a:t>, Agrawal, </a:t>
            </a:r>
            <a:r>
              <a:rPr lang="en-US" sz="2400" dirty="0" err="1"/>
              <a:t>Bhagat</a:t>
            </a:r>
            <a:r>
              <a:rPr lang="en-US" sz="2400" dirty="0"/>
              <a:t>)</a:t>
            </a:r>
          </a:p>
          <a:p>
            <a:pPr algn="just"/>
            <a:r>
              <a:rPr lang="en-US" sz="2400" i="1" dirty="0"/>
              <a:t>Cyberbullying Detection Using Sentimental Analysis on Social Media </a:t>
            </a:r>
            <a:r>
              <a:rPr lang="en-US" sz="2400" dirty="0"/>
              <a:t>– 2016 (</a:t>
            </a:r>
            <a:r>
              <a:rPr lang="en-US" sz="2400" dirty="0" err="1"/>
              <a:t>Sintaha</a:t>
            </a:r>
            <a:r>
              <a:rPr lang="en-US" sz="2400" dirty="0"/>
              <a:t> et al.) </a:t>
            </a:r>
            <a:endParaRPr lang="en-US" sz="2400" i="1" dirty="0"/>
          </a:p>
        </p:txBody>
      </p:sp>
    </p:spTree>
    <p:extLst>
      <p:ext uri="{BB962C8B-B14F-4D97-AF65-F5344CB8AC3E}">
        <p14:creationId xmlns:p14="http://schemas.microsoft.com/office/powerpoint/2010/main" val="130698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63" y="470263"/>
            <a:ext cx="11211671" cy="990088"/>
          </a:xfrm>
        </p:spPr>
        <p:txBody>
          <a:bodyPr/>
          <a:lstStyle/>
          <a:p>
            <a:pPr algn="ctr"/>
            <a:r>
              <a:rPr lang="en-PH" sz="4800" dirty="0"/>
              <a:t>Theoretical Background</a:t>
            </a:r>
          </a:p>
        </p:txBody>
      </p:sp>
      <p:sp>
        <p:nvSpPr>
          <p:cNvPr id="3" name="Content Placeholder 2"/>
          <p:cNvSpPr>
            <a:spLocks noGrp="1"/>
          </p:cNvSpPr>
          <p:nvPr>
            <p:ph idx="1"/>
          </p:nvPr>
        </p:nvSpPr>
        <p:spPr>
          <a:xfrm>
            <a:off x="1147260" y="2579146"/>
            <a:ext cx="10554574" cy="4278854"/>
          </a:xfrm>
        </p:spPr>
        <p:txBody>
          <a:bodyPr>
            <a:normAutofit/>
          </a:bodyPr>
          <a:lstStyle/>
          <a:p>
            <a:pPr marL="0" indent="0">
              <a:buNone/>
            </a:pPr>
            <a:r>
              <a:rPr lang="en-PH" sz="2400" dirty="0"/>
              <a:t>Ervin Goffman introduced the mechanisms of audience segregation. He describes how people play different roles in different situations. It is a mechanism wherein an individual perform roles, in order to create a favorable image of themselves and leave a good impression to others that is linked to the role they perform. The role that the individual performs is based on who their audience is.</a:t>
            </a:r>
          </a:p>
          <a:p>
            <a:pPr marL="0" indent="0">
              <a:buNone/>
            </a:pPr>
            <a:endParaRPr lang="en-PH" sz="2300" dirty="0"/>
          </a:p>
        </p:txBody>
      </p:sp>
    </p:spTree>
    <p:extLst>
      <p:ext uri="{BB962C8B-B14F-4D97-AF65-F5344CB8AC3E}">
        <p14:creationId xmlns:p14="http://schemas.microsoft.com/office/powerpoint/2010/main" val="1133217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dirty="0"/>
          </a:p>
        </p:txBody>
      </p:sp>
      <p:pic>
        <p:nvPicPr>
          <p:cNvPr id="4" name="Picture 2" descr="fig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148463"/>
            <a:ext cx="6629400" cy="435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66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sp>
        <p:nvSpPr>
          <p:cNvPr id="9" name="Title 1"/>
          <p:cNvSpPr txBox="1">
            <a:spLocks/>
          </p:cNvSpPr>
          <p:nvPr/>
        </p:nvSpPr>
        <p:spPr>
          <a:xfrm>
            <a:off x="771856" y="1606476"/>
            <a:ext cx="10648286" cy="140473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PH" dirty="0">
                <a:latin typeface="Maiandra GD" panose="020E0502030308020204" pitchFamily="34" charset="0"/>
              </a:rPr>
              <a:t>Corpus Update !!!</a:t>
            </a:r>
          </a:p>
        </p:txBody>
      </p:sp>
      <p:sp>
        <p:nvSpPr>
          <p:cNvPr id="10" name="TextBox 9"/>
          <p:cNvSpPr txBox="1"/>
          <p:nvPr/>
        </p:nvSpPr>
        <p:spPr>
          <a:xfrm>
            <a:off x="2300909" y="3199688"/>
            <a:ext cx="8030818" cy="923330"/>
          </a:xfrm>
          <a:prstGeom prst="rect">
            <a:avLst/>
          </a:prstGeom>
          <a:noFill/>
        </p:spPr>
        <p:txBody>
          <a:bodyPr wrap="square" rtlCol="0">
            <a:spAutoFit/>
          </a:bodyPr>
          <a:lstStyle/>
          <a:p>
            <a:r>
              <a:rPr lang="en-PH" sz="5400" dirty="0">
                <a:latin typeface="Maiandra GD" panose="020E0502030308020204" pitchFamily="34" charset="0"/>
              </a:rPr>
              <a:t>From 625 Data Last Term </a:t>
            </a:r>
          </a:p>
        </p:txBody>
      </p:sp>
      <p:sp>
        <p:nvSpPr>
          <p:cNvPr id="11" name="Down Arrow 10"/>
          <p:cNvSpPr/>
          <p:nvPr/>
        </p:nvSpPr>
        <p:spPr>
          <a:xfrm>
            <a:off x="5111771" y="4130208"/>
            <a:ext cx="2093844" cy="123245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sp>
        <p:nvSpPr>
          <p:cNvPr id="12" name="TextBox 11"/>
          <p:cNvSpPr txBox="1"/>
          <p:nvPr/>
        </p:nvSpPr>
        <p:spPr>
          <a:xfrm>
            <a:off x="2143284" y="5502710"/>
            <a:ext cx="8030818" cy="923330"/>
          </a:xfrm>
          <a:prstGeom prst="rect">
            <a:avLst/>
          </a:prstGeom>
          <a:noFill/>
        </p:spPr>
        <p:txBody>
          <a:bodyPr wrap="square" rtlCol="0">
            <a:spAutoFit/>
          </a:bodyPr>
          <a:lstStyle/>
          <a:p>
            <a:pPr algn="ctr"/>
            <a:r>
              <a:rPr lang="en-PH" sz="5400" dirty="0">
                <a:latin typeface="Maiandra GD" panose="020E0502030308020204" pitchFamily="34" charset="0"/>
              </a:rPr>
              <a:t>2000 Data Set</a:t>
            </a:r>
          </a:p>
        </p:txBody>
      </p:sp>
    </p:spTree>
    <p:extLst>
      <p:ext uri="{BB962C8B-B14F-4D97-AF65-F5344CB8AC3E}">
        <p14:creationId xmlns:p14="http://schemas.microsoft.com/office/powerpoint/2010/main" val="3902446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sp>
        <p:nvSpPr>
          <p:cNvPr id="5" name="TextBox 4"/>
          <p:cNvSpPr txBox="1"/>
          <p:nvPr/>
        </p:nvSpPr>
        <p:spPr>
          <a:xfrm>
            <a:off x="340536" y="2391508"/>
            <a:ext cx="5588000" cy="523220"/>
          </a:xfrm>
          <a:prstGeom prst="rect">
            <a:avLst/>
          </a:prstGeom>
          <a:noFill/>
        </p:spPr>
        <p:txBody>
          <a:bodyPr wrap="square" rtlCol="0">
            <a:spAutoFit/>
          </a:bodyPr>
          <a:lstStyle/>
          <a:p>
            <a:pPr algn="ctr"/>
            <a:r>
              <a:rPr lang="en-PH" sz="2800" dirty="0"/>
              <a:t>Software Applications Used</a:t>
            </a:r>
          </a:p>
        </p:txBody>
      </p:sp>
      <p:pic>
        <p:nvPicPr>
          <p:cNvPr id="6" name="Content Placeholder 5"/>
          <p:cNvPicPr>
            <a:picLocks noGrp="1" noChangeAspect="1"/>
          </p:cNvPicPr>
          <p:nvPr>
            <p:ph idx="1"/>
          </p:nvPr>
        </p:nvPicPr>
        <p:blipFill>
          <a:blip r:embed="rId2"/>
          <a:stretch>
            <a:fillRect/>
          </a:stretch>
        </p:blipFill>
        <p:spPr>
          <a:xfrm>
            <a:off x="810000" y="3407939"/>
            <a:ext cx="2584928" cy="2584928"/>
          </a:xfrm>
          <a:prstGeom prst="rect">
            <a:avLst/>
          </a:prstGeom>
        </p:spPr>
      </p:pic>
      <p:pic>
        <p:nvPicPr>
          <p:cNvPr id="7" name="Picture 6"/>
          <p:cNvPicPr>
            <a:picLocks noChangeAspect="1"/>
          </p:cNvPicPr>
          <p:nvPr/>
        </p:nvPicPr>
        <p:blipFill>
          <a:blip r:embed="rId3"/>
          <a:stretch>
            <a:fillRect/>
          </a:stretch>
        </p:blipFill>
        <p:spPr>
          <a:xfrm>
            <a:off x="3500484" y="3057388"/>
            <a:ext cx="3286029" cy="3286029"/>
          </a:xfrm>
          <a:prstGeom prst="rect">
            <a:avLst/>
          </a:prstGeom>
        </p:spPr>
      </p:pic>
      <p:pic>
        <p:nvPicPr>
          <p:cNvPr id="8" name="Picture 7"/>
          <p:cNvPicPr>
            <a:picLocks noChangeAspect="1"/>
          </p:cNvPicPr>
          <p:nvPr/>
        </p:nvPicPr>
        <p:blipFill>
          <a:blip r:embed="rId4"/>
          <a:stretch>
            <a:fillRect/>
          </a:stretch>
        </p:blipFill>
        <p:spPr>
          <a:xfrm>
            <a:off x="6892069" y="3456711"/>
            <a:ext cx="5042755" cy="2451720"/>
          </a:xfrm>
          <a:prstGeom prst="rect">
            <a:avLst/>
          </a:prstGeom>
        </p:spPr>
      </p:pic>
    </p:spTree>
    <p:extLst>
      <p:ext uri="{BB962C8B-B14F-4D97-AF65-F5344CB8AC3E}">
        <p14:creationId xmlns:p14="http://schemas.microsoft.com/office/powerpoint/2010/main" val="184377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Background of the Problem</a:t>
            </a:r>
            <a:endParaRPr lang="en-PH" sz="3600" dirty="0"/>
          </a:p>
        </p:txBody>
      </p:sp>
      <p:sp>
        <p:nvSpPr>
          <p:cNvPr id="3" name="Content Placeholder 2"/>
          <p:cNvSpPr>
            <a:spLocks noGrp="1"/>
          </p:cNvSpPr>
          <p:nvPr>
            <p:ph idx="1"/>
          </p:nvPr>
        </p:nvSpPr>
        <p:spPr>
          <a:xfrm>
            <a:off x="1299806" y="2170036"/>
            <a:ext cx="9592385" cy="4501242"/>
          </a:xfrm>
        </p:spPr>
        <p:txBody>
          <a:bodyPr>
            <a:normAutofit/>
          </a:bodyPr>
          <a:lstStyle/>
          <a:p>
            <a:r>
              <a:rPr lang="en-US" sz="2800" dirty="0">
                <a:latin typeface="+mj-lt"/>
              </a:rPr>
              <a:t>How bullying changed over a period of time</a:t>
            </a:r>
          </a:p>
          <a:p>
            <a:pPr marL="0" indent="0">
              <a:buNone/>
            </a:pPr>
            <a:r>
              <a:rPr lang="en-US" sz="2800" dirty="0">
                <a:latin typeface="+mj-lt"/>
              </a:rPr>
              <a:t>	-Its first discovery on primates</a:t>
            </a:r>
          </a:p>
          <a:p>
            <a:pPr marL="0" indent="0">
              <a:buNone/>
            </a:pPr>
            <a:r>
              <a:rPr lang="en-US" sz="2800" dirty="0">
                <a:latin typeface="+mj-lt"/>
              </a:rPr>
              <a:t>	-During the era of the </a:t>
            </a:r>
            <a:r>
              <a:rPr lang="en-US" sz="2800" i="1" dirty="0">
                <a:latin typeface="+mj-lt"/>
              </a:rPr>
              <a:t>Homo-sapiens</a:t>
            </a:r>
          </a:p>
          <a:p>
            <a:pPr marL="0" indent="0">
              <a:buNone/>
            </a:pPr>
            <a:r>
              <a:rPr lang="en-US" sz="2800" i="1" dirty="0">
                <a:latin typeface="+mj-lt"/>
              </a:rPr>
              <a:t>	-</a:t>
            </a:r>
            <a:r>
              <a:rPr lang="en-US" sz="2800" dirty="0">
                <a:latin typeface="+mj-lt"/>
              </a:rPr>
              <a:t>Bullying in the 21</a:t>
            </a:r>
            <a:r>
              <a:rPr lang="en-US" sz="2800" baseline="30000" dirty="0">
                <a:latin typeface="+mj-lt"/>
              </a:rPr>
              <a:t>st</a:t>
            </a:r>
            <a:r>
              <a:rPr lang="en-US" sz="2800" dirty="0">
                <a:latin typeface="+mj-lt"/>
              </a:rPr>
              <a:t> century</a:t>
            </a:r>
          </a:p>
          <a:p>
            <a:pPr marL="0" indent="0">
              <a:buNone/>
            </a:pPr>
            <a:r>
              <a:rPr lang="en-US" sz="2800" dirty="0">
                <a:latin typeface="+mj-lt"/>
              </a:rPr>
              <a:t>    </a:t>
            </a:r>
          </a:p>
          <a:p>
            <a:r>
              <a:rPr lang="en-US" sz="2800" dirty="0">
                <a:latin typeface="+mj-lt"/>
              </a:rPr>
              <a:t>Bullying-like behaviors are part of the human nature</a:t>
            </a:r>
          </a:p>
          <a:p>
            <a:endParaRPr lang="en-PH" sz="1600" dirty="0"/>
          </a:p>
        </p:txBody>
      </p:sp>
    </p:spTree>
    <p:extLst>
      <p:ext uri="{BB962C8B-B14F-4D97-AF65-F5344CB8AC3E}">
        <p14:creationId xmlns:p14="http://schemas.microsoft.com/office/powerpoint/2010/main" val="1310595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sp>
        <p:nvSpPr>
          <p:cNvPr id="6" name="Title 1"/>
          <p:cNvSpPr txBox="1">
            <a:spLocks/>
          </p:cNvSpPr>
          <p:nvPr/>
        </p:nvSpPr>
        <p:spPr>
          <a:xfrm>
            <a:off x="281354" y="2303585"/>
            <a:ext cx="5132070" cy="75363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PH" dirty="0">
                <a:latin typeface="Maiandra GD" panose="020E0502030308020204" pitchFamily="34" charset="0"/>
              </a:rPr>
              <a:t>Annotated Part</a:t>
            </a:r>
          </a:p>
        </p:txBody>
      </p:sp>
      <p:sp>
        <p:nvSpPr>
          <p:cNvPr id="7" name="TextBox 6"/>
          <p:cNvSpPr txBox="1"/>
          <p:nvPr/>
        </p:nvSpPr>
        <p:spPr>
          <a:xfrm>
            <a:off x="1750308" y="3494413"/>
            <a:ext cx="2902225" cy="2308324"/>
          </a:xfrm>
          <a:prstGeom prst="rect">
            <a:avLst/>
          </a:prstGeom>
          <a:noFill/>
        </p:spPr>
        <p:txBody>
          <a:bodyPr wrap="square" rtlCol="0">
            <a:spAutoFit/>
          </a:bodyPr>
          <a:lstStyle/>
          <a:p>
            <a:pPr algn="ctr"/>
            <a:r>
              <a:rPr lang="en-PH" sz="3600" u="sng" dirty="0">
                <a:latin typeface="Maiandra GD" panose="020E0502030308020204" pitchFamily="34" charset="0"/>
              </a:rPr>
              <a:t>Before:</a:t>
            </a:r>
          </a:p>
          <a:p>
            <a:pPr algn="ctr"/>
            <a:r>
              <a:rPr lang="en-PH" sz="3600" dirty="0">
                <a:latin typeface="Maiandra GD" panose="020E0502030308020204" pitchFamily="34" charset="0"/>
              </a:rPr>
              <a:t>Harmness_0</a:t>
            </a:r>
          </a:p>
          <a:p>
            <a:pPr algn="ctr"/>
            <a:r>
              <a:rPr lang="en-PH" sz="3600" dirty="0">
                <a:latin typeface="Maiandra GD" panose="020E0502030308020204" pitchFamily="34" charset="0"/>
              </a:rPr>
              <a:t>Harmness_1</a:t>
            </a:r>
          </a:p>
          <a:p>
            <a:pPr algn="ctr"/>
            <a:r>
              <a:rPr lang="en-PH" sz="3600" dirty="0">
                <a:latin typeface="Maiandra GD" panose="020E0502030308020204" pitchFamily="34" charset="0"/>
              </a:rPr>
              <a:t>Harmness_2</a:t>
            </a:r>
          </a:p>
        </p:txBody>
      </p:sp>
      <p:sp>
        <p:nvSpPr>
          <p:cNvPr id="8" name="TextBox 7"/>
          <p:cNvSpPr txBox="1"/>
          <p:nvPr/>
        </p:nvSpPr>
        <p:spPr>
          <a:xfrm>
            <a:off x="5272746" y="3057220"/>
            <a:ext cx="6109252" cy="3416320"/>
          </a:xfrm>
          <a:prstGeom prst="rect">
            <a:avLst/>
          </a:prstGeom>
          <a:noFill/>
        </p:spPr>
        <p:txBody>
          <a:bodyPr wrap="square" rtlCol="0">
            <a:spAutoFit/>
          </a:bodyPr>
          <a:lstStyle/>
          <a:p>
            <a:pPr algn="ctr"/>
            <a:r>
              <a:rPr lang="en-PH" sz="3600" u="sng" dirty="0">
                <a:latin typeface="Maiandra GD" panose="020E0502030308020204" pitchFamily="34" charset="0"/>
              </a:rPr>
              <a:t>Now:</a:t>
            </a:r>
          </a:p>
          <a:p>
            <a:pPr algn="ctr"/>
            <a:r>
              <a:rPr lang="en-PH" sz="3600" dirty="0">
                <a:latin typeface="Maiandra GD" panose="020E0502030308020204" pitchFamily="34" charset="0"/>
              </a:rPr>
              <a:t>0=definitely not cyberbullying</a:t>
            </a:r>
          </a:p>
          <a:p>
            <a:pPr algn="ctr"/>
            <a:r>
              <a:rPr lang="en-PH" sz="3600" dirty="0">
                <a:latin typeface="Maiandra GD" panose="020E0502030308020204" pitchFamily="34" charset="0"/>
              </a:rPr>
              <a:t>1= definitely cyberbullying</a:t>
            </a:r>
          </a:p>
          <a:p>
            <a:pPr algn="ctr"/>
            <a:r>
              <a:rPr lang="en-PH" sz="3600" dirty="0">
                <a:latin typeface="Maiandra GD" panose="020E0502030308020204" pitchFamily="34" charset="0"/>
              </a:rPr>
              <a:t>2= ambiguous regarding cyberbullying</a:t>
            </a:r>
          </a:p>
        </p:txBody>
      </p:sp>
    </p:spTree>
    <p:extLst>
      <p:ext uri="{BB962C8B-B14F-4D97-AF65-F5344CB8AC3E}">
        <p14:creationId xmlns:p14="http://schemas.microsoft.com/office/powerpoint/2010/main" val="18512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sp>
        <p:nvSpPr>
          <p:cNvPr id="5" name="Title 1"/>
          <p:cNvSpPr txBox="1">
            <a:spLocks/>
          </p:cNvSpPr>
          <p:nvPr/>
        </p:nvSpPr>
        <p:spPr>
          <a:xfrm>
            <a:off x="290145" y="2233245"/>
            <a:ext cx="4317024" cy="50937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PH" sz="2800" dirty="0">
                <a:latin typeface="Maiandra GD" panose="020E0502030308020204" pitchFamily="34" charset="0"/>
              </a:rPr>
              <a:t>Sample for Preprocessing</a:t>
            </a:r>
          </a:p>
        </p:txBody>
      </p:sp>
      <p:pic>
        <p:nvPicPr>
          <p:cNvPr id="6" name="Picture 5"/>
          <p:cNvPicPr>
            <a:picLocks noChangeAspect="1"/>
          </p:cNvPicPr>
          <p:nvPr/>
        </p:nvPicPr>
        <p:blipFill>
          <a:blip r:embed="rId2"/>
          <a:stretch>
            <a:fillRect/>
          </a:stretch>
        </p:blipFill>
        <p:spPr>
          <a:xfrm>
            <a:off x="2226873" y="2851747"/>
            <a:ext cx="7527235" cy="3489528"/>
          </a:xfrm>
          <a:prstGeom prst="rect">
            <a:avLst/>
          </a:prstGeom>
        </p:spPr>
      </p:pic>
      <p:sp>
        <p:nvSpPr>
          <p:cNvPr id="7" name="TextBox 6"/>
          <p:cNvSpPr txBox="1"/>
          <p:nvPr/>
        </p:nvSpPr>
        <p:spPr>
          <a:xfrm>
            <a:off x="2448657" y="6450406"/>
            <a:ext cx="7129670" cy="369332"/>
          </a:xfrm>
          <a:prstGeom prst="rect">
            <a:avLst/>
          </a:prstGeom>
          <a:noFill/>
        </p:spPr>
        <p:txBody>
          <a:bodyPr wrap="square" rtlCol="0">
            <a:spAutoFit/>
          </a:bodyPr>
          <a:lstStyle/>
          <a:p>
            <a:r>
              <a:rPr lang="en-PH" dirty="0"/>
              <a:t>Randomly from the 2k corpus, we get 50 sentences for sample </a:t>
            </a:r>
          </a:p>
        </p:txBody>
      </p:sp>
    </p:spTree>
    <p:extLst>
      <p:ext uri="{BB962C8B-B14F-4D97-AF65-F5344CB8AC3E}">
        <p14:creationId xmlns:p14="http://schemas.microsoft.com/office/powerpoint/2010/main" val="3767953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sp>
        <p:nvSpPr>
          <p:cNvPr id="5" name="Title 1"/>
          <p:cNvSpPr txBox="1">
            <a:spLocks/>
          </p:cNvSpPr>
          <p:nvPr/>
        </p:nvSpPr>
        <p:spPr>
          <a:xfrm>
            <a:off x="290145" y="2233245"/>
            <a:ext cx="4317024" cy="50937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PH" sz="2800" dirty="0">
                <a:latin typeface="Maiandra GD" panose="020E0502030308020204" pitchFamily="34" charset="0"/>
              </a:rPr>
              <a:t>Sample for Preprocessing</a:t>
            </a:r>
          </a:p>
        </p:txBody>
      </p:sp>
      <p:pic>
        <p:nvPicPr>
          <p:cNvPr id="3" name="Picture 2"/>
          <p:cNvPicPr>
            <a:picLocks noChangeAspect="1"/>
          </p:cNvPicPr>
          <p:nvPr/>
        </p:nvPicPr>
        <p:blipFill>
          <a:blip r:embed="rId2"/>
          <a:stretch>
            <a:fillRect/>
          </a:stretch>
        </p:blipFill>
        <p:spPr>
          <a:xfrm>
            <a:off x="1935118" y="2825469"/>
            <a:ext cx="8321761" cy="3542083"/>
          </a:xfrm>
          <a:prstGeom prst="rect">
            <a:avLst/>
          </a:prstGeom>
        </p:spPr>
      </p:pic>
      <p:sp>
        <p:nvSpPr>
          <p:cNvPr id="8" name="TextBox 7"/>
          <p:cNvSpPr txBox="1"/>
          <p:nvPr/>
        </p:nvSpPr>
        <p:spPr>
          <a:xfrm>
            <a:off x="2047459" y="6429672"/>
            <a:ext cx="8097078" cy="369332"/>
          </a:xfrm>
          <a:prstGeom prst="rect">
            <a:avLst/>
          </a:prstGeom>
          <a:noFill/>
        </p:spPr>
        <p:txBody>
          <a:bodyPr wrap="square" rtlCol="0">
            <a:spAutoFit/>
          </a:bodyPr>
          <a:lstStyle/>
          <a:p>
            <a:pPr algn="ctr"/>
            <a:r>
              <a:rPr lang="en-PH" dirty="0"/>
              <a:t>Cleaning of Data using Notepad ++</a:t>
            </a:r>
          </a:p>
        </p:txBody>
      </p:sp>
    </p:spTree>
    <p:extLst>
      <p:ext uri="{BB962C8B-B14F-4D97-AF65-F5344CB8AC3E}">
        <p14:creationId xmlns:p14="http://schemas.microsoft.com/office/powerpoint/2010/main" val="2217968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sp>
        <p:nvSpPr>
          <p:cNvPr id="5" name="Content Placeholder 4"/>
          <p:cNvSpPr txBox="1">
            <a:spLocks noGrp="1"/>
          </p:cNvSpPr>
          <p:nvPr>
            <p:ph idx="1"/>
          </p:nvPr>
        </p:nvSpPr>
        <p:spPr>
          <a:xfrm>
            <a:off x="827424" y="2529555"/>
            <a:ext cx="10554574" cy="3320909"/>
          </a:xfrm>
          <a:prstGeom prst="rect">
            <a:avLst/>
          </a:prstGeom>
          <a:noFill/>
        </p:spPr>
        <p:txBody>
          <a:bodyPr wrap="square" rtlCol="0">
            <a:spAutoFit/>
          </a:bodyPr>
          <a:lstStyle/>
          <a:p>
            <a:pPr marL="0" indent="0">
              <a:buNone/>
            </a:pPr>
            <a:r>
              <a:rPr lang="en-PH" sz="3600" dirty="0">
                <a:latin typeface="Maiandra GD" panose="020E0502030308020204" pitchFamily="34" charset="0"/>
              </a:rPr>
              <a:t>Bag-of-words </a:t>
            </a:r>
          </a:p>
          <a:p>
            <a:pPr marL="0" indent="0">
              <a:buNone/>
            </a:pPr>
            <a:r>
              <a:rPr lang="en-PH" sz="2800" dirty="0">
                <a:solidFill>
                  <a:schemeClr val="accent1"/>
                </a:solidFill>
                <a:latin typeface="Maiandra GD" panose="020E0502030308020204" pitchFamily="34" charset="0"/>
                <a:sym typeface="Wingdings" panose="05000000000000000000" pitchFamily="2" charset="2"/>
              </a:rPr>
              <a:t> </a:t>
            </a:r>
            <a:r>
              <a:rPr lang="en-PH" dirty="0"/>
              <a:t>a text (such as a sentence or a document) is represented as a bag (multiset) of its words</a:t>
            </a:r>
          </a:p>
          <a:p>
            <a:pPr marL="0" indent="0">
              <a:buNone/>
            </a:pPr>
            <a:r>
              <a:rPr lang="en-PH" sz="2400" dirty="0">
                <a:solidFill>
                  <a:schemeClr val="accent1"/>
                </a:solidFill>
                <a:latin typeface="Maiandra GD" panose="020E0502030308020204" pitchFamily="34" charset="0"/>
                <a:sym typeface="Wingdings" panose="05000000000000000000" pitchFamily="2" charset="2"/>
              </a:rPr>
              <a:t></a:t>
            </a:r>
            <a:r>
              <a:rPr lang="en-PH" dirty="0"/>
              <a:t>   disregards grammar and word order but retains multiplicity </a:t>
            </a:r>
            <a:endParaRPr lang="en-PH" dirty="0">
              <a:latin typeface="Maiandra GD" panose="020E0502030308020204" pitchFamily="34" charset="0"/>
            </a:endParaRPr>
          </a:p>
          <a:p>
            <a:pPr marL="0" indent="0">
              <a:buNone/>
            </a:pPr>
            <a:r>
              <a:rPr lang="en-PH" sz="3600" dirty="0">
                <a:latin typeface="Maiandra GD" panose="020E0502030308020204" pitchFamily="34" charset="0"/>
              </a:rPr>
              <a:t>N-gram</a:t>
            </a:r>
          </a:p>
          <a:p>
            <a:pPr marL="457200" indent="-457200">
              <a:buFont typeface="Wingdings" panose="05000000000000000000" pitchFamily="2" charset="2"/>
              <a:buChar char="à"/>
            </a:pPr>
            <a:r>
              <a:rPr lang="en-PH" dirty="0"/>
              <a:t> a model that can be used to store spatial  information within the text</a:t>
            </a:r>
          </a:p>
          <a:p>
            <a:pPr marL="457200" indent="-457200">
              <a:buFont typeface="Wingdings" panose="05000000000000000000" pitchFamily="2" charset="2"/>
              <a:buChar char="à"/>
            </a:pPr>
            <a:r>
              <a:rPr lang="en-PH" dirty="0">
                <a:latin typeface="Maiandra GD" panose="020E0502030308020204" pitchFamily="34" charset="0"/>
              </a:rPr>
              <a:t>e.g. Unigram, Bigram, Trigram, </a:t>
            </a:r>
            <a:r>
              <a:rPr lang="en-PH" dirty="0" err="1">
                <a:latin typeface="Maiandra GD" panose="020E0502030308020204" pitchFamily="34" charset="0"/>
              </a:rPr>
              <a:t>etc</a:t>
            </a:r>
            <a:endParaRPr lang="en-PH" sz="2800" dirty="0">
              <a:latin typeface="Maiandra GD" panose="020E0502030308020204" pitchFamily="34" charset="0"/>
            </a:endParaRPr>
          </a:p>
        </p:txBody>
      </p:sp>
    </p:spTree>
    <p:extLst>
      <p:ext uri="{BB962C8B-B14F-4D97-AF65-F5344CB8AC3E}">
        <p14:creationId xmlns:p14="http://schemas.microsoft.com/office/powerpoint/2010/main" val="3414397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sp>
        <p:nvSpPr>
          <p:cNvPr id="4" name="Content Placeholder 5"/>
          <p:cNvSpPr txBox="1">
            <a:spLocks/>
          </p:cNvSpPr>
          <p:nvPr/>
        </p:nvSpPr>
        <p:spPr>
          <a:xfrm>
            <a:off x="2597425" y="1987062"/>
            <a:ext cx="6997147" cy="4645708"/>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PH" sz="1400" dirty="0">
                <a:latin typeface="Maiandra GD" panose="020E0502030308020204" pitchFamily="34" charset="0"/>
              </a:rPr>
              <a:t>Example:</a:t>
            </a:r>
          </a:p>
          <a:p>
            <a:pPr marL="0" indent="0" algn="ctr">
              <a:buFont typeface="Wingdings 2" charset="2"/>
              <a:buNone/>
            </a:pPr>
            <a:r>
              <a:rPr lang="en-PH" sz="1400" u="sng" dirty="0">
                <a:latin typeface="Maiandra GD" panose="020E0502030308020204" pitchFamily="34" charset="0"/>
              </a:rPr>
              <a:t>John likes to watch movies. Mary likes movies too.</a:t>
            </a:r>
          </a:p>
          <a:p>
            <a:pPr marL="0" indent="0" algn="ctr">
              <a:buFont typeface="Wingdings 2" charset="2"/>
              <a:buNone/>
            </a:pPr>
            <a:endParaRPr lang="en-PH" sz="1400" u="sng" dirty="0">
              <a:latin typeface="Maiandra GD" panose="020E0502030308020204" pitchFamily="34" charset="0"/>
            </a:endParaRPr>
          </a:p>
          <a:p>
            <a:pPr marL="0" indent="0">
              <a:buFont typeface="Wingdings 2" charset="2"/>
              <a:buNone/>
            </a:pPr>
            <a:r>
              <a:rPr lang="en-PH" sz="1400" dirty="0">
                <a:latin typeface="Maiandra GD" panose="020E0502030308020204" pitchFamily="34" charset="0"/>
              </a:rPr>
              <a:t>[</a:t>
            </a:r>
          </a:p>
          <a:p>
            <a:pPr marL="0" indent="0">
              <a:buFont typeface="Wingdings 2" charset="2"/>
              <a:buNone/>
            </a:pPr>
            <a:r>
              <a:rPr lang="en-PH" sz="1400" dirty="0">
                <a:latin typeface="Maiandra GD" panose="020E0502030308020204" pitchFamily="34" charset="0"/>
              </a:rPr>
              <a:t>    "John",</a:t>
            </a:r>
          </a:p>
          <a:p>
            <a:pPr marL="0" indent="0">
              <a:buFont typeface="Wingdings 2" charset="2"/>
              <a:buNone/>
            </a:pPr>
            <a:r>
              <a:rPr lang="en-PH" sz="1400" dirty="0">
                <a:latin typeface="Maiandra GD" panose="020E0502030308020204" pitchFamily="34" charset="0"/>
              </a:rPr>
              <a:t>    "likes",</a:t>
            </a:r>
          </a:p>
          <a:p>
            <a:pPr marL="0" indent="0">
              <a:buFont typeface="Wingdings 2" charset="2"/>
              <a:buNone/>
            </a:pPr>
            <a:r>
              <a:rPr lang="en-PH" sz="1400" dirty="0">
                <a:latin typeface="Maiandra GD" panose="020E0502030308020204" pitchFamily="34" charset="0"/>
              </a:rPr>
              <a:t>    "to",</a:t>
            </a:r>
          </a:p>
          <a:p>
            <a:pPr marL="0" indent="0">
              <a:buFont typeface="Wingdings 2" charset="2"/>
              <a:buNone/>
            </a:pPr>
            <a:r>
              <a:rPr lang="en-PH" sz="1400" dirty="0">
                <a:latin typeface="Maiandra GD" panose="020E0502030308020204" pitchFamily="34" charset="0"/>
              </a:rPr>
              <a:t>    "watch",</a:t>
            </a:r>
          </a:p>
          <a:p>
            <a:pPr marL="0" indent="0">
              <a:buFont typeface="Wingdings 2" charset="2"/>
              <a:buNone/>
            </a:pPr>
            <a:r>
              <a:rPr lang="en-PH" sz="1400" dirty="0">
                <a:latin typeface="Maiandra GD" panose="020E0502030308020204" pitchFamily="34" charset="0"/>
              </a:rPr>
              <a:t>    "movies",</a:t>
            </a:r>
          </a:p>
          <a:p>
            <a:pPr marL="0" indent="0">
              <a:buFont typeface="Wingdings 2" charset="2"/>
              <a:buNone/>
            </a:pPr>
            <a:r>
              <a:rPr lang="en-PH" sz="1400" dirty="0">
                <a:latin typeface="Maiandra GD" panose="020E0502030308020204" pitchFamily="34" charset="0"/>
              </a:rPr>
              <a:t>    "also",</a:t>
            </a:r>
          </a:p>
          <a:p>
            <a:pPr marL="0" indent="0">
              <a:buFont typeface="Wingdings 2" charset="2"/>
              <a:buNone/>
            </a:pPr>
            <a:r>
              <a:rPr lang="en-PH" sz="1400" dirty="0">
                <a:latin typeface="Maiandra GD" panose="020E0502030308020204" pitchFamily="34" charset="0"/>
              </a:rPr>
              <a:t>    "football",</a:t>
            </a:r>
          </a:p>
          <a:p>
            <a:pPr marL="0" indent="0">
              <a:buFont typeface="Wingdings 2" charset="2"/>
              <a:buNone/>
            </a:pPr>
            <a:r>
              <a:rPr lang="en-PH" sz="1400" dirty="0">
                <a:latin typeface="Maiandra GD" panose="020E0502030308020204" pitchFamily="34" charset="0"/>
              </a:rPr>
              <a:t>    "games",</a:t>
            </a:r>
          </a:p>
          <a:p>
            <a:pPr marL="0" indent="0">
              <a:buFont typeface="Wingdings 2" charset="2"/>
              <a:buNone/>
            </a:pPr>
            <a:r>
              <a:rPr lang="en-PH" sz="1400" dirty="0">
                <a:latin typeface="Maiandra GD" panose="020E0502030308020204" pitchFamily="34" charset="0"/>
              </a:rPr>
              <a:t>    "Mary",</a:t>
            </a:r>
          </a:p>
          <a:p>
            <a:pPr marL="0" indent="0">
              <a:buFont typeface="Wingdings 2" charset="2"/>
              <a:buNone/>
            </a:pPr>
            <a:r>
              <a:rPr lang="en-PH" sz="1400" dirty="0">
                <a:latin typeface="Maiandra GD" panose="020E0502030308020204" pitchFamily="34" charset="0"/>
              </a:rPr>
              <a:t>    "too"</a:t>
            </a:r>
          </a:p>
          <a:p>
            <a:pPr marL="0" indent="0">
              <a:buFont typeface="Wingdings 2" charset="2"/>
              <a:buNone/>
            </a:pPr>
            <a:r>
              <a:rPr lang="en-PH" sz="1400" dirty="0">
                <a:latin typeface="Maiandra GD" panose="020E0502030308020204" pitchFamily="34" charset="0"/>
              </a:rPr>
              <a:t>]</a:t>
            </a:r>
            <a:endParaRPr lang="en-PH" dirty="0">
              <a:latin typeface="Maiandra GD" panose="020E0502030308020204" pitchFamily="34" charset="0"/>
            </a:endParaRPr>
          </a:p>
        </p:txBody>
      </p:sp>
    </p:spTree>
    <p:extLst>
      <p:ext uri="{BB962C8B-B14F-4D97-AF65-F5344CB8AC3E}">
        <p14:creationId xmlns:p14="http://schemas.microsoft.com/office/powerpoint/2010/main" val="700938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sp>
        <p:nvSpPr>
          <p:cNvPr id="5" name="TextBox 4"/>
          <p:cNvSpPr txBox="1"/>
          <p:nvPr/>
        </p:nvSpPr>
        <p:spPr>
          <a:xfrm>
            <a:off x="3226903" y="1989610"/>
            <a:ext cx="5738192" cy="4585871"/>
          </a:xfrm>
          <a:prstGeom prst="rect">
            <a:avLst/>
          </a:prstGeom>
          <a:noFill/>
        </p:spPr>
        <p:txBody>
          <a:bodyPr wrap="square" rtlCol="0">
            <a:spAutoFit/>
          </a:bodyPr>
          <a:lstStyle/>
          <a:p>
            <a:pPr algn="ctr"/>
            <a:r>
              <a:rPr lang="en-PH" sz="2400" dirty="0">
                <a:latin typeface="Maiandra GD" panose="020E0502030308020204" pitchFamily="34" charset="0"/>
              </a:rPr>
              <a:t>Example:</a:t>
            </a:r>
          </a:p>
          <a:p>
            <a:pPr algn="ctr"/>
            <a:r>
              <a:rPr lang="en-PH" sz="2400" u="sng" dirty="0">
                <a:latin typeface="Maiandra GD" panose="020E0502030308020204" pitchFamily="34" charset="0"/>
              </a:rPr>
              <a:t>John likes to watch movies. Mary likes movies too.</a:t>
            </a:r>
          </a:p>
          <a:p>
            <a:endParaRPr lang="en-PH" sz="2200" dirty="0">
              <a:latin typeface="Maiandra GD" panose="020E0502030308020204" pitchFamily="34" charset="0"/>
            </a:endParaRPr>
          </a:p>
          <a:p>
            <a:r>
              <a:rPr lang="en-PH" sz="2200" dirty="0">
                <a:latin typeface="Maiandra GD" panose="020E0502030308020204" pitchFamily="34" charset="0"/>
              </a:rPr>
              <a:t>[</a:t>
            </a:r>
          </a:p>
          <a:p>
            <a:r>
              <a:rPr lang="en-PH" sz="2200" dirty="0">
                <a:latin typeface="Maiandra GD" panose="020E0502030308020204" pitchFamily="34" charset="0"/>
              </a:rPr>
              <a:t>    "John likes",</a:t>
            </a:r>
          </a:p>
          <a:p>
            <a:r>
              <a:rPr lang="en-PH" sz="2200" dirty="0">
                <a:latin typeface="Maiandra GD" panose="020E0502030308020204" pitchFamily="34" charset="0"/>
              </a:rPr>
              <a:t>    "likes to",</a:t>
            </a:r>
          </a:p>
          <a:p>
            <a:r>
              <a:rPr lang="en-PH" sz="2200" dirty="0">
                <a:latin typeface="Maiandra GD" panose="020E0502030308020204" pitchFamily="34" charset="0"/>
              </a:rPr>
              <a:t>    "to watch",</a:t>
            </a:r>
          </a:p>
          <a:p>
            <a:r>
              <a:rPr lang="en-PH" sz="2200" dirty="0">
                <a:latin typeface="Maiandra GD" panose="020E0502030308020204" pitchFamily="34" charset="0"/>
              </a:rPr>
              <a:t>    "watch movies",</a:t>
            </a:r>
          </a:p>
          <a:p>
            <a:r>
              <a:rPr lang="en-PH" sz="2200" dirty="0">
                <a:latin typeface="Maiandra GD" panose="020E0502030308020204" pitchFamily="34" charset="0"/>
              </a:rPr>
              <a:t>    "Mary likes",</a:t>
            </a:r>
          </a:p>
          <a:p>
            <a:r>
              <a:rPr lang="en-PH" sz="2200" dirty="0">
                <a:latin typeface="Maiandra GD" panose="020E0502030308020204" pitchFamily="34" charset="0"/>
              </a:rPr>
              <a:t>    "likes movies",</a:t>
            </a:r>
          </a:p>
          <a:p>
            <a:r>
              <a:rPr lang="en-PH" sz="2200" dirty="0">
                <a:latin typeface="Maiandra GD" panose="020E0502030308020204" pitchFamily="34" charset="0"/>
              </a:rPr>
              <a:t>    "movies too",</a:t>
            </a:r>
          </a:p>
          <a:p>
            <a:r>
              <a:rPr lang="en-PH" sz="2200" dirty="0">
                <a:latin typeface="Maiandra GD" panose="020E0502030308020204" pitchFamily="34" charset="0"/>
              </a:rPr>
              <a:t>]</a:t>
            </a:r>
          </a:p>
        </p:txBody>
      </p:sp>
    </p:spTree>
    <p:extLst>
      <p:ext uri="{BB962C8B-B14F-4D97-AF65-F5344CB8AC3E}">
        <p14:creationId xmlns:p14="http://schemas.microsoft.com/office/powerpoint/2010/main" val="3532351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pic>
        <p:nvPicPr>
          <p:cNvPr id="6" name="Picture 5"/>
          <p:cNvPicPr>
            <a:picLocks noChangeAspect="1"/>
          </p:cNvPicPr>
          <p:nvPr/>
        </p:nvPicPr>
        <p:blipFill>
          <a:blip r:embed="rId2"/>
          <a:stretch>
            <a:fillRect/>
          </a:stretch>
        </p:blipFill>
        <p:spPr>
          <a:xfrm>
            <a:off x="3011524" y="2248755"/>
            <a:ext cx="8268115" cy="3707296"/>
          </a:xfrm>
          <a:prstGeom prst="rect">
            <a:avLst/>
          </a:prstGeom>
        </p:spPr>
      </p:pic>
      <p:sp>
        <p:nvSpPr>
          <p:cNvPr id="7" name="TextBox 6"/>
          <p:cNvSpPr txBox="1"/>
          <p:nvPr/>
        </p:nvSpPr>
        <p:spPr>
          <a:xfrm>
            <a:off x="4401760" y="6250566"/>
            <a:ext cx="5963479" cy="369332"/>
          </a:xfrm>
          <a:prstGeom prst="rect">
            <a:avLst/>
          </a:prstGeom>
          <a:noFill/>
        </p:spPr>
        <p:txBody>
          <a:bodyPr wrap="square" rtlCol="0">
            <a:spAutoFit/>
          </a:bodyPr>
          <a:lstStyle/>
          <a:p>
            <a:pPr algn="ctr"/>
            <a:r>
              <a:rPr lang="en-PH" dirty="0"/>
              <a:t>Sample of a Unigram</a:t>
            </a:r>
          </a:p>
        </p:txBody>
      </p:sp>
    </p:spTree>
    <p:extLst>
      <p:ext uri="{BB962C8B-B14F-4D97-AF65-F5344CB8AC3E}">
        <p14:creationId xmlns:p14="http://schemas.microsoft.com/office/powerpoint/2010/main" val="3087235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pic>
        <p:nvPicPr>
          <p:cNvPr id="6" name="Picture 5"/>
          <p:cNvPicPr>
            <a:picLocks noChangeAspect="1"/>
          </p:cNvPicPr>
          <p:nvPr/>
        </p:nvPicPr>
        <p:blipFill>
          <a:blip r:embed="rId2"/>
          <a:stretch>
            <a:fillRect/>
          </a:stretch>
        </p:blipFill>
        <p:spPr>
          <a:xfrm>
            <a:off x="3325918" y="2115796"/>
            <a:ext cx="8056080" cy="4015063"/>
          </a:xfrm>
          <a:prstGeom prst="rect">
            <a:avLst/>
          </a:prstGeom>
        </p:spPr>
      </p:pic>
      <p:sp>
        <p:nvSpPr>
          <p:cNvPr id="7" name="TextBox 6"/>
          <p:cNvSpPr txBox="1"/>
          <p:nvPr/>
        </p:nvSpPr>
        <p:spPr>
          <a:xfrm>
            <a:off x="4341908" y="6330407"/>
            <a:ext cx="6652591" cy="369332"/>
          </a:xfrm>
          <a:prstGeom prst="rect">
            <a:avLst/>
          </a:prstGeom>
          <a:noFill/>
        </p:spPr>
        <p:txBody>
          <a:bodyPr wrap="square" rtlCol="0">
            <a:spAutoFit/>
          </a:bodyPr>
          <a:lstStyle/>
          <a:p>
            <a:pPr algn="ctr"/>
            <a:r>
              <a:rPr lang="en-PH" dirty="0"/>
              <a:t>Creating the </a:t>
            </a:r>
            <a:r>
              <a:rPr lang="en-PH" dirty="0" err="1"/>
              <a:t>BoW</a:t>
            </a:r>
            <a:r>
              <a:rPr lang="en-PH" dirty="0"/>
              <a:t> for the Unigram</a:t>
            </a:r>
          </a:p>
        </p:txBody>
      </p:sp>
    </p:spTree>
    <p:extLst>
      <p:ext uri="{BB962C8B-B14F-4D97-AF65-F5344CB8AC3E}">
        <p14:creationId xmlns:p14="http://schemas.microsoft.com/office/powerpoint/2010/main" val="3036700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pic>
        <p:nvPicPr>
          <p:cNvPr id="8" name="Picture 7"/>
          <p:cNvPicPr>
            <a:picLocks noChangeAspect="1"/>
          </p:cNvPicPr>
          <p:nvPr/>
        </p:nvPicPr>
        <p:blipFill>
          <a:blip r:embed="rId2"/>
          <a:stretch>
            <a:fillRect/>
          </a:stretch>
        </p:blipFill>
        <p:spPr>
          <a:xfrm>
            <a:off x="3060875" y="2028948"/>
            <a:ext cx="8321123" cy="4000333"/>
          </a:xfrm>
          <a:prstGeom prst="rect">
            <a:avLst/>
          </a:prstGeom>
        </p:spPr>
      </p:pic>
      <p:sp>
        <p:nvSpPr>
          <p:cNvPr id="9" name="TextBox 8"/>
          <p:cNvSpPr txBox="1"/>
          <p:nvPr/>
        </p:nvSpPr>
        <p:spPr>
          <a:xfrm>
            <a:off x="3841511" y="6124417"/>
            <a:ext cx="7063409" cy="646331"/>
          </a:xfrm>
          <a:prstGeom prst="rect">
            <a:avLst/>
          </a:prstGeom>
          <a:noFill/>
        </p:spPr>
        <p:txBody>
          <a:bodyPr wrap="square" rtlCol="0">
            <a:spAutoFit/>
          </a:bodyPr>
          <a:lstStyle/>
          <a:p>
            <a:pPr algn="ctr"/>
            <a:r>
              <a:rPr lang="en-PH" dirty="0"/>
              <a:t>After implementing </a:t>
            </a:r>
            <a:r>
              <a:rPr lang="en-PH" dirty="0" err="1"/>
              <a:t>BoW</a:t>
            </a:r>
            <a:r>
              <a:rPr lang="en-PH" dirty="0"/>
              <a:t>, we can calculate various measures to characterize text (term frequency)</a:t>
            </a:r>
          </a:p>
        </p:txBody>
      </p:sp>
    </p:spTree>
    <p:extLst>
      <p:ext uri="{BB962C8B-B14F-4D97-AF65-F5344CB8AC3E}">
        <p14:creationId xmlns:p14="http://schemas.microsoft.com/office/powerpoint/2010/main" val="1863179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sp>
        <p:nvSpPr>
          <p:cNvPr id="6" name="Content Placeholder 2"/>
          <p:cNvSpPr>
            <a:spLocks noGrp="1"/>
          </p:cNvSpPr>
          <p:nvPr>
            <p:ph idx="1"/>
          </p:nvPr>
        </p:nvSpPr>
        <p:spPr>
          <a:xfrm>
            <a:off x="1484242" y="2238863"/>
            <a:ext cx="9223514" cy="4351338"/>
          </a:xfrm>
        </p:spPr>
        <p:txBody>
          <a:bodyPr>
            <a:normAutofit/>
          </a:bodyPr>
          <a:lstStyle/>
          <a:p>
            <a:pPr marL="0" indent="0">
              <a:buNone/>
            </a:pPr>
            <a:r>
              <a:rPr lang="en-PH" sz="2800" dirty="0"/>
              <a:t>Reminders:</a:t>
            </a:r>
          </a:p>
          <a:p>
            <a:pPr marL="0" indent="0">
              <a:buNone/>
            </a:pPr>
            <a:endParaRPr lang="en-PH" sz="2800" dirty="0"/>
          </a:p>
          <a:p>
            <a:pPr>
              <a:buFont typeface="Wingdings" panose="05000000000000000000" pitchFamily="2" charset="2"/>
              <a:buChar char="à"/>
            </a:pPr>
            <a:r>
              <a:rPr lang="en-PH" sz="2800" dirty="0">
                <a:sym typeface="Wingdings" panose="05000000000000000000" pitchFamily="2" charset="2"/>
              </a:rPr>
              <a:t>Bag-of-unigram will become ATTRIBUTE</a:t>
            </a:r>
          </a:p>
          <a:p>
            <a:pPr>
              <a:buFont typeface="Wingdings" panose="05000000000000000000" pitchFamily="2" charset="2"/>
              <a:buChar char="à"/>
            </a:pPr>
            <a:r>
              <a:rPr lang="en-PH" sz="2800" dirty="0">
                <a:sym typeface="Wingdings" panose="05000000000000000000" pitchFamily="2" charset="2"/>
              </a:rPr>
              <a:t>Values or number of calculated, characterize text will become DATA</a:t>
            </a:r>
          </a:p>
          <a:p>
            <a:pPr>
              <a:buFont typeface="Wingdings" panose="05000000000000000000" pitchFamily="2" charset="2"/>
              <a:buChar char="à"/>
            </a:pPr>
            <a:r>
              <a:rPr lang="en-PH" sz="2800" dirty="0">
                <a:sym typeface="Wingdings" panose="05000000000000000000" pitchFamily="2" charset="2"/>
              </a:rPr>
              <a:t>Annotated part before will become CLASS</a:t>
            </a:r>
            <a:endParaRPr lang="en-PH" sz="2800" dirty="0"/>
          </a:p>
        </p:txBody>
      </p:sp>
    </p:spTree>
    <p:extLst>
      <p:ext uri="{BB962C8B-B14F-4D97-AF65-F5344CB8AC3E}">
        <p14:creationId xmlns:p14="http://schemas.microsoft.com/office/powerpoint/2010/main" val="421772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Background of the Problem</a:t>
            </a:r>
            <a:endParaRPr lang="en-PH" sz="3200" dirty="0"/>
          </a:p>
        </p:txBody>
      </p:sp>
      <p:sp>
        <p:nvSpPr>
          <p:cNvPr id="3" name="Content Placeholder 2"/>
          <p:cNvSpPr>
            <a:spLocks noGrp="1"/>
          </p:cNvSpPr>
          <p:nvPr>
            <p:ph idx="1"/>
          </p:nvPr>
        </p:nvSpPr>
        <p:spPr>
          <a:xfrm>
            <a:off x="818712" y="2207623"/>
            <a:ext cx="10554574" cy="5186708"/>
          </a:xfrm>
        </p:spPr>
        <p:txBody>
          <a:bodyPr>
            <a:normAutofit/>
          </a:bodyPr>
          <a:lstStyle/>
          <a:p>
            <a:r>
              <a:rPr lang="en-US" sz="2800" dirty="0">
                <a:latin typeface="+mj-lt"/>
              </a:rPr>
              <a:t>Introduction to cyberbullying</a:t>
            </a:r>
          </a:p>
          <a:p>
            <a:pPr marL="0" indent="0">
              <a:buNone/>
            </a:pPr>
            <a:r>
              <a:rPr lang="en-US" sz="2800" dirty="0">
                <a:latin typeface="+mj-lt"/>
              </a:rPr>
              <a:t>	Must be:</a:t>
            </a:r>
          </a:p>
          <a:p>
            <a:pPr marL="0" indent="0">
              <a:buNone/>
            </a:pPr>
            <a:r>
              <a:rPr lang="en-US" sz="2800" i="1" dirty="0">
                <a:latin typeface="+mj-lt"/>
              </a:rPr>
              <a:t>		-</a:t>
            </a:r>
            <a:r>
              <a:rPr lang="en-US" sz="2800" dirty="0">
                <a:latin typeface="+mj-lt"/>
              </a:rPr>
              <a:t>involuntary</a:t>
            </a:r>
          </a:p>
          <a:p>
            <a:pPr marL="0" indent="0">
              <a:buNone/>
            </a:pPr>
            <a:r>
              <a:rPr lang="en-US" sz="2800" i="1" dirty="0">
                <a:latin typeface="+mj-lt"/>
              </a:rPr>
              <a:t>		-</a:t>
            </a:r>
            <a:r>
              <a:rPr lang="en-US" sz="2800" dirty="0">
                <a:latin typeface="+mj-lt"/>
              </a:rPr>
              <a:t>harmful/offensive</a:t>
            </a:r>
          </a:p>
          <a:p>
            <a:pPr marL="0" indent="0">
              <a:buNone/>
            </a:pPr>
            <a:r>
              <a:rPr lang="en-US" sz="2800" i="1" dirty="0">
                <a:latin typeface="+mj-lt"/>
              </a:rPr>
              <a:t>		-</a:t>
            </a:r>
            <a:r>
              <a:rPr lang="en-US" sz="2800" dirty="0">
                <a:latin typeface="+mj-lt"/>
              </a:rPr>
              <a:t>repetitive</a:t>
            </a:r>
          </a:p>
          <a:p>
            <a:pPr marL="0" indent="0">
              <a:buNone/>
            </a:pPr>
            <a:r>
              <a:rPr lang="en-US" sz="2800" i="1" dirty="0">
                <a:latin typeface="+mj-lt"/>
              </a:rPr>
              <a:t>		-</a:t>
            </a:r>
            <a:r>
              <a:rPr lang="en-US" sz="2800" dirty="0">
                <a:latin typeface="+mj-lt"/>
              </a:rPr>
              <a:t>utilized technology as medium</a:t>
            </a:r>
            <a:endParaRPr lang="en-US" sz="2800" i="1" dirty="0">
              <a:latin typeface="+mj-lt"/>
            </a:endParaRPr>
          </a:p>
          <a:p>
            <a:pPr marL="0" indent="0">
              <a:buNone/>
            </a:pPr>
            <a:endParaRPr lang="en-US" sz="2800" dirty="0">
              <a:latin typeface="+mj-lt"/>
            </a:endParaRPr>
          </a:p>
          <a:p>
            <a:pPr marL="0" indent="0">
              <a:buNone/>
            </a:pPr>
            <a:r>
              <a:rPr lang="en-US" sz="2800" dirty="0">
                <a:latin typeface="+mj-lt"/>
              </a:rPr>
              <a:t>	</a:t>
            </a:r>
            <a:endParaRPr lang="en-PH" dirty="0"/>
          </a:p>
        </p:txBody>
      </p:sp>
    </p:spTree>
    <p:extLst>
      <p:ext uri="{BB962C8B-B14F-4D97-AF65-F5344CB8AC3E}">
        <p14:creationId xmlns:p14="http://schemas.microsoft.com/office/powerpoint/2010/main" val="3602618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pic>
        <p:nvPicPr>
          <p:cNvPr id="6" name="Picture 5"/>
          <p:cNvPicPr>
            <a:picLocks noChangeAspect="1"/>
          </p:cNvPicPr>
          <p:nvPr/>
        </p:nvPicPr>
        <p:blipFill>
          <a:blip r:embed="rId2"/>
          <a:stretch>
            <a:fillRect/>
          </a:stretch>
        </p:blipFill>
        <p:spPr>
          <a:xfrm>
            <a:off x="3209575" y="2061349"/>
            <a:ext cx="7765773" cy="4366115"/>
          </a:xfrm>
          <a:prstGeom prst="rect">
            <a:avLst/>
          </a:prstGeom>
        </p:spPr>
      </p:pic>
      <p:sp>
        <p:nvSpPr>
          <p:cNvPr id="7" name="TextBox 6"/>
          <p:cNvSpPr txBox="1"/>
          <p:nvPr/>
        </p:nvSpPr>
        <p:spPr>
          <a:xfrm>
            <a:off x="3877791" y="6488668"/>
            <a:ext cx="6639339" cy="369332"/>
          </a:xfrm>
          <a:prstGeom prst="rect">
            <a:avLst/>
          </a:prstGeom>
          <a:noFill/>
        </p:spPr>
        <p:txBody>
          <a:bodyPr wrap="square" rtlCol="0">
            <a:spAutoFit/>
          </a:bodyPr>
          <a:lstStyle/>
          <a:p>
            <a:pPr algn="ctr"/>
            <a:r>
              <a:rPr lang="en-PH" dirty="0"/>
              <a:t>.</a:t>
            </a:r>
            <a:r>
              <a:rPr lang="en-PH" dirty="0" err="1"/>
              <a:t>Arff</a:t>
            </a:r>
            <a:r>
              <a:rPr lang="en-PH" dirty="0"/>
              <a:t> (Attribute-Relation </a:t>
            </a:r>
            <a:r>
              <a:rPr lang="en-PH" b="1" dirty="0"/>
              <a:t>File</a:t>
            </a:r>
            <a:r>
              <a:rPr lang="en-PH" dirty="0"/>
              <a:t> Format) Style</a:t>
            </a:r>
          </a:p>
        </p:txBody>
      </p:sp>
    </p:spTree>
    <p:extLst>
      <p:ext uri="{BB962C8B-B14F-4D97-AF65-F5344CB8AC3E}">
        <p14:creationId xmlns:p14="http://schemas.microsoft.com/office/powerpoint/2010/main" val="2311070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pic>
        <p:nvPicPr>
          <p:cNvPr id="5" name="Picture 4"/>
          <p:cNvPicPr>
            <a:picLocks noChangeAspect="1"/>
          </p:cNvPicPr>
          <p:nvPr/>
        </p:nvPicPr>
        <p:blipFill>
          <a:blip r:embed="rId2"/>
          <a:stretch>
            <a:fillRect/>
          </a:stretch>
        </p:blipFill>
        <p:spPr>
          <a:xfrm>
            <a:off x="3176210" y="2090494"/>
            <a:ext cx="8205788" cy="4151558"/>
          </a:xfrm>
          <a:prstGeom prst="rect">
            <a:avLst/>
          </a:prstGeom>
        </p:spPr>
      </p:pic>
      <p:sp>
        <p:nvSpPr>
          <p:cNvPr id="8" name="TextBox 7"/>
          <p:cNvSpPr txBox="1"/>
          <p:nvPr/>
        </p:nvSpPr>
        <p:spPr>
          <a:xfrm>
            <a:off x="3628130" y="6337912"/>
            <a:ext cx="7301948" cy="369332"/>
          </a:xfrm>
          <a:prstGeom prst="rect">
            <a:avLst/>
          </a:prstGeom>
          <a:noFill/>
        </p:spPr>
        <p:txBody>
          <a:bodyPr wrap="square" rtlCol="0">
            <a:spAutoFit/>
          </a:bodyPr>
          <a:lstStyle/>
          <a:p>
            <a:pPr algn="ctr"/>
            <a:r>
              <a:rPr lang="en-PH" dirty="0"/>
              <a:t>Open the file into Weka to see visualize the data</a:t>
            </a:r>
          </a:p>
        </p:txBody>
      </p:sp>
    </p:spTree>
    <p:extLst>
      <p:ext uri="{BB962C8B-B14F-4D97-AF65-F5344CB8AC3E}">
        <p14:creationId xmlns:p14="http://schemas.microsoft.com/office/powerpoint/2010/main" val="2210803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pic>
        <p:nvPicPr>
          <p:cNvPr id="6" name="Picture 5"/>
          <p:cNvPicPr>
            <a:picLocks noChangeAspect="1"/>
          </p:cNvPicPr>
          <p:nvPr/>
        </p:nvPicPr>
        <p:blipFill>
          <a:blip r:embed="rId2"/>
          <a:stretch>
            <a:fillRect/>
          </a:stretch>
        </p:blipFill>
        <p:spPr>
          <a:xfrm>
            <a:off x="3903785" y="2181893"/>
            <a:ext cx="7478213" cy="3708953"/>
          </a:xfrm>
          <a:prstGeom prst="rect">
            <a:avLst/>
          </a:prstGeom>
        </p:spPr>
      </p:pic>
      <p:sp>
        <p:nvSpPr>
          <p:cNvPr id="7" name="TextBox 6"/>
          <p:cNvSpPr txBox="1"/>
          <p:nvPr/>
        </p:nvSpPr>
        <p:spPr>
          <a:xfrm>
            <a:off x="4283464" y="5983866"/>
            <a:ext cx="6718853" cy="738664"/>
          </a:xfrm>
          <a:prstGeom prst="rect">
            <a:avLst/>
          </a:prstGeom>
          <a:noFill/>
        </p:spPr>
        <p:txBody>
          <a:bodyPr wrap="square" rtlCol="0">
            <a:spAutoFit/>
          </a:bodyPr>
          <a:lstStyle/>
          <a:p>
            <a:pPr algn="ctr"/>
            <a:r>
              <a:rPr lang="en-PH" sz="1400" dirty="0"/>
              <a:t>Then go to classify and choose SMO(</a:t>
            </a:r>
            <a:r>
              <a:rPr lang="en-PH" sz="1400" b="1" dirty="0"/>
              <a:t>Sequential minimal optimization</a:t>
            </a:r>
            <a:r>
              <a:rPr lang="en-PH" sz="1400" dirty="0"/>
              <a:t>) its an algorithm for solving the quadratic programming problem that arises during the training of support vector machines</a:t>
            </a:r>
          </a:p>
        </p:txBody>
      </p:sp>
    </p:spTree>
    <p:extLst>
      <p:ext uri="{BB962C8B-B14F-4D97-AF65-F5344CB8AC3E}">
        <p14:creationId xmlns:p14="http://schemas.microsoft.com/office/powerpoint/2010/main" val="4230243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 and Discussion</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773" y="2973942"/>
            <a:ext cx="8235668" cy="1983773"/>
          </a:xfrm>
          <a:prstGeom prst="rect">
            <a:avLst/>
          </a:prstGeom>
        </p:spPr>
      </p:pic>
      <p:sp>
        <p:nvSpPr>
          <p:cNvPr id="6" name="TextBox 5"/>
          <p:cNvSpPr txBox="1"/>
          <p:nvPr/>
        </p:nvSpPr>
        <p:spPr>
          <a:xfrm>
            <a:off x="1631119" y="5222758"/>
            <a:ext cx="9050771" cy="646331"/>
          </a:xfrm>
          <a:prstGeom prst="rect">
            <a:avLst/>
          </a:prstGeom>
          <a:noFill/>
        </p:spPr>
        <p:txBody>
          <a:bodyPr wrap="square" rtlCol="0">
            <a:spAutoFit/>
          </a:bodyPr>
          <a:lstStyle/>
          <a:p>
            <a:r>
              <a:rPr lang="en-PH" dirty="0"/>
              <a:t>First result: 20% stand for the currently performance of the system but remember our data that we input here was only 10 were not yet done.</a:t>
            </a:r>
          </a:p>
        </p:txBody>
      </p:sp>
    </p:spTree>
    <p:extLst>
      <p:ext uri="{BB962C8B-B14F-4D97-AF65-F5344CB8AC3E}">
        <p14:creationId xmlns:p14="http://schemas.microsoft.com/office/powerpoint/2010/main" val="3442164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 and Discussion</a:t>
            </a:r>
          </a:p>
        </p:txBody>
      </p:sp>
      <p:pic>
        <p:nvPicPr>
          <p:cNvPr id="2050" name="Picture 2" descr="https://scontent.fmnl4-3.fna.fbcdn.net/v/t34.0-12/14797313_1220215368036286_460764242_n.png?oh=93eb26c743c9f1329a6366edceccf17b&amp;oe=580F99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1" y="3518144"/>
            <a:ext cx="798012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046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Work Breakdown Schedule (WBS)</a:t>
            </a:r>
          </a:p>
        </p:txBody>
      </p:sp>
      <p:pic>
        <p:nvPicPr>
          <p:cNvPr id="5" name="Picture 4"/>
          <p:cNvPicPr>
            <a:picLocks noChangeAspect="1"/>
          </p:cNvPicPr>
          <p:nvPr/>
        </p:nvPicPr>
        <p:blipFill>
          <a:blip r:embed="rId2"/>
          <a:stretch>
            <a:fillRect/>
          </a:stretch>
        </p:blipFill>
        <p:spPr>
          <a:xfrm>
            <a:off x="1213338" y="2480599"/>
            <a:ext cx="10058400" cy="3784478"/>
          </a:xfrm>
          <a:prstGeom prst="rect">
            <a:avLst/>
          </a:prstGeom>
        </p:spPr>
      </p:pic>
    </p:spTree>
    <p:extLst>
      <p:ext uri="{BB962C8B-B14F-4D97-AF65-F5344CB8AC3E}">
        <p14:creationId xmlns:p14="http://schemas.microsoft.com/office/powerpoint/2010/main" val="357949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Background of the Problem</a:t>
            </a:r>
            <a:endParaRPr lang="en-PH" sz="3200" dirty="0"/>
          </a:p>
        </p:txBody>
      </p:sp>
      <p:sp>
        <p:nvSpPr>
          <p:cNvPr id="3" name="Content Placeholder 2"/>
          <p:cNvSpPr>
            <a:spLocks noGrp="1"/>
          </p:cNvSpPr>
          <p:nvPr>
            <p:ph idx="1"/>
          </p:nvPr>
        </p:nvSpPr>
        <p:spPr>
          <a:xfrm>
            <a:off x="721997" y="782944"/>
            <a:ext cx="10554574" cy="5186708"/>
          </a:xfrm>
        </p:spPr>
        <p:txBody>
          <a:bodyPr>
            <a:normAutofit/>
          </a:bodyPr>
          <a:lstStyle/>
          <a:p>
            <a:r>
              <a:rPr lang="en-US" sz="2800" dirty="0">
                <a:latin typeface="+mj-lt"/>
              </a:rPr>
              <a:t>Cyberbullying in the Philippines</a:t>
            </a:r>
          </a:p>
          <a:p>
            <a:pPr marL="0" indent="0">
              <a:buNone/>
            </a:pPr>
            <a:r>
              <a:rPr lang="en-US" sz="2800" i="1" dirty="0">
                <a:latin typeface="+mj-lt"/>
              </a:rPr>
              <a:t>    </a:t>
            </a:r>
          </a:p>
          <a:p>
            <a:pPr marL="0" indent="0">
              <a:buNone/>
            </a:pPr>
            <a:endParaRPr lang="en-US" sz="2800" dirty="0">
              <a:latin typeface="+mj-lt"/>
            </a:endParaRPr>
          </a:p>
          <a:p>
            <a:pPr marL="0" indent="0">
              <a:buNone/>
            </a:pPr>
            <a:r>
              <a:rPr lang="en-US" sz="2800" dirty="0">
                <a:latin typeface="+mj-lt"/>
              </a:rPr>
              <a:t>	</a:t>
            </a:r>
            <a:endParaRPr lang="en-PH" dirty="0"/>
          </a:p>
        </p:txBody>
      </p:sp>
      <p:pic>
        <p:nvPicPr>
          <p:cNvPr id="1026" name="Picture 2" descr="Image result for southeast digital in 2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3777" y="2875084"/>
            <a:ext cx="5471014" cy="372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35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Background of the Problem</a:t>
            </a:r>
            <a:endParaRPr lang="en-PH" sz="3200" dirty="0"/>
          </a:p>
        </p:txBody>
      </p:sp>
      <p:sp>
        <p:nvSpPr>
          <p:cNvPr id="3" name="Content Placeholder 2"/>
          <p:cNvSpPr>
            <a:spLocks noGrp="1"/>
          </p:cNvSpPr>
          <p:nvPr>
            <p:ph idx="1"/>
          </p:nvPr>
        </p:nvSpPr>
        <p:spPr>
          <a:xfrm>
            <a:off x="721997" y="782944"/>
            <a:ext cx="10554574" cy="5186708"/>
          </a:xfrm>
        </p:spPr>
        <p:txBody>
          <a:bodyPr>
            <a:normAutofit/>
          </a:bodyPr>
          <a:lstStyle/>
          <a:p>
            <a:r>
              <a:rPr lang="en-US" sz="2800" dirty="0">
                <a:latin typeface="+mj-lt"/>
              </a:rPr>
              <a:t>Cyberbullying in the Philippines</a:t>
            </a:r>
          </a:p>
          <a:p>
            <a:pPr marL="0" indent="0">
              <a:buNone/>
            </a:pPr>
            <a:r>
              <a:rPr lang="en-US" sz="2800" i="1" dirty="0">
                <a:latin typeface="+mj-lt"/>
              </a:rPr>
              <a:t>    </a:t>
            </a:r>
          </a:p>
          <a:p>
            <a:pPr marL="0" indent="0">
              <a:buNone/>
            </a:pPr>
            <a:endParaRPr lang="en-US" sz="2800" dirty="0">
              <a:latin typeface="+mj-lt"/>
            </a:endParaRPr>
          </a:p>
          <a:p>
            <a:pPr marL="0" indent="0">
              <a:buNone/>
            </a:pPr>
            <a:r>
              <a:rPr lang="en-US" sz="2800" dirty="0">
                <a:latin typeface="+mj-lt"/>
              </a:rPr>
              <a:t>	</a:t>
            </a:r>
            <a:endParaRPr lang="en-PH" dirty="0"/>
          </a:p>
        </p:txBody>
      </p:sp>
      <p:pic>
        <p:nvPicPr>
          <p:cNvPr id="4" name="Picture 3"/>
          <p:cNvPicPr>
            <a:picLocks noChangeAspect="1"/>
          </p:cNvPicPr>
          <p:nvPr/>
        </p:nvPicPr>
        <p:blipFill rotWithShape="1">
          <a:blip r:embed="rId2"/>
          <a:srcRect b="9338"/>
          <a:stretch/>
        </p:blipFill>
        <p:spPr>
          <a:xfrm>
            <a:off x="3274584" y="2871057"/>
            <a:ext cx="5449400" cy="3723174"/>
          </a:xfrm>
          <a:prstGeom prst="rect">
            <a:avLst/>
          </a:prstGeom>
        </p:spPr>
      </p:pic>
    </p:spTree>
    <p:extLst>
      <p:ext uri="{BB962C8B-B14F-4D97-AF65-F5344CB8AC3E}">
        <p14:creationId xmlns:p14="http://schemas.microsoft.com/office/powerpoint/2010/main" val="413241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Background of the Problem</a:t>
            </a:r>
            <a:endParaRPr lang="en-PH" sz="3200" dirty="0"/>
          </a:p>
        </p:txBody>
      </p:sp>
      <p:sp>
        <p:nvSpPr>
          <p:cNvPr id="3" name="Content Placeholder 2"/>
          <p:cNvSpPr>
            <a:spLocks noGrp="1"/>
          </p:cNvSpPr>
          <p:nvPr>
            <p:ph idx="1"/>
          </p:nvPr>
        </p:nvSpPr>
        <p:spPr>
          <a:xfrm>
            <a:off x="721997" y="2242037"/>
            <a:ext cx="10554574" cy="4290647"/>
          </a:xfrm>
        </p:spPr>
        <p:txBody>
          <a:bodyPr>
            <a:normAutofit/>
          </a:bodyPr>
          <a:lstStyle/>
          <a:p>
            <a:r>
              <a:rPr lang="en-US" sz="2800" dirty="0">
                <a:latin typeface="+mj-lt"/>
              </a:rPr>
              <a:t>Cyberbullying in the Philippines</a:t>
            </a:r>
          </a:p>
          <a:p>
            <a:pPr marL="0" indent="0">
              <a:buNone/>
            </a:pPr>
            <a:r>
              <a:rPr lang="en-US" sz="2800" i="1" dirty="0">
                <a:latin typeface="+mj-lt"/>
              </a:rPr>
              <a:t>    	</a:t>
            </a:r>
            <a:r>
              <a:rPr lang="en-US" sz="2800" dirty="0">
                <a:latin typeface="+mj-lt"/>
              </a:rPr>
              <a:t>Countermeasures:</a:t>
            </a:r>
          </a:p>
          <a:p>
            <a:pPr marL="0" indent="0">
              <a:buNone/>
            </a:pPr>
            <a:r>
              <a:rPr lang="en-US" sz="2800" dirty="0">
                <a:latin typeface="+mj-lt"/>
              </a:rPr>
              <a:t>		- R.A. 10627 – Anti-bullying Act of 2013</a:t>
            </a:r>
          </a:p>
          <a:p>
            <a:pPr marL="0" indent="0">
              <a:buNone/>
            </a:pPr>
            <a:r>
              <a:rPr lang="en-US" sz="2800" dirty="0">
                <a:latin typeface="+mj-lt"/>
              </a:rPr>
              <a:t>		- House Bill 5718 – Anti-cyberbullying Act of 2015</a:t>
            </a:r>
          </a:p>
          <a:p>
            <a:pPr marL="0" indent="0">
              <a:buNone/>
            </a:pPr>
            <a:endParaRPr lang="en-US" sz="2800" dirty="0">
              <a:latin typeface="+mj-lt"/>
            </a:endParaRPr>
          </a:p>
          <a:p>
            <a:pPr marL="0" indent="0">
              <a:buNone/>
            </a:pPr>
            <a:r>
              <a:rPr lang="en-US" sz="2800" dirty="0">
                <a:latin typeface="+mj-lt"/>
              </a:rPr>
              <a:t>	</a:t>
            </a:r>
            <a:endParaRPr lang="en-PH" dirty="0"/>
          </a:p>
        </p:txBody>
      </p:sp>
    </p:spTree>
    <p:extLst>
      <p:ext uri="{BB962C8B-B14F-4D97-AF65-F5344CB8AC3E}">
        <p14:creationId xmlns:p14="http://schemas.microsoft.com/office/powerpoint/2010/main" val="159322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Statement of the Problem</a:t>
            </a:r>
            <a:endParaRPr lang="en-PH" sz="3200" dirty="0"/>
          </a:p>
        </p:txBody>
      </p:sp>
      <p:sp>
        <p:nvSpPr>
          <p:cNvPr id="3" name="Content Placeholder 2"/>
          <p:cNvSpPr>
            <a:spLocks noGrp="1"/>
          </p:cNvSpPr>
          <p:nvPr>
            <p:ph idx="1"/>
          </p:nvPr>
        </p:nvSpPr>
        <p:spPr>
          <a:xfrm>
            <a:off x="810000" y="2183099"/>
            <a:ext cx="10920570" cy="4272642"/>
          </a:xfrm>
        </p:spPr>
        <p:txBody>
          <a:bodyPr>
            <a:noAutofit/>
          </a:bodyPr>
          <a:lstStyle/>
          <a:p>
            <a:pPr marL="0" indent="0">
              <a:buNone/>
            </a:pPr>
            <a:r>
              <a:rPr lang="en-US" sz="4400" dirty="0"/>
              <a:t>How can the automation of detecting cyberbullying occurrences in public social media posts be made possible with the aid of the concept of text classification?</a:t>
            </a:r>
            <a:endParaRPr lang="en-PH" sz="4400" dirty="0"/>
          </a:p>
        </p:txBody>
      </p:sp>
    </p:spTree>
    <p:extLst>
      <p:ext uri="{BB962C8B-B14F-4D97-AF65-F5344CB8AC3E}">
        <p14:creationId xmlns:p14="http://schemas.microsoft.com/office/powerpoint/2010/main" val="283379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Objective</a:t>
            </a:r>
            <a:endParaRPr lang="en-PH" dirty="0"/>
          </a:p>
        </p:txBody>
      </p:sp>
      <p:sp>
        <p:nvSpPr>
          <p:cNvPr id="3" name="Content Placeholder 2"/>
          <p:cNvSpPr>
            <a:spLocks noGrp="1"/>
          </p:cNvSpPr>
          <p:nvPr>
            <p:ph idx="1"/>
          </p:nvPr>
        </p:nvSpPr>
        <p:spPr>
          <a:xfrm>
            <a:off x="662608" y="2784900"/>
            <a:ext cx="10866782" cy="3566161"/>
          </a:xfrm>
        </p:spPr>
        <p:txBody>
          <a:bodyPr>
            <a:normAutofit/>
          </a:bodyPr>
          <a:lstStyle/>
          <a:p>
            <a:r>
              <a:rPr lang="en-US" sz="3200" dirty="0">
                <a:latin typeface="+mj-lt"/>
              </a:rPr>
              <a:t>Main Objective</a:t>
            </a:r>
          </a:p>
          <a:p>
            <a:pPr marL="0" indent="0">
              <a:buNone/>
            </a:pPr>
            <a:r>
              <a:rPr lang="en-US" sz="3800" dirty="0">
                <a:latin typeface="+mj-lt"/>
              </a:rPr>
              <a:t>	</a:t>
            </a:r>
            <a:r>
              <a:rPr lang="en-US" sz="2800" dirty="0"/>
              <a:t>This research aims to formulate a cyberbullying detection model which will yield at least 70-80% accuracy in terms of detecting cyberbullying occurrences present in public social media posts.</a:t>
            </a:r>
          </a:p>
          <a:p>
            <a:pPr marL="0" indent="0">
              <a:buNone/>
            </a:pPr>
            <a:endParaRPr lang="en-US" sz="3800" dirty="0">
              <a:latin typeface="+mj-lt"/>
            </a:endParaRPr>
          </a:p>
        </p:txBody>
      </p:sp>
    </p:spTree>
    <p:extLst>
      <p:ext uri="{BB962C8B-B14F-4D97-AF65-F5344CB8AC3E}">
        <p14:creationId xmlns:p14="http://schemas.microsoft.com/office/powerpoint/2010/main" val="125053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Objective</a:t>
            </a:r>
            <a:endParaRPr lang="en-PH" dirty="0"/>
          </a:p>
        </p:txBody>
      </p:sp>
      <p:sp>
        <p:nvSpPr>
          <p:cNvPr id="3" name="Content Placeholder 2"/>
          <p:cNvSpPr>
            <a:spLocks noGrp="1"/>
          </p:cNvSpPr>
          <p:nvPr>
            <p:ph idx="1"/>
          </p:nvPr>
        </p:nvSpPr>
        <p:spPr>
          <a:xfrm>
            <a:off x="662608" y="2092569"/>
            <a:ext cx="10866782" cy="4451923"/>
          </a:xfrm>
        </p:spPr>
        <p:txBody>
          <a:bodyPr>
            <a:normAutofit/>
          </a:bodyPr>
          <a:lstStyle/>
          <a:p>
            <a:r>
              <a:rPr lang="en-US" sz="3200" dirty="0">
                <a:latin typeface="+mj-lt"/>
              </a:rPr>
              <a:t>Specific Objectives</a:t>
            </a:r>
          </a:p>
          <a:p>
            <a:pPr marL="0" indent="0">
              <a:buNone/>
            </a:pPr>
            <a:r>
              <a:rPr lang="en-US" sz="3800" dirty="0">
                <a:latin typeface="+mj-lt"/>
              </a:rPr>
              <a:t>	</a:t>
            </a:r>
            <a:r>
              <a:rPr lang="en-US" sz="2400" dirty="0">
                <a:latin typeface="+mj-lt"/>
              </a:rPr>
              <a:t>- To acquire data for the corpus</a:t>
            </a:r>
          </a:p>
          <a:p>
            <a:pPr marL="0" indent="0">
              <a:buNone/>
            </a:pPr>
            <a:r>
              <a:rPr lang="en-US" sz="2400" dirty="0">
                <a:latin typeface="+mj-lt"/>
              </a:rPr>
              <a:t>	- To apply text pre-processing methods (such as annotation, cleaning 	of the dataset, and tokenization) to the statements included in the 	dataset</a:t>
            </a:r>
          </a:p>
          <a:p>
            <a:pPr marL="0" indent="0">
              <a:buNone/>
            </a:pPr>
            <a:r>
              <a:rPr lang="en-US" sz="2400" dirty="0">
                <a:latin typeface="+mj-lt"/>
              </a:rPr>
              <a:t>	- To extract significant features from the corpus</a:t>
            </a:r>
          </a:p>
          <a:p>
            <a:pPr marL="0" indent="0">
              <a:buNone/>
            </a:pPr>
            <a:r>
              <a:rPr lang="en-US" sz="2400" dirty="0">
                <a:latin typeface="+mj-lt"/>
              </a:rPr>
              <a:t>	- To evaluate the extracted features</a:t>
            </a:r>
            <a:endParaRPr lang="en-US" sz="3800" dirty="0">
              <a:latin typeface="+mj-lt"/>
            </a:endParaRPr>
          </a:p>
        </p:txBody>
      </p:sp>
    </p:spTree>
    <p:extLst>
      <p:ext uri="{BB962C8B-B14F-4D97-AF65-F5344CB8AC3E}">
        <p14:creationId xmlns:p14="http://schemas.microsoft.com/office/powerpoint/2010/main" val="355865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1213</TotalTime>
  <Words>918</Words>
  <Application>Microsoft Office PowerPoint</Application>
  <PresentationFormat>Widescreen</PresentationFormat>
  <Paragraphs>163</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Agency FB</vt:lpstr>
      <vt:lpstr>Arial</vt:lpstr>
      <vt:lpstr>Calibri</vt:lpstr>
      <vt:lpstr>Century Gothic</vt:lpstr>
      <vt:lpstr>Maiandra GD</vt:lpstr>
      <vt:lpstr>Microsoft PhagsPa</vt:lpstr>
      <vt:lpstr>Wingdings</vt:lpstr>
      <vt:lpstr>Wingdings 2</vt:lpstr>
      <vt:lpstr>Quotable</vt:lpstr>
      <vt:lpstr>Automated Detection of Cyberbullying Occurrences in Social Media Posts Through Text Classification Using Support Vector Machine (SVM) Algorithm</vt:lpstr>
      <vt:lpstr>Background of the Problem</vt:lpstr>
      <vt:lpstr>Background of the Problem</vt:lpstr>
      <vt:lpstr>Background of the Problem</vt:lpstr>
      <vt:lpstr>Background of the Problem</vt:lpstr>
      <vt:lpstr>Background of the Problem</vt:lpstr>
      <vt:lpstr>Statement of the Problem</vt:lpstr>
      <vt:lpstr>Objective</vt:lpstr>
      <vt:lpstr>Objective</vt:lpstr>
      <vt:lpstr>Objective</vt:lpstr>
      <vt:lpstr>Significance </vt:lpstr>
      <vt:lpstr>Scope and Limitations</vt:lpstr>
      <vt:lpstr>Scope and Limitations</vt:lpstr>
      <vt:lpstr>Review of Related Literature</vt:lpstr>
      <vt:lpstr>Review of Related Literature</vt:lpstr>
      <vt:lpstr>Theoretical Background</vt:lpstr>
      <vt:lpstr>PowerPoint Presentation</vt:lpstr>
      <vt:lpstr>Design and Methodology</vt:lpstr>
      <vt:lpstr>Design and Methodology</vt:lpstr>
      <vt:lpstr>Design and Methodology</vt:lpstr>
      <vt:lpstr>Design and Methodology</vt:lpstr>
      <vt:lpstr>Design and Methodology</vt:lpstr>
      <vt:lpstr>Design and Methodology</vt:lpstr>
      <vt:lpstr>Design and Methodology</vt:lpstr>
      <vt:lpstr>Design and Methodology</vt:lpstr>
      <vt:lpstr>Design and Methodology</vt:lpstr>
      <vt:lpstr>Design and Methodology</vt:lpstr>
      <vt:lpstr>Design and Methodology</vt:lpstr>
      <vt:lpstr>Design and Methodology</vt:lpstr>
      <vt:lpstr>Design and Methodology</vt:lpstr>
      <vt:lpstr>Design and Methodology</vt:lpstr>
      <vt:lpstr>Design and Methodology</vt:lpstr>
      <vt:lpstr>Results and Discussion</vt:lpstr>
      <vt:lpstr>Results and Discussion</vt:lpstr>
      <vt:lpstr>Work Breakdown Schedule (WBS)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NLP in Analyzing Trends of Cyberbullying</dc:title>
  <dc:creator>Faith Ballesteros</dc:creator>
  <cp:lastModifiedBy>Samantha Mallari</cp:lastModifiedBy>
  <cp:revision>75</cp:revision>
  <dcterms:created xsi:type="dcterms:W3CDTF">2016-07-14T12:32:21Z</dcterms:created>
  <dcterms:modified xsi:type="dcterms:W3CDTF">2016-10-23T18:40:17Z</dcterms:modified>
</cp:coreProperties>
</file>