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6"/>
  </p:notesMasterIdLst>
  <p:sldIdLst>
    <p:sldId id="256" r:id="rId2"/>
    <p:sldId id="314" r:id="rId3"/>
    <p:sldId id="293" r:id="rId4"/>
    <p:sldId id="262" r:id="rId5"/>
    <p:sldId id="315" r:id="rId6"/>
    <p:sldId id="316" r:id="rId7"/>
    <p:sldId id="317" r:id="rId8"/>
    <p:sldId id="318" r:id="rId9"/>
    <p:sldId id="320" r:id="rId10"/>
    <p:sldId id="319" r:id="rId11"/>
    <p:sldId id="259" r:id="rId12"/>
    <p:sldId id="294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21" r:id="rId21"/>
    <p:sldId id="322" r:id="rId22"/>
    <p:sldId id="323" r:id="rId23"/>
    <p:sldId id="331" r:id="rId24"/>
    <p:sldId id="332" r:id="rId25"/>
    <p:sldId id="333" r:id="rId26"/>
    <p:sldId id="334" r:id="rId27"/>
    <p:sldId id="285" r:id="rId28"/>
    <p:sldId id="335" r:id="rId29"/>
    <p:sldId id="336" r:id="rId30"/>
    <p:sldId id="337" r:id="rId31"/>
    <p:sldId id="338" r:id="rId32"/>
    <p:sldId id="339" r:id="rId33"/>
    <p:sldId id="340" r:id="rId34"/>
    <p:sldId id="280" r:id="rId35"/>
  </p:sldIdLst>
  <p:sldSz cx="9144000" cy="5143500" type="screen16x9"/>
  <p:notesSz cx="6858000" cy="9144000"/>
  <p:embeddedFontLst>
    <p:embeddedFont>
      <p:font typeface="Helvetica Neue" panose="020B0604020202020204" charset="0"/>
      <p:regular r:id="rId37"/>
      <p:bold r:id="rId38"/>
      <p:italic r:id="rId39"/>
      <p:boldItalic r:id="rId40"/>
    </p:embeddedFont>
    <p:embeddedFont>
      <p:font typeface="Muli" panose="020B0604020202020204" charset="0"/>
      <p:regular r:id="rId41"/>
      <p:bold r:id="rId42"/>
      <p:italic r:id="rId43"/>
      <p:bold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Microsoft PhagsPa" panose="020B0502040204020203" pitchFamily="34" charset="0"/>
      <p:regular r:id="rId49"/>
      <p:bold r:id="rId50"/>
    </p:embeddedFont>
    <p:embeddedFont>
      <p:font typeface="Nixie One" panose="020B0604020202020204" charset="0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E7E7"/>
    <a:srgbClr val="57A7B5"/>
    <a:srgbClr val="F8F8F8"/>
    <a:srgbClr val="1ED5D7"/>
    <a:srgbClr val="19BBD5"/>
    <a:srgbClr val="1DD6D6"/>
    <a:srgbClr val="E6E6E6"/>
    <a:srgbClr val="22D1D9"/>
    <a:srgbClr val="18D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943507-5E31-4A31-81CE-4FFC2F942653}">
  <a:tblStyle styleId="{90943507-5E31-4A31-81CE-4FFC2F94265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80" autoAdjust="0"/>
  </p:normalViewPr>
  <p:slideViewPr>
    <p:cSldViewPr snapToGrid="0">
      <p:cViewPr varScale="1">
        <p:scale>
          <a:sx n="114" d="100"/>
          <a:sy n="114" d="100"/>
        </p:scale>
        <p:origin x="54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461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297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134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 purchases often approach 40 percent of a manufacturing company’s</a:t>
            </a:r>
          </a:p>
          <a:p>
            <a:r>
              <a:rPr lang="en-PH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revenues (external costs)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dirty="0"/>
              <a:t>Companies face significant internal costs resulting from outdated and cumbersome MRO management processes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0365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 purchases often approach 40 percent of a manufacturing company’s</a:t>
            </a:r>
          </a:p>
          <a:p>
            <a:r>
              <a:rPr lang="en-PH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revenues (external costs)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dirty="0"/>
              <a:t>Companies face significant internal costs resulting from outdated and cumbersome MRO management processes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5645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 purchases often approach 40 percent of a manufacturing company’s</a:t>
            </a:r>
          </a:p>
          <a:p>
            <a:r>
              <a:rPr lang="en-PH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revenues (external costs)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dirty="0"/>
              <a:t>Companies face significant internal costs resulting from outdated and cumbersome MRO management processes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96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936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530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082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6" y="-81000"/>
            <a:ext cx="1525499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/>
          <p:nvPr/>
        </p:nvSpPr>
        <p:spPr>
          <a:xfrm rot="10800000" flipH="1">
            <a:off x="66674" y="31354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828674" y="35165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761999" y="87795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x="793851" y="4692801"/>
            <a:ext cx="517499" cy="4478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393600" y="334662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rot="10800000" flipH="1">
            <a:off x="733424" y="39360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291324" y="4148475"/>
            <a:ext cx="1182300" cy="1023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8" y="4430470"/>
            <a:ext cx="505231" cy="45956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8" y="157099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1" y="4121458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4386622" y="2144805"/>
            <a:ext cx="4515330" cy="15516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b="1" dirty="0"/>
              <a:t>Quickgarde</a:t>
            </a:r>
            <a:r>
              <a:rPr lang="en" sz="2000" dirty="0"/>
              <a:t> </a:t>
            </a:r>
            <a:br>
              <a:rPr lang="en" sz="2000" dirty="0"/>
            </a:br>
            <a:r>
              <a:rPr lang="en-PH" sz="1600" dirty="0"/>
              <a:t>A </a:t>
            </a:r>
            <a:r>
              <a:rPr lang="en" sz="1600" dirty="0"/>
              <a:t>Plug-in for Detecting Cyberbullying Occurren</a:t>
            </a:r>
            <a:r>
              <a:rPr lang="en-PH" sz="1600" dirty="0" err="1"/>
              <a:t>ces</a:t>
            </a:r>
            <a:r>
              <a:rPr lang="en-PH" sz="1600" dirty="0"/>
              <a:t> in Filipino Social Media Posts</a:t>
            </a:r>
            <a:endParaRPr lang="en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3305" y="4657410"/>
            <a:ext cx="312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900" i="1" dirty="0">
                <a:solidFill>
                  <a:srgbClr val="1DD6D6"/>
                </a:solidFill>
                <a:latin typeface="Microsoft PhagsPa" panose="020B0502040204020203" pitchFamily="34" charset="0"/>
              </a:rPr>
              <a:t>A research and development project presented to you by:</a:t>
            </a:r>
            <a:endParaRPr lang="en-PH" sz="900" dirty="0">
              <a:solidFill>
                <a:srgbClr val="1DD6D6"/>
              </a:solidFill>
              <a:latin typeface="Nixie One" panose="020B0604020202020204" charset="0"/>
            </a:endParaRPr>
          </a:p>
          <a:p>
            <a:r>
              <a:rPr lang="en-PH" sz="900" dirty="0">
                <a:solidFill>
                  <a:srgbClr val="1DD6D6"/>
                </a:solidFill>
                <a:latin typeface="Nixie One" panose="020B0604020202020204" charset="0"/>
              </a:rPr>
              <a:t>Ballesteros | </a:t>
            </a:r>
            <a:r>
              <a:rPr lang="en-PH" sz="900" dirty="0" err="1">
                <a:solidFill>
                  <a:srgbClr val="1DD6D6"/>
                </a:solidFill>
                <a:latin typeface="Nixie One" panose="020B0604020202020204" charset="0"/>
              </a:rPr>
              <a:t>Capuz</a:t>
            </a:r>
            <a:r>
              <a:rPr lang="en-PH" sz="900" dirty="0">
                <a:solidFill>
                  <a:srgbClr val="1DD6D6"/>
                </a:solidFill>
                <a:latin typeface="Nixie One" panose="020B0604020202020204" charset="0"/>
              </a:rPr>
              <a:t> | Mallari | </a:t>
            </a:r>
            <a:r>
              <a:rPr lang="en-PH" sz="900" dirty="0" err="1">
                <a:solidFill>
                  <a:srgbClr val="1DD6D6"/>
                </a:solidFill>
                <a:latin typeface="Nixie One" panose="020B0604020202020204" charset="0"/>
              </a:rPr>
              <a:t>Samillano</a:t>
            </a:r>
            <a:r>
              <a:rPr lang="en-PH" sz="900" dirty="0">
                <a:solidFill>
                  <a:srgbClr val="1DD6D6"/>
                </a:solidFill>
                <a:latin typeface="Nixie One" panose="020B0604020202020204" charset="0"/>
              </a:rPr>
              <a:t>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03353-F3F0-433F-A3DE-6205AA2060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22D1D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20" b="96572" l="6086" r="94329">
                        <a14:foregroundMark x1="25450" y1="15052" x2="24620" y2="26677"/>
                        <a14:foregroundMark x1="30429" y1="5812" x2="41079" y2="4620"/>
                        <a14:foregroundMark x1="57400" y1="44411" x2="56570" y2="47243"/>
                        <a14:foregroundMark x1="50069" y1="47243" x2="46888" y2="46945"/>
                        <a14:foregroundMark x1="46611" y1="44113" x2="52420" y2="47243"/>
                        <a14:foregroundMark x1="56846" y1="46945" x2="57123" y2="48733"/>
                        <a14:foregroundMark x1="62794" y1="46945" x2="59474" y2="46349"/>
                        <a14:foregroundMark x1="41079" y1="43815" x2="37206" y2="45902"/>
                        <a14:foregroundMark x1="38036" y1="47243" x2="40664" y2="53800"/>
                        <a14:foregroundMark x1="53665" y1="38003" x2="42185" y2="36811"/>
                        <a14:foregroundMark x1="57123" y1="42176" x2="60304" y2="45306"/>
                        <a14:foregroundMark x1="55740" y1="55738" x2="61549" y2="47839"/>
                        <a14:foregroundMark x1="56293" y1="41282" x2="63071" y2="45604"/>
                        <a14:foregroundMark x1="43015" y1="41878" x2="33748" y2="46945"/>
                        <a14:foregroundMark x1="36100" y1="32936" x2="34302" y2="32042"/>
                        <a14:foregroundMark x1="48133" y1="45007" x2="46611" y2="41878"/>
                        <a14:foregroundMark x1="50069" y1="42772" x2="43707" y2="52310"/>
                        <a14:foregroundMark x1="51037" y1="56334" x2="66252" y2="47839"/>
                        <a14:foregroundMark x1="52144" y1="51714" x2="55740" y2="44709"/>
                        <a14:foregroundMark x1="4288" y1="90760" x2="21577" y2="92697"/>
                        <a14:foregroundMark x1="21577" y1="92697" x2="39834" y2="90462"/>
                        <a14:foregroundMark x1="39834" y1="90462" x2="49793" y2="90462"/>
                        <a14:foregroundMark x1="40387" y1="39940" x2="34578" y2="42176"/>
                        <a14:foregroundMark x1="6086" y1="94635" x2="45643" y2="95529"/>
                        <a14:foregroundMark x1="48963" y1="90462" x2="85201" y2="90760"/>
                        <a14:foregroundMark x1="85201" y1="90760" x2="94467" y2="90462"/>
                        <a14:foregroundMark x1="50346" y1="92996" x2="58921" y2="94039"/>
                        <a14:foregroundMark x1="52144" y1="96572" x2="57676" y2="96274"/>
                        <a14:foregroundMark x1="44260" y1="92697" x2="63762" y2="91058"/>
                        <a14:foregroundMark x1="63762" y1="91058" x2="67635" y2="91058"/>
                        <a14:foregroundMark x1="52144" y1="90164" x2="58645" y2="88674"/>
                        <a14:backgroundMark x1="81189" y1="6408" x2="87414" y2="32042"/>
                        <a14:backgroundMark x1="84094" y1="11773" x2="87414" y2="31744"/>
                        <a14:backgroundMark x1="74965" y1="5812" x2="82711" y2="27869"/>
                        <a14:backgroundMark x1="87137" y1="12817" x2="87137" y2="58271"/>
                        <a14:backgroundMark x1="89350" y1="15946" x2="89350" y2="15946"/>
                        <a14:backgroundMark x1="89350" y1="15946" x2="89350" y2="15946"/>
                        <a14:backgroundMark x1="91701" y1="8644" x2="86445" y2="53353"/>
                        <a14:backgroundMark x1="86445" y1="53353" x2="86999" y2="591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3177" y="442190"/>
            <a:ext cx="3175276" cy="303387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6C22-6DC0-48F0-AE30-4FE3D8404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816" y="2099400"/>
            <a:ext cx="8315325" cy="1159799"/>
          </a:xfrm>
        </p:spPr>
        <p:txBody>
          <a:bodyPr/>
          <a:lstStyle/>
          <a:p>
            <a:r>
              <a:rPr lang="en-PH" sz="4000" b="1" dirty="0"/>
              <a:t>How was </a:t>
            </a:r>
            <a:r>
              <a:rPr lang="en-PH" sz="4000" b="1" dirty="0" err="1"/>
              <a:t>Quickgarde</a:t>
            </a:r>
            <a:r>
              <a:rPr lang="en-PH" sz="4000" b="1" dirty="0"/>
              <a:t> created?</a:t>
            </a:r>
          </a:p>
        </p:txBody>
      </p:sp>
    </p:spTree>
    <p:extLst>
      <p:ext uri="{BB962C8B-B14F-4D97-AF65-F5344CB8AC3E}">
        <p14:creationId xmlns:p14="http://schemas.microsoft.com/office/powerpoint/2010/main" val="289675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u="sng" dirty="0"/>
              <a:t>Research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5"/>
            <a:ext cx="5957455" cy="40017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 sz="1200" dirty="0"/>
              <a:t>Creation and Training of the Model</a:t>
            </a:r>
            <a:endParaRPr lang="en" sz="1200"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 rot="1768008">
            <a:off x="806978" y="711175"/>
            <a:ext cx="2454901" cy="27465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ctrTitle" idx="4294967295"/>
          </p:nvPr>
        </p:nvSpPr>
        <p:spPr>
          <a:xfrm>
            <a:off x="3556466" y="2200942"/>
            <a:ext cx="4991099" cy="7846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u="sng" dirty="0"/>
              <a:t>Data Collection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subTitle" idx="4294967295"/>
          </p:nvPr>
        </p:nvSpPr>
        <p:spPr>
          <a:xfrm>
            <a:off x="3595104" y="2863019"/>
            <a:ext cx="4335407" cy="16863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" sz="1600" dirty="0"/>
              <a:t>2000 </a:t>
            </a:r>
            <a:r>
              <a:rPr lang="en-PH" sz="1600" dirty="0"/>
              <a:t>public posts were gathered from Facebook, Twitter, and YouTube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879304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6B9-67CF-45FE-A02B-483BC72A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065" y="787582"/>
            <a:ext cx="4944300" cy="645300"/>
          </a:xfrm>
        </p:spPr>
        <p:txBody>
          <a:bodyPr/>
          <a:lstStyle/>
          <a:p>
            <a:r>
              <a:rPr lang="en-PH" dirty="0"/>
              <a:t>Data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61834-5AA6-42B7-8472-518A626C0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4065" y="1307106"/>
            <a:ext cx="4944300" cy="393947"/>
          </a:xfrm>
        </p:spPr>
        <p:txBody>
          <a:bodyPr/>
          <a:lstStyle/>
          <a:p>
            <a:pPr>
              <a:buNone/>
            </a:pPr>
            <a:r>
              <a:rPr lang="en-PH" dirty="0"/>
              <a:t>Length of words per statement</a:t>
            </a:r>
          </a:p>
        </p:txBody>
      </p:sp>
      <p:pic>
        <p:nvPicPr>
          <p:cNvPr id="4" name="Content Placeholder 4" descr="https://lh6.googleusercontent.com/amoaSdVpCk0zJhclUnqmXpYQo6Jead_NVhzgPP3VOljJYMxEh__2cfldisGupduXAfQSD3m4btKLOdMc4_rj3D8QmGbqvQjH8rJyvvz1KZ0abY9HPxPo91b_1XfL8kI9vW0rfoYS">
            <a:extLst>
              <a:ext uri="{FF2B5EF4-FFF2-40B4-BE49-F238E27FC236}">
                <a16:creationId xmlns:a16="http://schemas.microsoft.com/office/drawing/2014/main" id="{65482577-B264-4B26-B017-F9687334E4B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76" y="1828800"/>
            <a:ext cx="5788960" cy="2853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9495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6B9-67CF-45FE-A02B-483BC72A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065" y="787582"/>
            <a:ext cx="4944300" cy="645300"/>
          </a:xfrm>
        </p:spPr>
        <p:txBody>
          <a:bodyPr/>
          <a:lstStyle/>
          <a:p>
            <a:r>
              <a:rPr lang="en-PH" dirty="0"/>
              <a:t>Data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61834-5AA6-42B7-8472-518A626C0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4065" y="1307106"/>
            <a:ext cx="4944300" cy="393947"/>
          </a:xfrm>
        </p:spPr>
        <p:txBody>
          <a:bodyPr/>
          <a:lstStyle/>
          <a:p>
            <a:pPr>
              <a:buNone/>
            </a:pPr>
            <a:r>
              <a:rPr lang="en-PH" dirty="0"/>
              <a:t>Presence of numeric data</a:t>
            </a:r>
          </a:p>
        </p:txBody>
      </p:sp>
      <p:pic>
        <p:nvPicPr>
          <p:cNvPr id="5" name="Content Placeholder 4" descr="https://lh5.googleusercontent.com/_jpzsyP66TUkAa2bUa0SO6lKQspQB5ZAer2Fw-4pFWQo4eTMw2M6rvz5IJECPIrYR8X0rEQFz0HbUzMr3D_U4S74jezki8VnROjwkwdE8eJzItftym1EXE9129aJdMrPb6w6jV_g">
            <a:extLst>
              <a:ext uri="{FF2B5EF4-FFF2-40B4-BE49-F238E27FC236}">
                <a16:creationId xmlns:a16="http://schemas.microsoft.com/office/drawing/2014/main" id="{9FA32410-FD04-4A5E-9282-CD16100F174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270" y="1701053"/>
            <a:ext cx="5303371" cy="3281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3579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6B9-67CF-45FE-A02B-483BC72A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065" y="787582"/>
            <a:ext cx="4944300" cy="645300"/>
          </a:xfrm>
        </p:spPr>
        <p:txBody>
          <a:bodyPr/>
          <a:lstStyle/>
          <a:p>
            <a:r>
              <a:rPr lang="en-PH" dirty="0"/>
              <a:t>Data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61834-5AA6-42B7-8472-518A626C0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4065" y="1307106"/>
            <a:ext cx="4944300" cy="393947"/>
          </a:xfrm>
        </p:spPr>
        <p:txBody>
          <a:bodyPr/>
          <a:lstStyle/>
          <a:p>
            <a:pPr>
              <a:buNone/>
            </a:pPr>
            <a:r>
              <a:rPr lang="en-PH" dirty="0"/>
              <a:t>Percentage of words in upper case</a:t>
            </a:r>
          </a:p>
        </p:txBody>
      </p:sp>
      <p:pic>
        <p:nvPicPr>
          <p:cNvPr id="7" name="Content Placeholder 3" descr="https://lh6.googleusercontent.com/HTPDHnI6Iny5B2zSFwA7DGFQb7UBvwZ4IzXOWLSDY8okYCy8SYmoE4OkOl_ehlpx4pbz7-Tpb362Lg6HH0iGxFgxWWIf7sEDjTqyIgpnB0kcdlibrvPwDyUd_B3HHc2e4cks1wJE">
            <a:extLst>
              <a:ext uri="{FF2B5EF4-FFF2-40B4-BE49-F238E27FC236}">
                <a16:creationId xmlns:a16="http://schemas.microsoft.com/office/drawing/2014/main" id="{BEAED937-0C8A-4ED1-BEA4-B38A87751A1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065" y="1754840"/>
            <a:ext cx="5071511" cy="3184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556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6B9-67CF-45FE-A02B-483BC72A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065" y="787582"/>
            <a:ext cx="4944300" cy="645300"/>
          </a:xfrm>
        </p:spPr>
        <p:txBody>
          <a:bodyPr/>
          <a:lstStyle/>
          <a:p>
            <a:r>
              <a:rPr lang="en-PH" dirty="0"/>
              <a:t>Data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61834-5AA6-42B7-8472-518A626C0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4064" y="1307106"/>
            <a:ext cx="5481647" cy="393947"/>
          </a:xfrm>
        </p:spPr>
        <p:txBody>
          <a:bodyPr/>
          <a:lstStyle/>
          <a:p>
            <a:pPr>
              <a:buNone/>
            </a:pPr>
            <a:r>
              <a:rPr lang="en-PH" dirty="0"/>
              <a:t>Presence of words consisting of single and double characters</a:t>
            </a:r>
          </a:p>
        </p:txBody>
      </p:sp>
      <p:pic>
        <p:nvPicPr>
          <p:cNvPr id="5" name="Content Placeholder 3" descr="https://lh5.googleusercontent.com/2R0fiybs7AM_sH1NfLljcEl23-xaYEzRDWiFG70APzQxhEWtH9i6QzFWZHIho_T7ouBlIub3LIw3KnZ0aDFGWYymfYEKUiF9Twg-_tdDxl9vvr_I-PD3DxgdCioSRXuL_uzkL4mp">
            <a:extLst>
              <a:ext uri="{FF2B5EF4-FFF2-40B4-BE49-F238E27FC236}">
                <a16:creationId xmlns:a16="http://schemas.microsoft.com/office/drawing/2014/main" id="{10127CB6-760F-457E-BB3F-14AEC06A92F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064" y="1780242"/>
            <a:ext cx="5246324" cy="3107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4769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6B9-67CF-45FE-A02B-483BC72A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800" y="235022"/>
            <a:ext cx="4944300" cy="645300"/>
          </a:xfrm>
        </p:spPr>
        <p:txBody>
          <a:bodyPr/>
          <a:lstStyle/>
          <a:p>
            <a:r>
              <a:rPr lang="en-PH" dirty="0"/>
              <a:t>Data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61834-5AA6-42B7-8472-518A626C0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2800" y="683348"/>
            <a:ext cx="5481647" cy="393947"/>
          </a:xfrm>
        </p:spPr>
        <p:txBody>
          <a:bodyPr/>
          <a:lstStyle/>
          <a:p>
            <a:pPr>
              <a:buNone/>
            </a:pPr>
            <a:r>
              <a:rPr lang="en-PH" dirty="0"/>
              <a:t>Top 50 cyberbullying keywords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53E5E09-0CBD-4A04-9FDF-B96DC62216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4720854"/>
              </p:ext>
            </p:extLst>
          </p:nvPr>
        </p:nvGraphicFramePr>
        <p:xfrm>
          <a:off x="1687844" y="1077295"/>
          <a:ext cx="5674419" cy="3832010"/>
        </p:xfrm>
        <a:graphic>
          <a:graphicData uri="http://schemas.openxmlformats.org/drawingml/2006/table">
            <a:tbl>
              <a:tblPr firstRow="1" firstCol="1" bandRow="1">
                <a:tableStyleId>{EB9631B5-78F2-41C9-869B-9F39066F8104}</a:tableStyleId>
              </a:tblPr>
              <a:tblGrid>
                <a:gridCol w="1122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3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Rank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Word(s)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No. of occurrences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INA/</a:t>
                      </a:r>
                      <a:r>
                        <a:rPr lang="en-US" sz="800" dirty="0" err="1">
                          <a:effectLst/>
                        </a:rPr>
                        <a:t>unu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566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TANG/</a:t>
                      </a:r>
                      <a:r>
                        <a:rPr lang="en-US" sz="800" dirty="0" err="1">
                          <a:effectLst/>
                        </a:rPr>
                        <a:t>tung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210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puta/</a:t>
                      </a:r>
                      <a:r>
                        <a:rPr lang="en-US" sz="800" dirty="0" err="1">
                          <a:effectLst/>
                        </a:rPr>
                        <a:t>putang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en-US" sz="800" dirty="0" err="1">
                          <a:effectLst/>
                        </a:rPr>
                        <a:t>pota</a:t>
                      </a:r>
                      <a:r>
                        <a:rPr lang="en-US" sz="800" dirty="0">
                          <a:effectLst/>
                        </a:rPr>
                        <a:t>/PUTANGINA/</a:t>
                      </a:r>
                      <a:r>
                        <a:rPr lang="en-US" sz="800" dirty="0" err="1">
                          <a:effectLst/>
                        </a:rPr>
                        <a:t>pokeng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155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Hahahaha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en-US" sz="800" dirty="0" err="1">
                          <a:effectLst/>
                        </a:rPr>
                        <a:t>Hihi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en-US" sz="800" dirty="0" err="1">
                          <a:effectLst/>
                        </a:rPr>
                        <a:t>Hehehe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153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baba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137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gay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122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7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fuck/fucking/FUCKIN/</a:t>
                      </a:r>
                      <a:r>
                        <a:rPr lang="en-US" sz="800" dirty="0" err="1">
                          <a:effectLst/>
                        </a:rPr>
                        <a:t>pakyu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97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HAYOP/KABAYO/ANIMAL/</a:t>
                      </a:r>
                      <a:r>
                        <a:rPr lang="en-US" sz="800" dirty="0" err="1">
                          <a:effectLst/>
                        </a:rPr>
                        <a:t>daga</a:t>
                      </a:r>
                      <a:r>
                        <a:rPr lang="en-US" sz="800" dirty="0">
                          <a:effectLst/>
                        </a:rPr>
                        <a:t>/pet/</a:t>
                      </a:r>
                      <a:r>
                        <a:rPr lang="en-US" sz="800" dirty="0" err="1">
                          <a:effectLst/>
                        </a:rPr>
                        <a:t>baboy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95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mamatay</a:t>
                      </a:r>
                      <a:r>
                        <a:rPr lang="en-US" sz="800" dirty="0">
                          <a:effectLst/>
                        </a:rPr>
                        <a:t>/hell/Kill/</a:t>
                      </a:r>
                      <a:r>
                        <a:rPr lang="en-US" sz="800" dirty="0" err="1">
                          <a:effectLst/>
                        </a:rPr>
                        <a:t>patay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en-US" sz="800" dirty="0" err="1">
                          <a:effectLst/>
                        </a:rPr>
                        <a:t>bitayin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93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LANDI/itch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88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gang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70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0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pusher/</a:t>
                      </a:r>
                      <a:r>
                        <a:rPr lang="en-US" sz="800" dirty="0" err="1">
                          <a:effectLst/>
                        </a:rPr>
                        <a:t>druglord</a:t>
                      </a:r>
                      <a:r>
                        <a:rPr lang="en-US" sz="800" dirty="0">
                          <a:effectLst/>
                        </a:rPr>
                        <a:t>/lord/drug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70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0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tawa/</a:t>
                      </a:r>
                      <a:r>
                        <a:rPr lang="en-US" sz="800" dirty="0" err="1">
                          <a:effectLst/>
                        </a:rPr>
                        <a:t>Kakatawa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69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BIG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64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0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gago/tado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62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0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King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61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0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tanga/ulol/ulul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52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757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6B9-67CF-45FE-A02B-483BC72A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800" y="235022"/>
            <a:ext cx="4944300" cy="645300"/>
          </a:xfrm>
        </p:spPr>
        <p:txBody>
          <a:bodyPr/>
          <a:lstStyle/>
          <a:p>
            <a:r>
              <a:rPr lang="en-PH" dirty="0"/>
              <a:t>Data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61834-5AA6-42B7-8472-518A626C0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2800" y="683348"/>
            <a:ext cx="5481647" cy="393947"/>
          </a:xfrm>
        </p:spPr>
        <p:txBody>
          <a:bodyPr/>
          <a:lstStyle/>
          <a:p>
            <a:pPr>
              <a:buNone/>
            </a:pPr>
            <a:r>
              <a:rPr lang="en-PH" dirty="0"/>
              <a:t>Top 50 cyberbullying keywords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31170B8-9FC0-4F0C-A946-6208D36C4A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998599"/>
              </p:ext>
            </p:extLst>
          </p:nvPr>
        </p:nvGraphicFramePr>
        <p:xfrm>
          <a:off x="1683124" y="1058655"/>
          <a:ext cx="5578289" cy="3945842"/>
        </p:xfrm>
        <a:graphic>
          <a:graphicData uri="http://schemas.openxmlformats.org/drawingml/2006/table">
            <a:tbl>
              <a:tblPr firstRow="1" firstCol="1" bandRow="1">
                <a:tableStyleId>{EB9631B5-78F2-41C9-869B-9F39066F8104}</a:tableStyleId>
              </a:tblPr>
              <a:tblGrid>
                <a:gridCol w="883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2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18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A7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gaga</a:t>
                      </a:r>
                      <a:endParaRPr lang="en-PH" sz="800" b="0" dirty="0">
                        <a:solidFill>
                          <a:schemeClr val="tx1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  <a:endParaRPr lang="en-PH" sz="800" b="0" dirty="0">
                        <a:solidFill>
                          <a:schemeClr val="tx1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19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malandi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en-US" sz="800" dirty="0" err="1">
                          <a:effectLst/>
                        </a:rPr>
                        <a:t>Kalandi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en-US" sz="800" dirty="0" err="1">
                          <a:effectLst/>
                        </a:rPr>
                        <a:t>baliw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en-US" sz="800" dirty="0" err="1">
                          <a:effectLst/>
                        </a:rPr>
                        <a:t>abnoy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45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loko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42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21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bakla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en-US" sz="800" dirty="0" err="1">
                          <a:effectLst/>
                        </a:rPr>
                        <a:t>Kadiri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41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ass/Butt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39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23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che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37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24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mahina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en-US" sz="800" dirty="0" err="1">
                          <a:effectLst/>
                        </a:rPr>
                        <a:t>matanda</a:t>
                      </a:r>
                      <a:r>
                        <a:rPr lang="en-US" sz="800" dirty="0">
                          <a:effectLst/>
                        </a:rPr>
                        <a:t>/slow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37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25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hiya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35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26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bitch/</a:t>
                      </a:r>
                      <a:r>
                        <a:rPr lang="en-US" sz="800" dirty="0" err="1">
                          <a:effectLst/>
                        </a:rPr>
                        <a:t>tarantado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35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27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bobo/stupid/</a:t>
                      </a:r>
                      <a:r>
                        <a:rPr lang="en-US" sz="800" dirty="0" err="1">
                          <a:effectLst/>
                        </a:rPr>
                        <a:t>kupal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33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bad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30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29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paa</a:t>
                      </a:r>
                      <a:r>
                        <a:rPr lang="en-US" sz="800" dirty="0">
                          <a:effectLst/>
                        </a:rPr>
                        <a:t>/TAE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29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30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panga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26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31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wawa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en-US" sz="800" dirty="0" err="1">
                          <a:effectLst/>
                        </a:rPr>
                        <a:t>Kaawa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26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32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baho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en-US" sz="800" dirty="0" err="1">
                          <a:effectLst/>
                        </a:rPr>
                        <a:t>kati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25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9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33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punyeta</a:t>
                      </a:r>
                      <a:r>
                        <a:rPr lang="en-US" sz="800" dirty="0">
                          <a:effectLst/>
                        </a:rPr>
                        <a:t>/shit/</a:t>
                      </a:r>
                      <a:r>
                        <a:rPr lang="en-US" sz="800" dirty="0" err="1">
                          <a:effectLst/>
                        </a:rPr>
                        <a:t>bwiset</a:t>
                      </a:r>
                      <a:r>
                        <a:rPr lang="en-US" sz="800" dirty="0">
                          <a:effectLst/>
                        </a:rPr>
                        <a:t>/Bullshit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24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9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34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tangina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23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9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35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yaya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23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38" marR="41438" marT="41438" marB="414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206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6B9-67CF-45FE-A02B-483BC72A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800" y="235022"/>
            <a:ext cx="4944300" cy="645300"/>
          </a:xfrm>
        </p:spPr>
        <p:txBody>
          <a:bodyPr/>
          <a:lstStyle/>
          <a:p>
            <a:r>
              <a:rPr lang="en-PH" dirty="0"/>
              <a:t>Data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61834-5AA6-42B7-8472-518A626C0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2800" y="683348"/>
            <a:ext cx="5481647" cy="393947"/>
          </a:xfrm>
        </p:spPr>
        <p:txBody>
          <a:bodyPr/>
          <a:lstStyle/>
          <a:p>
            <a:pPr>
              <a:buNone/>
            </a:pPr>
            <a:r>
              <a:rPr lang="en-PH" dirty="0"/>
              <a:t>Top 50 cyberbullying keywords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A525418-AD9F-4A41-B7DA-DBCA07F692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5016282"/>
              </p:ext>
            </p:extLst>
          </p:nvPr>
        </p:nvGraphicFramePr>
        <p:xfrm>
          <a:off x="1691883" y="1133411"/>
          <a:ext cx="5535911" cy="3891386"/>
        </p:xfrm>
        <a:graphic>
          <a:graphicData uri="http://schemas.openxmlformats.org/drawingml/2006/table">
            <a:tbl>
              <a:tblPr firstRow="1" firstCol="1" bandRow="1">
                <a:tableStyleId>{EB9631B5-78F2-41C9-869B-9F39066F8104}</a:tableStyleId>
              </a:tblPr>
              <a:tblGrid>
                <a:gridCol w="1097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5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3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36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adik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salot</a:t>
                      </a:r>
                      <a:endParaRPr lang="en-PH" sz="800" b="0" dirty="0">
                        <a:solidFill>
                          <a:schemeClr val="tx1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PH" sz="800" b="0" dirty="0">
                        <a:solidFill>
                          <a:schemeClr val="tx1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37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mahirap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21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>
                    <a:lnT w="254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3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38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pabebe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en-US" sz="800" dirty="0" err="1">
                          <a:effectLst/>
                        </a:rPr>
                        <a:t>epal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21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3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39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malaki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17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3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40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pangit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17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3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41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BLACK/FAT/Blind/</a:t>
                      </a:r>
                      <a:r>
                        <a:rPr lang="en-US" sz="800" dirty="0" err="1">
                          <a:effectLst/>
                        </a:rPr>
                        <a:t>sunog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17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7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42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Bayag</a:t>
                      </a:r>
                      <a:r>
                        <a:rPr lang="en-US" sz="800" dirty="0">
                          <a:effectLst/>
                        </a:rPr>
                        <a:t>/pepe/</a:t>
                      </a:r>
                      <a:r>
                        <a:rPr lang="en-US" sz="800" dirty="0" err="1">
                          <a:effectLst/>
                        </a:rPr>
                        <a:t>etits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en-US" sz="800" dirty="0" err="1">
                          <a:effectLst/>
                        </a:rPr>
                        <a:t>tuwad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en-US" sz="800" dirty="0" err="1">
                          <a:effectLst/>
                        </a:rPr>
                        <a:t>pakantot</a:t>
                      </a:r>
                      <a:r>
                        <a:rPr lang="en-US" sz="800" dirty="0">
                          <a:effectLst/>
                        </a:rPr>
                        <a:t> /boobs/penis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17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3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43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Kapal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15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3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44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Yuck/</a:t>
                      </a:r>
                      <a:r>
                        <a:rPr lang="en-US" sz="800" dirty="0" err="1">
                          <a:effectLst/>
                        </a:rPr>
                        <a:t>Ewww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8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3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45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HYPOCRITE/pathetic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6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93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46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bruha/halimaw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6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93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47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demonyo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4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93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48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yawa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4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93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49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engot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93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inarte</a:t>
                      </a:r>
                      <a:endParaRPr lang="en-PH" sz="8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</a:t>
                      </a:r>
                      <a:endParaRPr lang="en-PH" sz="8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25" marR="49725" marT="49725" marB="497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25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E42E4DF7-3308-454D-A2AA-EBFE85F91FF0}"/>
              </a:ext>
            </a:extLst>
          </p:cNvPr>
          <p:cNvSpPr/>
          <p:nvPr/>
        </p:nvSpPr>
        <p:spPr>
          <a:xfrm>
            <a:off x="968188" y="544606"/>
            <a:ext cx="7113494" cy="419548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Shape 362">
            <a:extLst>
              <a:ext uri="{FF2B5EF4-FFF2-40B4-BE49-F238E27FC236}">
                <a16:creationId xmlns:a16="http://schemas.microsoft.com/office/drawing/2014/main" id="{805AB036-D858-4CD7-AA32-22304250018B}"/>
              </a:ext>
            </a:extLst>
          </p:cNvPr>
          <p:cNvSpPr txBox="1">
            <a:spLocks/>
          </p:cNvSpPr>
          <p:nvPr/>
        </p:nvSpPr>
        <p:spPr>
          <a:xfrm>
            <a:off x="2589413" y="2525469"/>
            <a:ext cx="4944300" cy="9385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bg1"/>
                </a:solidFill>
                <a:latin typeface="Muli" panose="020B0604020202020204" charset="0"/>
              </a:rPr>
              <a:t>A form of </a:t>
            </a:r>
            <a:r>
              <a:rPr lang="en-PH" sz="1800" b="1" dirty="0">
                <a:solidFill>
                  <a:schemeClr val="bg1"/>
                </a:solidFill>
                <a:latin typeface="Muli" panose="020B0604020202020204" charset="0"/>
              </a:rPr>
              <a:t>harassment</a:t>
            </a:r>
            <a:r>
              <a:rPr lang="en-PH" sz="1800" dirty="0">
                <a:solidFill>
                  <a:schemeClr val="bg1"/>
                </a:solidFill>
                <a:latin typeface="Muli" panose="020B0604020202020204" charset="0"/>
              </a:rPr>
              <a:t>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bg1"/>
                </a:solidFill>
                <a:latin typeface="Muli" panose="020B0604020202020204" charset="0"/>
              </a:rPr>
              <a:t>Occurs </a:t>
            </a:r>
            <a:r>
              <a:rPr lang="en-PH" sz="1800" b="1" dirty="0">
                <a:solidFill>
                  <a:schemeClr val="bg1"/>
                </a:solidFill>
                <a:latin typeface="Muli" panose="020B0604020202020204" charset="0"/>
              </a:rPr>
              <a:t>via</a:t>
            </a:r>
            <a:r>
              <a:rPr lang="en-PH" sz="1800" dirty="0">
                <a:solidFill>
                  <a:schemeClr val="bg1"/>
                </a:solidFill>
                <a:latin typeface="Muli" panose="020B0604020202020204" charset="0"/>
              </a:rPr>
              <a:t> the </a:t>
            </a:r>
            <a:r>
              <a:rPr lang="en-PH" sz="1800" b="1" dirty="0">
                <a:solidFill>
                  <a:schemeClr val="bg1"/>
                </a:solidFill>
                <a:latin typeface="Muli" panose="020B0604020202020204" charset="0"/>
              </a:rPr>
              <a:t>Internet</a:t>
            </a:r>
          </a:p>
          <a:p>
            <a:endParaRPr lang="en-PH" dirty="0"/>
          </a:p>
        </p:txBody>
      </p:sp>
      <p:sp>
        <p:nvSpPr>
          <p:cNvPr id="25" name="Shape 361">
            <a:extLst>
              <a:ext uri="{FF2B5EF4-FFF2-40B4-BE49-F238E27FC236}">
                <a16:creationId xmlns:a16="http://schemas.microsoft.com/office/drawing/2014/main" id="{776BE614-34B9-485C-933C-192D3F6E4302}"/>
              </a:ext>
            </a:extLst>
          </p:cNvPr>
          <p:cNvSpPr txBox="1">
            <a:spLocks/>
          </p:cNvSpPr>
          <p:nvPr/>
        </p:nvSpPr>
        <p:spPr>
          <a:xfrm>
            <a:off x="2454942" y="1675562"/>
            <a:ext cx="4944300" cy="92189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PH" sz="4400" b="1" dirty="0">
                <a:solidFill>
                  <a:srgbClr val="1DD6D6"/>
                </a:solidFill>
                <a:latin typeface="Nixie One" panose="020B0604020202020204" charset="0"/>
              </a:rPr>
              <a:t>Cyberbullying</a:t>
            </a:r>
            <a:endParaRPr lang="en" sz="4400" dirty="0">
              <a:solidFill>
                <a:srgbClr val="1DD6D6"/>
              </a:solidFill>
              <a:latin typeface="Nixie One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6B4F08-6391-46CD-8265-41CECD83E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48" y="544606"/>
            <a:ext cx="7367574" cy="43702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9C6E67C-2CB7-4A08-BCD7-E2AD60CE94D9}"/>
              </a:ext>
            </a:extLst>
          </p:cNvPr>
          <p:cNvSpPr/>
          <p:nvPr/>
        </p:nvSpPr>
        <p:spPr>
          <a:xfrm rot="21034634">
            <a:off x="1519518" y="2070848"/>
            <a:ext cx="800953" cy="1129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ED462E-AF77-4961-9436-4889159CC539}"/>
              </a:ext>
            </a:extLst>
          </p:cNvPr>
          <p:cNvSpPr/>
          <p:nvPr/>
        </p:nvSpPr>
        <p:spPr>
          <a:xfrm rot="21034634">
            <a:off x="1130755" y="2540979"/>
            <a:ext cx="800953" cy="1129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E99804-222B-4DA3-915D-4A0F4437E177}"/>
              </a:ext>
            </a:extLst>
          </p:cNvPr>
          <p:cNvSpPr/>
          <p:nvPr/>
        </p:nvSpPr>
        <p:spPr>
          <a:xfrm rot="21034634">
            <a:off x="1311664" y="3411480"/>
            <a:ext cx="1229494" cy="1054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322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5" grpId="0"/>
      <p:bldP spid="28" grpId="0" animBg="1"/>
      <p:bldP spid="29" grpId="0" animBg="1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 rot="1792156">
            <a:off x="764360" y="735698"/>
            <a:ext cx="2561332" cy="290710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ctrTitle" idx="4294967295"/>
          </p:nvPr>
        </p:nvSpPr>
        <p:spPr>
          <a:xfrm>
            <a:off x="3556466" y="2200942"/>
            <a:ext cx="4991099" cy="7846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 sz="3600" b="1" u="sng" dirty="0"/>
              <a:t>Text Preprocessing</a:t>
            </a:r>
            <a:endParaRPr lang="en" sz="3600" b="1" u="sng" dirty="0"/>
          </a:p>
        </p:txBody>
      </p:sp>
      <p:sp>
        <p:nvSpPr>
          <p:cNvPr id="369" name="Shape 369"/>
          <p:cNvSpPr txBox="1">
            <a:spLocks noGrp="1"/>
          </p:cNvSpPr>
          <p:nvPr>
            <p:ph type="subTitle" idx="4294967295"/>
          </p:nvPr>
        </p:nvSpPr>
        <p:spPr>
          <a:xfrm>
            <a:off x="3595104" y="2863019"/>
            <a:ext cx="4335407" cy="16863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PH" sz="1600" dirty="0"/>
              <a:t>Cleaning of the dataset</a:t>
            </a:r>
          </a:p>
          <a:p>
            <a:pPr marL="285750" indent="-285750">
              <a:spcBef>
                <a:spcPts val="0"/>
              </a:spcBef>
            </a:pPr>
            <a:r>
              <a:rPr lang="en-PH" sz="1600" dirty="0"/>
              <a:t>Tokenization</a:t>
            </a:r>
          </a:p>
          <a:p>
            <a:pPr marL="285750" indent="-285750">
              <a:spcBef>
                <a:spcPts val="0"/>
              </a:spcBef>
            </a:pPr>
            <a:r>
              <a:rPr lang="en-PH" sz="1600" dirty="0"/>
              <a:t>Conversion of data to Bag-of-words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2542783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 rot="1767657">
            <a:off x="785306" y="706777"/>
            <a:ext cx="2637074" cy="292534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ctrTitle" idx="4294967295"/>
          </p:nvPr>
        </p:nvSpPr>
        <p:spPr>
          <a:xfrm>
            <a:off x="3865748" y="2093366"/>
            <a:ext cx="4991099" cy="7846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 sz="3600" b="1" u="sng" dirty="0"/>
              <a:t>Text Annotation</a:t>
            </a:r>
            <a:endParaRPr lang="en" sz="3600" b="1" u="sng" dirty="0"/>
          </a:p>
        </p:txBody>
      </p:sp>
      <p:sp>
        <p:nvSpPr>
          <p:cNvPr id="369" name="Shape 369"/>
          <p:cNvSpPr txBox="1">
            <a:spLocks noGrp="1"/>
          </p:cNvSpPr>
          <p:nvPr>
            <p:ph type="subTitle" idx="4294967295"/>
          </p:nvPr>
        </p:nvSpPr>
        <p:spPr>
          <a:xfrm>
            <a:off x="3904386" y="2878062"/>
            <a:ext cx="4335407" cy="156375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PH" sz="1600" dirty="0"/>
              <a:t>Annotation schemes used:</a:t>
            </a:r>
          </a:p>
          <a:p>
            <a:pPr>
              <a:spcBef>
                <a:spcPts val="0"/>
              </a:spcBef>
              <a:buNone/>
            </a:pPr>
            <a:endParaRPr lang="en-PH" sz="1600" dirty="0"/>
          </a:p>
          <a:p>
            <a:pPr marL="285750" indent="-285750">
              <a:spcBef>
                <a:spcPts val="0"/>
              </a:spcBef>
            </a:pPr>
            <a:r>
              <a:rPr lang="en-PH" sz="1600" dirty="0"/>
              <a:t>Cyberbullying</a:t>
            </a:r>
          </a:p>
          <a:p>
            <a:pPr marL="285750" indent="-285750">
              <a:spcBef>
                <a:spcPts val="0"/>
              </a:spcBef>
            </a:pPr>
            <a:r>
              <a:rPr lang="en-PH" sz="1600" dirty="0"/>
              <a:t>Not Cyberbullying</a:t>
            </a:r>
          </a:p>
          <a:p>
            <a:pPr marL="285750" indent="-285750">
              <a:spcBef>
                <a:spcPts val="0"/>
              </a:spcBef>
            </a:pPr>
            <a:r>
              <a:rPr lang="en-PH" sz="1600" dirty="0"/>
              <a:t>Ambiguous Cyberbullying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2915770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 rot="1791505">
            <a:off x="776513" y="742859"/>
            <a:ext cx="2633453" cy="28967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ctrTitle" idx="4294967295"/>
          </p:nvPr>
        </p:nvSpPr>
        <p:spPr>
          <a:xfrm>
            <a:off x="3838854" y="2395924"/>
            <a:ext cx="4991099" cy="7846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 sz="3200" b="1" u="sng" dirty="0"/>
              <a:t>Model Implementation</a:t>
            </a:r>
            <a:endParaRPr lang="en" sz="3200" b="1" u="sng" dirty="0"/>
          </a:p>
        </p:txBody>
      </p:sp>
      <p:sp>
        <p:nvSpPr>
          <p:cNvPr id="369" name="Shape 369"/>
          <p:cNvSpPr txBox="1">
            <a:spLocks noGrp="1"/>
          </p:cNvSpPr>
          <p:nvPr>
            <p:ph type="subTitle" idx="4294967295"/>
          </p:nvPr>
        </p:nvSpPr>
        <p:spPr>
          <a:xfrm>
            <a:off x="3838854" y="2978982"/>
            <a:ext cx="4335407" cy="156375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PH" sz="1600" dirty="0"/>
              <a:t>The created model was implemented using Support Vector Machine (SVM) algorithm through WEKA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274884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6B9-67CF-45FE-A02B-483BC72A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512" y="819969"/>
            <a:ext cx="4944300" cy="645300"/>
          </a:xfrm>
        </p:spPr>
        <p:txBody>
          <a:bodyPr/>
          <a:lstStyle/>
          <a:p>
            <a:r>
              <a:rPr lang="en-PH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61834-5AA6-42B7-8472-518A626C0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7512" y="1268295"/>
            <a:ext cx="5481647" cy="393947"/>
          </a:xfrm>
        </p:spPr>
        <p:txBody>
          <a:bodyPr/>
          <a:lstStyle/>
          <a:p>
            <a:pPr>
              <a:buNone/>
            </a:pPr>
            <a:r>
              <a:rPr lang="en-PH" dirty="0"/>
              <a:t>Adding more training data in the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B809CB-45B9-4F2F-8318-0A86F894540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56" y="1776760"/>
            <a:ext cx="5505612" cy="3035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6546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6B9-67CF-45FE-A02B-483BC72A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512" y="819969"/>
            <a:ext cx="4944300" cy="645300"/>
          </a:xfrm>
        </p:spPr>
        <p:txBody>
          <a:bodyPr/>
          <a:lstStyle/>
          <a:p>
            <a:r>
              <a:rPr lang="en-PH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61834-5AA6-42B7-8472-518A626C0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7512" y="1268295"/>
            <a:ext cx="5481647" cy="393947"/>
          </a:xfrm>
        </p:spPr>
        <p:txBody>
          <a:bodyPr/>
          <a:lstStyle/>
          <a:p>
            <a:pPr>
              <a:buNone/>
            </a:pPr>
            <a:r>
              <a:rPr lang="en-PH" dirty="0"/>
              <a:t>Percentage split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9B376C2-7173-4166-B56D-4144424931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8250719"/>
              </p:ext>
            </p:extLst>
          </p:nvPr>
        </p:nvGraphicFramePr>
        <p:xfrm>
          <a:off x="1323459" y="1738783"/>
          <a:ext cx="6112406" cy="2914258"/>
        </p:xfrm>
        <a:graphic>
          <a:graphicData uri="http://schemas.openxmlformats.org/drawingml/2006/table">
            <a:tbl>
              <a:tblPr bandRow="1">
                <a:tableStyleId>{E929F9F4-4A8F-4326-A1B4-22849713DDAB}</a:tableStyleId>
              </a:tblPr>
              <a:tblGrid>
                <a:gridCol w="175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1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1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</a:rPr>
                        <a:t>Training Data (%)</a:t>
                      </a:r>
                      <a:endParaRPr lang="en-PH" sz="1400" b="1" u="sng" dirty="0">
                        <a:solidFill>
                          <a:schemeClr val="bg1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</a:rPr>
                        <a:t>Testing Data (%)</a:t>
                      </a:r>
                      <a:endParaRPr lang="en-PH" sz="1400" b="1" u="sng" dirty="0">
                        <a:solidFill>
                          <a:schemeClr val="bg1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</a:rPr>
                        <a:t>Accuracy</a:t>
                      </a:r>
                      <a:endParaRPr lang="en-PH" sz="1400" b="1" u="sng" dirty="0">
                        <a:solidFill>
                          <a:schemeClr val="bg1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</a:rPr>
                        <a:t>Kappa Statistics</a:t>
                      </a:r>
                      <a:endParaRPr lang="en-PH" sz="1400" b="1" u="sng" dirty="0">
                        <a:solidFill>
                          <a:schemeClr val="bg1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7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Muli" panose="020B0604020202020204" charset="0"/>
                        </a:rPr>
                        <a:t>60</a:t>
                      </a:r>
                      <a:endParaRPr lang="en-PH" sz="140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Muli" panose="020B0604020202020204" charset="0"/>
                        </a:rPr>
                        <a:t>40</a:t>
                      </a:r>
                      <a:endParaRPr lang="en-PH" sz="140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Muli" panose="020B0604020202020204" charset="0"/>
                        </a:rPr>
                        <a:t>45.8824</a:t>
                      </a:r>
                      <a:endParaRPr lang="en-PH" sz="1400" dirty="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Muli" panose="020B0604020202020204" charset="0"/>
                        </a:rPr>
                        <a:t>0.0911</a:t>
                      </a:r>
                      <a:endParaRPr lang="en-PH" sz="140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7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Muli" panose="020B0604020202020204" charset="0"/>
                        </a:rPr>
                        <a:t>70</a:t>
                      </a:r>
                      <a:endParaRPr lang="en-PH" sz="140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Muli" panose="020B0604020202020204" charset="0"/>
                        </a:rPr>
                        <a:t>30</a:t>
                      </a:r>
                      <a:endParaRPr lang="en-PH" sz="140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Muli" panose="020B0604020202020204" charset="0"/>
                        </a:rPr>
                        <a:t>47.3333</a:t>
                      </a:r>
                      <a:endParaRPr lang="en-PH" sz="140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Muli" panose="020B0604020202020204" charset="0"/>
                        </a:rPr>
                        <a:t>0.114</a:t>
                      </a:r>
                      <a:endParaRPr lang="en-PH" sz="140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Muli" panose="020B0604020202020204" charset="0"/>
                        </a:rPr>
                        <a:t>80</a:t>
                      </a:r>
                      <a:endParaRPr lang="en-PH" sz="1400" dirty="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Muli" panose="020B0604020202020204" charset="0"/>
                        </a:rPr>
                        <a:t>20</a:t>
                      </a:r>
                      <a:endParaRPr lang="en-PH" sz="1400" dirty="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Muli" panose="020B0604020202020204" charset="0"/>
                        </a:rPr>
                        <a:t>55</a:t>
                      </a:r>
                      <a:endParaRPr lang="en-PH" sz="1400" dirty="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Muli" panose="020B0604020202020204" charset="0"/>
                        </a:rPr>
                        <a:t>0.2177</a:t>
                      </a:r>
                      <a:endParaRPr lang="en-PH" sz="1400" dirty="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5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Muli" panose="020B0604020202020204" charset="0"/>
                        </a:rPr>
                        <a:t>90</a:t>
                      </a:r>
                      <a:endParaRPr lang="en-PH" sz="140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Muli" panose="020B0604020202020204" charset="0"/>
                        </a:rPr>
                        <a:t>10</a:t>
                      </a:r>
                      <a:endParaRPr lang="en-PH" sz="140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Muli" panose="020B0604020202020204" charset="0"/>
                        </a:rPr>
                        <a:t>50</a:t>
                      </a:r>
                      <a:endParaRPr lang="en-PH" sz="1400" dirty="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Muli" panose="020B0604020202020204" charset="0"/>
                        </a:rPr>
                        <a:t>0.1325</a:t>
                      </a:r>
                      <a:endParaRPr lang="en-PH" sz="1400" dirty="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322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6B9-67CF-45FE-A02B-483BC72A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512" y="819969"/>
            <a:ext cx="4944300" cy="645300"/>
          </a:xfrm>
        </p:spPr>
        <p:txBody>
          <a:bodyPr/>
          <a:lstStyle/>
          <a:p>
            <a:r>
              <a:rPr lang="en-PH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61834-5AA6-42B7-8472-518A626C0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7512" y="1268295"/>
            <a:ext cx="5481647" cy="393947"/>
          </a:xfrm>
        </p:spPr>
        <p:txBody>
          <a:bodyPr/>
          <a:lstStyle/>
          <a:p>
            <a:pPr>
              <a:buNone/>
            </a:pPr>
            <a:r>
              <a:rPr lang="en-PH" dirty="0"/>
              <a:t>K-fold cross validation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B3B0F37-6297-43C6-B2C4-83D4BC6CAF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5859087"/>
              </p:ext>
            </p:extLst>
          </p:nvPr>
        </p:nvGraphicFramePr>
        <p:xfrm>
          <a:off x="2039021" y="1734671"/>
          <a:ext cx="4681281" cy="3153338"/>
        </p:xfrm>
        <a:graphic>
          <a:graphicData uri="http://schemas.openxmlformats.org/drawingml/2006/table">
            <a:tbl>
              <a:tblPr bandRow="1">
                <a:tableStyleId>{E929F9F4-4A8F-4326-A1B4-22849713DDAB}</a:tableStyleId>
              </a:tblPr>
              <a:tblGrid>
                <a:gridCol w="1166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5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9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u="sng" dirty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</a:rPr>
                        <a:t>K-Fold</a:t>
                      </a:r>
                      <a:endParaRPr lang="en-PH" sz="1100" b="1" u="sng" dirty="0">
                        <a:solidFill>
                          <a:schemeClr val="bg1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u="sng" dirty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</a:rPr>
                        <a:t>Accuracy</a:t>
                      </a:r>
                      <a:endParaRPr lang="en-PH" sz="1100" b="1" u="sng" dirty="0">
                        <a:solidFill>
                          <a:schemeClr val="bg1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u="sng" dirty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</a:rPr>
                        <a:t>Kappa Statistics</a:t>
                      </a:r>
                      <a:endParaRPr lang="en-PH" sz="1100" b="1" u="sng" dirty="0">
                        <a:solidFill>
                          <a:schemeClr val="bg1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Muli" panose="020B0604020202020204" charset="0"/>
                        </a:rPr>
                        <a:t>2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Muli" panose="020B0604020202020204" charset="0"/>
                        </a:rPr>
                        <a:t>57.65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Muli" panose="020B0604020202020204" charset="0"/>
                        </a:rPr>
                        <a:t>0.1933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Muli" panose="020B0604020202020204" charset="0"/>
                        </a:rPr>
                        <a:t>3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Muli" panose="020B0604020202020204" charset="0"/>
                        </a:rPr>
                        <a:t>57.65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Muli" panose="020B0604020202020204" charset="0"/>
                        </a:rPr>
                        <a:t>0.2007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Muli" panose="020B0604020202020204" charset="0"/>
                        </a:rPr>
                        <a:t>4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Muli" panose="020B0604020202020204" charset="0"/>
                        </a:rPr>
                        <a:t>58.2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Muli" panose="020B0604020202020204" charset="0"/>
                        </a:rPr>
                        <a:t>0.2082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Muli" panose="020B0604020202020204" charset="0"/>
                        </a:rPr>
                        <a:t>6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Muli" panose="020B0604020202020204" charset="0"/>
                        </a:rPr>
                        <a:t>58.05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Muli" panose="020B0604020202020204" charset="0"/>
                        </a:rPr>
                        <a:t>0.2096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Muli" panose="020B0604020202020204" charset="0"/>
                        </a:rPr>
                        <a:t>7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Muli" panose="020B0604020202020204" charset="0"/>
                        </a:rPr>
                        <a:t>58.15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Muli" panose="020B0604020202020204" charset="0"/>
                        </a:rPr>
                        <a:t>0.2081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Muli" panose="020B0604020202020204" charset="0"/>
                        </a:rPr>
                        <a:t>8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Muli" panose="020B0604020202020204" charset="0"/>
                        </a:rPr>
                        <a:t>58.85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Muli" panose="020B0604020202020204" charset="0"/>
                        </a:rPr>
                        <a:t>0.2288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Muli" panose="020B0604020202020204" charset="0"/>
                        </a:rPr>
                        <a:t>9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Muli" panose="020B0604020202020204" charset="0"/>
                        </a:rPr>
                        <a:t>56.95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Muli" panose="020B0604020202020204" charset="0"/>
                        </a:rPr>
                        <a:t>0.2084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Muli" panose="020B0604020202020204" charset="0"/>
                        </a:rPr>
                        <a:t>10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Muli" panose="020B0604020202020204" charset="0"/>
                        </a:rPr>
                        <a:t>57.95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Muli" panose="020B0604020202020204" charset="0"/>
                        </a:rPr>
                        <a:t>0.2094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284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6B9-67CF-45FE-A02B-483BC72A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512" y="819969"/>
            <a:ext cx="4944300" cy="645300"/>
          </a:xfrm>
        </p:spPr>
        <p:txBody>
          <a:bodyPr/>
          <a:lstStyle/>
          <a:p>
            <a:r>
              <a:rPr lang="en-PH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61834-5AA6-42B7-8472-518A626C0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7512" y="1268295"/>
            <a:ext cx="5481647" cy="393947"/>
          </a:xfrm>
        </p:spPr>
        <p:txBody>
          <a:bodyPr/>
          <a:lstStyle/>
          <a:p>
            <a:pPr>
              <a:buNone/>
            </a:pPr>
            <a:r>
              <a:rPr lang="en-PH" dirty="0"/>
              <a:t>Using different algorithms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FDA94F0-962F-436C-A7F3-AC146B0EB1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2496617"/>
              </p:ext>
            </p:extLst>
          </p:nvPr>
        </p:nvGraphicFramePr>
        <p:xfrm>
          <a:off x="1468373" y="1662242"/>
          <a:ext cx="5822577" cy="3366956"/>
        </p:xfrm>
        <a:graphic>
          <a:graphicData uri="http://schemas.openxmlformats.org/drawingml/2006/table">
            <a:tbl>
              <a:tblPr firstRow="1" firstCol="1" bandRow="1">
                <a:tableStyleId>{EB9631B5-78F2-41C9-869B-9F39066F8104}</a:tableStyleId>
              </a:tblPr>
              <a:tblGrid>
                <a:gridCol w="1742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8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5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Algorithm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Accuracy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Kappa Statistics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Time (seconds)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SVM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57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0.2094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47.56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Naïve Bayes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45.8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0.1272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4.98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J48</a:t>
                      </a:r>
                      <a:endParaRPr lang="en-PH" sz="10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53.7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0.1619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61.84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ZeroR</a:t>
                      </a:r>
                      <a:endParaRPr lang="en-PH" sz="10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56.9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0.02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Decision Stump</a:t>
                      </a:r>
                      <a:endParaRPr lang="en-PH" sz="10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56.9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2.78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RandomTree</a:t>
                      </a:r>
                      <a:endParaRPr lang="en-PH" sz="10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48.55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0.1008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2.97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RandomForest</a:t>
                      </a:r>
                      <a:endParaRPr lang="en-PH" sz="10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61</a:t>
                      </a:r>
                      <a:endParaRPr lang="en-PH" sz="10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0.1712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40.25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RepTREE</a:t>
                      </a:r>
                      <a:endParaRPr lang="en-PH" sz="10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56.9</a:t>
                      </a:r>
                      <a:endParaRPr lang="en-PH" sz="10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0.1026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14.04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HoeffdingTree</a:t>
                      </a:r>
                      <a:endParaRPr lang="en-PH" sz="10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56.9</a:t>
                      </a:r>
                      <a:endParaRPr lang="en-PH" sz="10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17.19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DesicionTable</a:t>
                      </a:r>
                      <a:endParaRPr lang="en-PH" sz="10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58.8</a:t>
                      </a:r>
                      <a:endParaRPr lang="en-PH" sz="10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0.1173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628.02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JRip</a:t>
                      </a:r>
                      <a:endParaRPr lang="en-PH" sz="10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57.9</a:t>
                      </a:r>
                      <a:endParaRPr lang="en-PH" sz="10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0.0594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48.21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OneR</a:t>
                      </a:r>
                      <a:endParaRPr lang="en-PH" sz="10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55</a:t>
                      </a:r>
                      <a:endParaRPr lang="en-PH" sz="100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0.0431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1.45</a:t>
                      </a:r>
                      <a:endParaRPr lang="en-PH" sz="1000" dirty="0">
                        <a:effectLst/>
                        <a:latin typeface="Muli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477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 b="1" dirty="0"/>
              <a:t>Development</a:t>
            </a:r>
            <a:endParaRPr lang="en" b="1"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43240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 dirty="0"/>
              <a:t>Development and testing of </a:t>
            </a:r>
            <a:r>
              <a:rPr lang="en-PH" dirty="0" err="1"/>
              <a:t>Quickgarde</a:t>
            </a:r>
            <a:endParaRPr lang="en"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05920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6B9-67CF-45FE-A02B-483BC72A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977" y="1156447"/>
            <a:ext cx="4944300" cy="773977"/>
          </a:xfrm>
        </p:spPr>
        <p:txBody>
          <a:bodyPr/>
          <a:lstStyle/>
          <a:p>
            <a:r>
              <a:rPr lang="en-PH" dirty="0"/>
              <a:t>Tools used: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BB9CB7-633F-4D8A-9114-618D8F427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8" y="2443471"/>
            <a:ext cx="3030985" cy="1678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CFD897-28C9-436C-A1CE-C2120E34B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009" y="2479144"/>
            <a:ext cx="3145858" cy="1568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CBA585-6059-4800-B8BE-876D93EB5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724" y="2366682"/>
            <a:ext cx="2058144" cy="168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4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6B9-67CF-45FE-A02B-483BC72A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064" y="787582"/>
            <a:ext cx="5616117" cy="645300"/>
          </a:xfrm>
        </p:spPr>
        <p:txBody>
          <a:bodyPr/>
          <a:lstStyle/>
          <a:p>
            <a:r>
              <a:rPr lang="en-PH" dirty="0"/>
              <a:t>System Architecture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CC24FD0-45B0-431A-BACE-C29F384CE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29" y="1546412"/>
            <a:ext cx="5872452" cy="33281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90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387452" y="1526241"/>
            <a:ext cx="4944300" cy="116394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 sz="3200" u="sng" dirty="0"/>
              <a:t>How Social Media Deal with Cyberbullying</a:t>
            </a:r>
            <a:endParaRPr lang="en" sz="3200" u="sng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387452" y="2704600"/>
            <a:ext cx="4944300" cy="15966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PH" sz="2000" dirty="0"/>
              <a:t>Privacy Settings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PH" sz="2000" dirty="0"/>
              <a:t>Reporting Tools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PH" sz="2000" dirty="0"/>
              <a:t>YouTube’s Safety Mode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PH" sz="2000" dirty="0"/>
              <a:t>Twitter’s Mute Feature</a:t>
            </a:r>
          </a:p>
          <a:p>
            <a:pPr marL="228600" lvl="0" rtl="0">
              <a:spcBef>
                <a:spcPts val="0"/>
              </a:spcBef>
              <a:buNone/>
            </a:pPr>
            <a:endParaRPr lang="en" b="1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26" name="Picture 2" descr="Image result for facebook">
            <a:extLst>
              <a:ext uri="{FF2B5EF4-FFF2-40B4-BE49-F238E27FC236}">
                <a16:creationId xmlns:a16="http://schemas.microsoft.com/office/drawing/2014/main" id="{CBB276ED-7CA8-47B9-88D8-97C101D8A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505" y="128307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witter">
            <a:extLst>
              <a:ext uri="{FF2B5EF4-FFF2-40B4-BE49-F238E27FC236}">
                <a16:creationId xmlns:a16="http://schemas.microsoft.com/office/drawing/2014/main" id="{85AB6387-A6A7-4DE3-B6CF-5A4A154BA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775" y="742548"/>
            <a:ext cx="1200180" cy="117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napchat">
            <a:extLst>
              <a:ext uri="{FF2B5EF4-FFF2-40B4-BE49-F238E27FC236}">
                <a16:creationId xmlns:a16="http://schemas.microsoft.com/office/drawing/2014/main" id="{E00BA317-4A18-410B-BCDE-06A065674F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8" r="16431"/>
          <a:stretch/>
        </p:blipFill>
        <p:spPr bwMode="auto">
          <a:xfrm>
            <a:off x="7078166" y="1526241"/>
            <a:ext cx="960336" cy="9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799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6B9-67CF-45FE-A02B-483BC72A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825" y="182464"/>
            <a:ext cx="5616117" cy="645300"/>
          </a:xfrm>
        </p:spPr>
        <p:txBody>
          <a:bodyPr/>
          <a:lstStyle/>
          <a:p>
            <a:r>
              <a:rPr lang="en-PH" dirty="0"/>
              <a:t>System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6316F-BEDC-4267-BEC9-204BBCC2A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38" y="827764"/>
            <a:ext cx="4333316" cy="417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17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B530-6371-4FB8-94F7-F997E01AE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Demo Underway </a:t>
            </a:r>
          </a:p>
        </p:txBody>
      </p:sp>
    </p:spTree>
    <p:extLst>
      <p:ext uri="{BB962C8B-B14F-4D97-AF65-F5344CB8AC3E}">
        <p14:creationId xmlns:p14="http://schemas.microsoft.com/office/powerpoint/2010/main" val="1767346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ctrTitle" idx="4294967295"/>
          </p:nvPr>
        </p:nvSpPr>
        <p:spPr>
          <a:xfrm>
            <a:off x="3835773" y="1848969"/>
            <a:ext cx="4991099" cy="13917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PH" sz="3600" b="1" u="sng" dirty="0"/>
              <a:t>Conclusion and Recommendations</a:t>
            </a:r>
            <a:endParaRPr lang="en" sz="3600" b="1" u="sng" dirty="0"/>
          </a:p>
        </p:txBody>
      </p:sp>
      <p:sp>
        <p:nvSpPr>
          <p:cNvPr id="8" name="Shape 367">
            <a:extLst>
              <a:ext uri="{FF2B5EF4-FFF2-40B4-BE49-F238E27FC236}">
                <a16:creationId xmlns:a16="http://schemas.microsoft.com/office/drawing/2014/main" id="{0BEC58AD-5CFE-4D59-B397-2FD57992F3A0}"/>
              </a:ext>
            </a:extLst>
          </p:cNvPr>
          <p:cNvSpPr/>
          <p:nvPr/>
        </p:nvSpPr>
        <p:spPr>
          <a:xfrm rot="1757053">
            <a:off x="792714" y="631036"/>
            <a:ext cx="2891913" cy="325670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03917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B530-6371-4FB8-94F7-F997E01AE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54492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2520764" y="1494782"/>
            <a:ext cx="5238190" cy="275332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PH" sz="8000" dirty="0"/>
              <a:t>Thank</a:t>
            </a:r>
            <a:br>
              <a:rPr lang="en-PH" sz="8000" dirty="0"/>
            </a:br>
            <a:r>
              <a:rPr lang="en-PH" sz="8000" dirty="0"/>
              <a:t>You!</a:t>
            </a:r>
            <a:endParaRPr lang="en" sz="8000" dirty="0"/>
          </a:p>
        </p:txBody>
      </p:sp>
      <p:sp>
        <p:nvSpPr>
          <p:cNvPr id="545" name="Shape 545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ctrTitle" idx="4294967295"/>
          </p:nvPr>
        </p:nvSpPr>
        <p:spPr>
          <a:xfrm>
            <a:off x="3970243" y="2440640"/>
            <a:ext cx="4991099" cy="5718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 sz="2400" b="1" u="sng" dirty="0"/>
              <a:t>Laws Related to Cyberbullying</a:t>
            </a:r>
            <a:endParaRPr lang="en" sz="2400" b="1" u="sng" dirty="0"/>
          </a:p>
        </p:txBody>
      </p:sp>
      <p:sp>
        <p:nvSpPr>
          <p:cNvPr id="369" name="Shape 369"/>
          <p:cNvSpPr txBox="1">
            <a:spLocks noGrp="1"/>
          </p:cNvSpPr>
          <p:nvPr>
            <p:ph type="subTitle" idx="4294967295"/>
          </p:nvPr>
        </p:nvSpPr>
        <p:spPr>
          <a:xfrm>
            <a:off x="4008882" y="2889914"/>
            <a:ext cx="4746224" cy="149421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PH" sz="1800" b="1" dirty="0"/>
              <a:t>R.A. 10627 </a:t>
            </a:r>
            <a:r>
              <a:rPr lang="en-PH" sz="1800" dirty="0"/>
              <a:t>– Anti-bullying Act of 2013</a:t>
            </a:r>
          </a:p>
          <a:p>
            <a:pPr marL="285750" indent="-285750">
              <a:spcBef>
                <a:spcPts val="0"/>
              </a:spcBef>
            </a:pPr>
            <a:r>
              <a:rPr lang="en-PH" sz="1800" b="1" dirty="0"/>
              <a:t>House Bill 5718</a:t>
            </a:r>
            <a:endParaRPr lang="en" sz="1800" b="1" dirty="0"/>
          </a:p>
        </p:txBody>
      </p:sp>
      <p:sp>
        <p:nvSpPr>
          <p:cNvPr id="8" name="Shape 367">
            <a:extLst>
              <a:ext uri="{FF2B5EF4-FFF2-40B4-BE49-F238E27FC236}">
                <a16:creationId xmlns:a16="http://schemas.microsoft.com/office/drawing/2014/main" id="{0BEC58AD-5CFE-4D59-B397-2FD57992F3A0}"/>
              </a:ext>
            </a:extLst>
          </p:cNvPr>
          <p:cNvSpPr/>
          <p:nvPr/>
        </p:nvSpPr>
        <p:spPr>
          <a:xfrm rot="1867319">
            <a:off x="791526" y="624396"/>
            <a:ext cx="2771232" cy="31383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CF5467-013D-40EC-BAC5-49C9E5DFB41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776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B77FAB-10A4-4E9A-B3A4-DAE2283A0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977" y="440392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1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A77B90-0B6F-401B-A943-54C0CC6C6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93" y="414709"/>
            <a:ext cx="4651259" cy="43167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633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970593" y="2084293"/>
            <a:ext cx="4944300" cy="57227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 sz="3200" u="sng" dirty="0"/>
              <a:t>Features</a:t>
            </a:r>
            <a:endParaRPr lang="en" sz="3200" u="sng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883187" y="2724609"/>
            <a:ext cx="4944300" cy="12891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PH" sz="2000" dirty="0"/>
              <a:t>Detect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PH" sz="2000" dirty="0"/>
              <a:t>Flag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PH" sz="2000" dirty="0"/>
              <a:t>Report</a:t>
            </a:r>
          </a:p>
          <a:p>
            <a:pPr marL="228600" lvl="0" rtl="0">
              <a:spcBef>
                <a:spcPts val="0"/>
              </a:spcBef>
              <a:buNone/>
            </a:pPr>
            <a:endParaRPr lang="en" b="1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" name="Shape 367">
            <a:extLst>
              <a:ext uri="{FF2B5EF4-FFF2-40B4-BE49-F238E27FC236}">
                <a16:creationId xmlns:a16="http://schemas.microsoft.com/office/drawing/2014/main" id="{42457DE9-E82E-4C12-B871-5BB22DF0EACE}"/>
              </a:ext>
            </a:extLst>
          </p:cNvPr>
          <p:cNvSpPr/>
          <p:nvPr/>
        </p:nvSpPr>
        <p:spPr>
          <a:xfrm rot="1828362">
            <a:off x="3360328" y="189452"/>
            <a:ext cx="2472538" cy="285612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rgbClr val="1ED5D7"/>
            </a:solidFill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Shape 367">
            <a:extLst>
              <a:ext uri="{FF2B5EF4-FFF2-40B4-BE49-F238E27FC236}">
                <a16:creationId xmlns:a16="http://schemas.microsoft.com/office/drawing/2014/main" id="{0C22BAB2-C977-40B8-8D71-2AB2B226AFA8}"/>
              </a:ext>
            </a:extLst>
          </p:cNvPr>
          <p:cNvSpPr/>
          <p:nvPr/>
        </p:nvSpPr>
        <p:spPr>
          <a:xfrm rot="1869683">
            <a:off x="5616330" y="1914865"/>
            <a:ext cx="1855610" cy="208934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rgbClr val="19BBD5"/>
            </a:solidFill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Shape 367">
            <a:extLst>
              <a:ext uri="{FF2B5EF4-FFF2-40B4-BE49-F238E27FC236}">
                <a16:creationId xmlns:a16="http://schemas.microsoft.com/office/drawing/2014/main" id="{5D96E616-6186-4118-AD3A-74B0AB369FE6}"/>
              </a:ext>
            </a:extLst>
          </p:cNvPr>
          <p:cNvSpPr/>
          <p:nvPr/>
        </p:nvSpPr>
        <p:spPr>
          <a:xfrm rot="1781461">
            <a:off x="3921924" y="2884215"/>
            <a:ext cx="1769372" cy="20007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rgbClr val="19BBD5"/>
            </a:solidFill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4225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123973" y="1864315"/>
            <a:ext cx="4944300" cy="57227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 sz="3200" u="sng" dirty="0"/>
              <a:t>Significance</a:t>
            </a:r>
            <a:endParaRPr lang="en" sz="3200" u="sng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023158" y="2436586"/>
            <a:ext cx="3199467" cy="21255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PH" sz="1600" dirty="0"/>
              <a:t>To social media moderators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PH" sz="1600" dirty="0"/>
              <a:t>To Filipino social media users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PH" sz="1600" dirty="0"/>
              <a:t>To the researchers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PH" sz="1600" dirty="0"/>
              <a:t>To anti-cyberbullying advocates</a:t>
            </a:r>
          </a:p>
          <a:p>
            <a:pPr marL="228600" lvl="0" rtl="0">
              <a:spcBef>
                <a:spcPts val="0"/>
              </a:spcBef>
              <a:buNone/>
            </a:pPr>
            <a:endParaRPr lang="en" b="1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" name="Shape 367">
            <a:extLst>
              <a:ext uri="{FF2B5EF4-FFF2-40B4-BE49-F238E27FC236}">
                <a16:creationId xmlns:a16="http://schemas.microsoft.com/office/drawing/2014/main" id="{42457DE9-E82E-4C12-B871-5BB22DF0EACE}"/>
              </a:ext>
            </a:extLst>
          </p:cNvPr>
          <p:cNvSpPr/>
          <p:nvPr/>
        </p:nvSpPr>
        <p:spPr>
          <a:xfrm rot="1807428">
            <a:off x="5167112" y="1176487"/>
            <a:ext cx="1320749" cy="15272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rgbClr val="1ED5D7"/>
            </a:solidFill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Shape 367">
            <a:extLst>
              <a:ext uri="{FF2B5EF4-FFF2-40B4-BE49-F238E27FC236}">
                <a16:creationId xmlns:a16="http://schemas.microsoft.com/office/drawing/2014/main" id="{0C22BAB2-C977-40B8-8D71-2AB2B226AFA8}"/>
              </a:ext>
            </a:extLst>
          </p:cNvPr>
          <p:cNvSpPr/>
          <p:nvPr/>
        </p:nvSpPr>
        <p:spPr>
          <a:xfrm rot="1816766">
            <a:off x="6477094" y="595386"/>
            <a:ext cx="1222253" cy="14118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rgbClr val="19BBD5"/>
            </a:solidFill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Shape 367">
            <a:extLst>
              <a:ext uri="{FF2B5EF4-FFF2-40B4-BE49-F238E27FC236}">
                <a16:creationId xmlns:a16="http://schemas.microsoft.com/office/drawing/2014/main" id="{5D96E616-6186-4118-AD3A-74B0AB369FE6}"/>
              </a:ext>
            </a:extLst>
          </p:cNvPr>
          <p:cNvSpPr/>
          <p:nvPr/>
        </p:nvSpPr>
        <p:spPr>
          <a:xfrm rot="1827549">
            <a:off x="5209046" y="2653838"/>
            <a:ext cx="1236880" cy="13948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rgbClr val="19BBD5"/>
            </a:solidFill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367">
            <a:extLst>
              <a:ext uri="{FF2B5EF4-FFF2-40B4-BE49-F238E27FC236}">
                <a16:creationId xmlns:a16="http://schemas.microsoft.com/office/drawing/2014/main" id="{CA079FEB-7F67-400F-9E77-3E31925C5FC0}"/>
              </a:ext>
            </a:extLst>
          </p:cNvPr>
          <p:cNvSpPr/>
          <p:nvPr/>
        </p:nvSpPr>
        <p:spPr>
          <a:xfrm rot="1723306">
            <a:off x="6407026" y="2036638"/>
            <a:ext cx="1190452" cy="13598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rgbClr val="19BBD5"/>
            </a:solidFill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367">
            <a:extLst>
              <a:ext uri="{FF2B5EF4-FFF2-40B4-BE49-F238E27FC236}">
                <a16:creationId xmlns:a16="http://schemas.microsoft.com/office/drawing/2014/main" id="{1311A617-133D-4FBC-85C6-DEFA438E69B2}"/>
              </a:ext>
            </a:extLst>
          </p:cNvPr>
          <p:cNvSpPr/>
          <p:nvPr/>
        </p:nvSpPr>
        <p:spPr>
          <a:xfrm rot="1723306">
            <a:off x="3978954" y="539217"/>
            <a:ext cx="1250128" cy="139678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rgbClr val="19BBD5"/>
            </a:solidFill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31221133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715</Words>
  <Application>Microsoft Office PowerPoint</Application>
  <PresentationFormat>On-screen Show (16:9)</PresentationFormat>
  <Paragraphs>334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Helvetica Neue</vt:lpstr>
      <vt:lpstr>Times New Roman</vt:lpstr>
      <vt:lpstr>Muli</vt:lpstr>
      <vt:lpstr>Calibri</vt:lpstr>
      <vt:lpstr>Microsoft PhagsPa</vt:lpstr>
      <vt:lpstr>Nixie One</vt:lpstr>
      <vt:lpstr>Imogen template</vt:lpstr>
      <vt:lpstr>Quickgarde  A Plug-in for Detecting Cyberbullying Occurrences in Filipino Social Media Posts</vt:lpstr>
      <vt:lpstr>PowerPoint Presentation</vt:lpstr>
      <vt:lpstr>How Social Media Deal with Cyberbullying</vt:lpstr>
      <vt:lpstr>Laws Related to Cyberbullying</vt:lpstr>
      <vt:lpstr>PowerPoint Presentation</vt:lpstr>
      <vt:lpstr>PowerPoint Presentation</vt:lpstr>
      <vt:lpstr>PowerPoint Presentation</vt:lpstr>
      <vt:lpstr>Features</vt:lpstr>
      <vt:lpstr>Significance</vt:lpstr>
      <vt:lpstr>How was Quickgarde created?</vt:lpstr>
      <vt:lpstr>Research</vt:lpstr>
      <vt:lpstr>Data Collection</vt:lpstr>
      <vt:lpstr>Data Description</vt:lpstr>
      <vt:lpstr>Data Description</vt:lpstr>
      <vt:lpstr>Data Description</vt:lpstr>
      <vt:lpstr>Data Description</vt:lpstr>
      <vt:lpstr>Data Description</vt:lpstr>
      <vt:lpstr>Data Description</vt:lpstr>
      <vt:lpstr>Data Description</vt:lpstr>
      <vt:lpstr>Text Preprocessing</vt:lpstr>
      <vt:lpstr>Text Annotation</vt:lpstr>
      <vt:lpstr>Model Implementation</vt:lpstr>
      <vt:lpstr>Data Analysis</vt:lpstr>
      <vt:lpstr>Data Analysis</vt:lpstr>
      <vt:lpstr>Data Analysis</vt:lpstr>
      <vt:lpstr>Data Analysis</vt:lpstr>
      <vt:lpstr>Development</vt:lpstr>
      <vt:lpstr>Tools used:</vt:lpstr>
      <vt:lpstr>System Architecture</vt:lpstr>
      <vt:lpstr>System Architecture</vt:lpstr>
      <vt:lpstr>Demo Underway </vt:lpstr>
      <vt:lpstr>Conclusion and Recommendations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Samantha Mallari</dc:creator>
  <cp:lastModifiedBy>Samantha Mallari</cp:lastModifiedBy>
  <cp:revision>81</cp:revision>
  <dcterms:modified xsi:type="dcterms:W3CDTF">2017-09-05T18:59:22Z</dcterms:modified>
</cp:coreProperties>
</file>