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9" r:id="rId2"/>
    <p:sldId id="260" r:id="rId3"/>
    <p:sldId id="322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323" r:id="rId12"/>
    <p:sldId id="341" r:id="rId13"/>
    <p:sldId id="271" r:id="rId14"/>
    <p:sldId id="272" r:id="rId15"/>
    <p:sldId id="347" r:id="rId16"/>
    <p:sldId id="278" r:id="rId17"/>
    <p:sldId id="279" r:id="rId18"/>
    <p:sldId id="282" r:id="rId19"/>
    <p:sldId id="346" r:id="rId20"/>
    <p:sldId id="333" r:id="rId21"/>
    <p:sldId id="283" r:id="rId22"/>
    <p:sldId id="285" r:id="rId23"/>
    <p:sldId id="345" r:id="rId24"/>
    <p:sldId id="291" r:id="rId25"/>
    <p:sldId id="317" r:id="rId26"/>
    <p:sldId id="296" r:id="rId27"/>
    <p:sldId id="295" r:id="rId28"/>
    <p:sldId id="336" r:id="rId29"/>
    <p:sldId id="297" r:id="rId30"/>
    <p:sldId id="303" r:id="rId31"/>
    <p:sldId id="302" r:id="rId32"/>
    <p:sldId id="305" r:id="rId33"/>
    <p:sldId id="304" r:id="rId34"/>
    <p:sldId id="306" r:id="rId35"/>
    <p:sldId id="307" r:id="rId36"/>
    <p:sldId id="315" r:id="rId37"/>
    <p:sldId id="298" r:id="rId38"/>
    <p:sldId id="320" r:id="rId39"/>
    <p:sldId id="309" r:id="rId40"/>
    <p:sldId id="301" r:id="rId41"/>
    <p:sldId id="310" r:id="rId42"/>
    <p:sldId id="311" r:id="rId43"/>
    <p:sldId id="319" r:id="rId44"/>
    <p:sldId id="318" r:id="rId45"/>
    <p:sldId id="321" r:id="rId46"/>
    <p:sldId id="342" r:id="rId47"/>
    <p:sldId id="343" r:id="rId48"/>
    <p:sldId id="312" r:id="rId49"/>
    <p:sldId id="313" r:id="rId50"/>
    <p:sldId id="340" r:id="rId51"/>
    <p:sldId id="31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408A-E386-4B93-A2F6-749C3ABB5CF7}" type="datetimeFigureOut">
              <a:rPr lang="en-PH" smtClean="0"/>
              <a:t>05/09/2017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C479-F771-4FF1-AD31-60E10F508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1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 Place definitions of cyberbullying from different people (experts) and add the team’s own definition of it based from the gathered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3C6FD-F4A6-4842-9E88-6F49AA610FE2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00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 Place definitions of cyberbullying from different people (experts) and add the team’s own definition of it based from the gathered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3C6FD-F4A6-4842-9E88-6F49AA610FE2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47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 Place definitions of cyberbullying from different people (experts) and add the team’s own definition of it based from the gathered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3C6FD-F4A6-4842-9E88-6F49AA610FE2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00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 Place definitions of cyberbullying from different people (experts) and add the team’s own definition of it based from the gathered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3C6FD-F4A6-4842-9E88-6F49AA610FE2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236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542" y="5968024"/>
            <a:ext cx="10572000" cy="729762"/>
          </a:xfrm>
        </p:spPr>
        <p:txBody>
          <a:bodyPr>
            <a:noAutofit/>
          </a:bodyPr>
          <a:lstStyle/>
          <a:p>
            <a:r>
              <a:rPr lang="en-PH" sz="1200" i="1" dirty="0">
                <a:latin typeface="Microsoft PhagsPa" panose="020B0502040204020203" pitchFamily="34" charset="0"/>
              </a:rPr>
              <a:t>A research project presented to you by:</a:t>
            </a:r>
          </a:p>
          <a:p>
            <a:r>
              <a:rPr lang="en-PH" b="1" dirty="0">
                <a:latin typeface="Microsoft PhagsPa" panose="020B0502040204020203" pitchFamily="34" charset="0"/>
              </a:rPr>
              <a:t>F. Ballesteros | P.M. </a:t>
            </a:r>
            <a:r>
              <a:rPr lang="en-PH" b="1" dirty="0" err="1">
                <a:latin typeface="Microsoft PhagsPa" panose="020B0502040204020203" pitchFamily="34" charset="0"/>
              </a:rPr>
              <a:t>Capuz</a:t>
            </a:r>
            <a:r>
              <a:rPr lang="en-PH" b="1" dirty="0">
                <a:latin typeface="Microsoft PhagsPa" panose="020B0502040204020203" pitchFamily="34" charset="0"/>
              </a:rPr>
              <a:t> | S. Mallari | E. </a:t>
            </a:r>
            <a:r>
              <a:rPr lang="en-PH" b="1" dirty="0" err="1">
                <a:latin typeface="Microsoft PhagsPa" panose="020B0502040204020203" pitchFamily="34" charset="0"/>
              </a:rPr>
              <a:t>Samillano</a:t>
            </a:r>
            <a:endParaRPr lang="en-PH" b="1" dirty="0">
              <a:latin typeface="Microsoft PhagsPa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7778"/>
            <a:ext cx="12192000" cy="26100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b="1" dirty="0">
                <a:latin typeface="Adobe Caslon Pro" panose="0205050205050A020403"/>
              </a:rPr>
              <a:t>Quickgarde: </a:t>
            </a:r>
            <a:r>
              <a:rPr lang="en-US" sz="4800" b="1" dirty="0">
                <a:latin typeface="Adobe Caslon Pro" panose="0205050205050A020403"/>
              </a:rPr>
              <a:t>A Plug-in for Detecting Cyberbullying Occurrences in Filipino Social Media Posts</a:t>
            </a:r>
            <a:endParaRPr lang="en-PH" sz="4800" b="1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1338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12" y="949040"/>
            <a:ext cx="10571998" cy="970450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SCOPE AND LIMITATIONS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882480"/>
            <a:ext cx="11189512" cy="4585064"/>
          </a:xfrm>
        </p:spPr>
        <p:txBody>
          <a:bodyPr>
            <a:normAutofit/>
          </a:bodyPr>
          <a:lstStyle/>
          <a:p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955" y="2324101"/>
            <a:ext cx="11189512" cy="420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application was programmed using Java</a:t>
            </a:r>
          </a:p>
          <a:p>
            <a:endParaRPr lang="en-US" dirty="0"/>
          </a:p>
          <a:p>
            <a:r>
              <a:rPr lang="en-US" dirty="0"/>
              <a:t>It will come in the form of a website extension or plug-in</a:t>
            </a:r>
          </a:p>
          <a:p>
            <a:endParaRPr lang="en-US" dirty="0"/>
          </a:p>
          <a:p>
            <a:r>
              <a:rPr lang="en-US" dirty="0"/>
              <a:t>Twitter was selected as the application’s testing ground</a:t>
            </a:r>
          </a:p>
          <a:p>
            <a:endParaRPr lang="en-US" dirty="0"/>
          </a:p>
          <a:p>
            <a:r>
              <a:rPr lang="en-US" dirty="0"/>
              <a:t>Twitter4J was the tool used to interact with Twitter API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PH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12" y="949040"/>
            <a:ext cx="10571998" cy="970450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SCOPE AND LIMITATIONS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882480"/>
            <a:ext cx="11189512" cy="4585064"/>
          </a:xfrm>
        </p:spPr>
        <p:txBody>
          <a:bodyPr>
            <a:normAutofit/>
          </a:bodyPr>
          <a:lstStyle/>
          <a:p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955" y="2324101"/>
            <a:ext cx="11189512" cy="420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flagged cyberbullying statements will be reported</a:t>
            </a:r>
          </a:p>
          <a:p>
            <a:endParaRPr lang="en-US" dirty="0"/>
          </a:p>
          <a:p>
            <a:r>
              <a:rPr lang="en-US" dirty="0"/>
              <a:t>Access to the application is limited to social media administrators only</a:t>
            </a:r>
          </a:p>
          <a:p>
            <a:endParaRPr lang="en-US" dirty="0"/>
          </a:p>
          <a:p>
            <a:r>
              <a:rPr lang="en-US" dirty="0"/>
              <a:t>Reports will be arranged in tabular format</a:t>
            </a:r>
          </a:p>
          <a:p>
            <a:endParaRPr lang="en-US" dirty="0"/>
          </a:p>
          <a:p>
            <a:r>
              <a:rPr lang="en-US" dirty="0"/>
              <a:t>Procedures to be implemented by the authorities to resolve the issue is no longer covered in the project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PH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12" y="949040"/>
            <a:ext cx="10571998" cy="970450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SCOPE AND LIMITATIONS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882480"/>
            <a:ext cx="11189512" cy="4585064"/>
          </a:xfrm>
        </p:spPr>
        <p:txBody>
          <a:bodyPr>
            <a:normAutofit/>
          </a:bodyPr>
          <a:lstStyle/>
          <a:p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955" y="2324101"/>
            <a:ext cx="11189512" cy="420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Detection will be done word per word</a:t>
            </a:r>
          </a:p>
          <a:p>
            <a:endParaRPr lang="en-US" dirty="0"/>
          </a:p>
          <a:p>
            <a:r>
              <a:rPr lang="en-US" dirty="0"/>
              <a:t>The report will contain the post, its annotation, the user who posted it, and the time and date it was posted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PH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21" y="791328"/>
            <a:ext cx="9613861" cy="1080938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SIGNIFICANCE</a:t>
            </a:r>
            <a:r>
              <a:rPr lang="en-PH" sz="6000" dirty="0"/>
              <a:t>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2" y="3109712"/>
            <a:ext cx="11299373" cy="2656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social media moderators</a:t>
            </a:r>
          </a:p>
          <a:p>
            <a:r>
              <a:rPr lang="en-US" sz="2400" dirty="0"/>
              <a:t>To Filipino social media users</a:t>
            </a:r>
          </a:p>
          <a:p>
            <a:r>
              <a:rPr lang="en-US" sz="2400" dirty="0"/>
              <a:t>To the researchers</a:t>
            </a:r>
          </a:p>
          <a:p>
            <a:r>
              <a:rPr lang="en-US" sz="2400" dirty="0"/>
              <a:t>To </a:t>
            </a:r>
            <a:r>
              <a:rPr lang="en-US" dirty="0"/>
              <a:t>a</a:t>
            </a:r>
            <a:r>
              <a:rPr lang="en-US" sz="2400" dirty="0"/>
              <a:t>nti-cyberbullying advocates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424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21" y="981828"/>
            <a:ext cx="9613861" cy="1080938"/>
          </a:xfrm>
        </p:spPr>
        <p:txBody>
          <a:bodyPr>
            <a:noAutofit/>
          </a:bodyPr>
          <a:lstStyle/>
          <a:p>
            <a:pPr algn="ctr"/>
            <a:r>
              <a:rPr lang="en-PH" dirty="0">
                <a:latin typeface="Adobe Caslon Pro" panose="0205050205050A020403" pitchFamily="18" charset="0"/>
              </a:rPr>
              <a:t>SOFTWARE DEVELOPMENT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253" y="3049048"/>
            <a:ext cx="10724273" cy="26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4257"/>
              </p:ext>
            </p:extLst>
          </p:nvPr>
        </p:nvGraphicFramePr>
        <p:xfrm>
          <a:off x="2072821" y="1560588"/>
          <a:ext cx="8128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Related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Literatures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Quickgarde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popular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algorithms for comparison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Aimed towards the automation of cyberbullying detection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the common performance measure metrics: Precision, Recall, F-measure, and Accuracy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languages for detection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different classification scheme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all algorithms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Aimed towards the detection of cyberbullying detection and generation of reports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the common performance measure metrics but highlights Matthews Correlations Coefficients score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Focused its detection on Filipino Language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52105" y="403162"/>
            <a:ext cx="77780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Cyberbullying Detection Related Literatures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VS Quickgarde</a:t>
            </a:r>
          </a:p>
        </p:txBody>
      </p:sp>
    </p:spTree>
    <p:extLst>
      <p:ext uri="{BB962C8B-B14F-4D97-AF65-F5344CB8AC3E}">
        <p14:creationId xmlns:p14="http://schemas.microsoft.com/office/powerpoint/2010/main" val="76724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3096" r="12821" b="5302"/>
          <a:stretch/>
        </p:blipFill>
        <p:spPr bwMode="auto">
          <a:xfrm>
            <a:off x="2837133" y="1549897"/>
            <a:ext cx="6408965" cy="47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01361" y="650624"/>
            <a:ext cx="608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Segregation by Ervin Goffman</a:t>
            </a:r>
          </a:p>
        </p:txBody>
      </p:sp>
    </p:spTree>
    <p:extLst>
      <p:ext uri="{BB962C8B-B14F-4D97-AF65-F5344CB8AC3E}">
        <p14:creationId xmlns:p14="http://schemas.microsoft.com/office/powerpoint/2010/main" val="87255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971" y="1040281"/>
            <a:ext cx="9784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800" b="1" cap="all" dirty="0">
                <a:solidFill>
                  <a:prstClr val="white"/>
                </a:solidFill>
                <a:latin typeface="Adobe Caslon Pro" panose="0205050205050A020403" pitchFamily="18" charset="0"/>
                <a:ea typeface="+mj-ea"/>
                <a:cs typeface="Arial" panose="020B0604020202020204" pitchFamily="34" charset="0"/>
              </a:rPr>
              <a:t>Theoretical Background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971" y="3101742"/>
            <a:ext cx="4193777" cy="1794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58B6C0"/>
              </a:buClr>
              <a:buSzPct val="92000"/>
            </a:pPr>
            <a:r>
              <a:rPr lang="en-PH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</a:p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58B6C0"/>
              </a:buClr>
              <a:buSzPct val="92000"/>
            </a:pPr>
            <a:r>
              <a:rPr lang="en-PH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98539" y="2284574"/>
            <a:ext cx="6606969" cy="3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3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5724" y="2529424"/>
            <a:ext cx="43870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</a:p>
          <a:p>
            <a:pPr algn="ctr"/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(SVM)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47" y="1501548"/>
            <a:ext cx="4155168" cy="409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0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134302"/>
              </p:ext>
            </p:extLst>
          </p:nvPr>
        </p:nvGraphicFramePr>
        <p:xfrm>
          <a:off x="917401" y="1499974"/>
          <a:ext cx="9508392" cy="42461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7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2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Machine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Learning Algorithm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Formula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J48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Stump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RepTREE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19" y="2348111"/>
            <a:ext cx="2247760" cy="6383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86" y="4040750"/>
            <a:ext cx="2615293" cy="734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141" y="2944712"/>
            <a:ext cx="2596864" cy="54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93" y="3665666"/>
            <a:ext cx="3121125" cy="261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949" y="3492731"/>
            <a:ext cx="1946194" cy="596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261" y="4888898"/>
            <a:ext cx="2877744" cy="6799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2520" y="610985"/>
            <a:ext cx="7136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171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1" y="753228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PH" sz="5400" dirty="0">
                <a:latin typeface="Adobe Caslon Pro" panose="0205050205050A020403" pitchFamily="18" charset="0"/>
              </a:rPr>
              <a:t>Cyberbullying in the Philippines</a:t>
            </a:r>
            <a:endParaRPr lang="en-PH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12" y="3441700"/>
            <a:ext cx="10554574" cy="2391508"/>
          </a:xfrm>
        </p:spPr>
        <p:txBody>
          <a:bodyPr>
            <a:normAutofit/>
          </a:bodyPr>
          <a:lstStyle/>
          <a:p>
            <a:pPr algn="just"/>
            <a:r>
              <a:rPr lang="en-PH" sz="2400" dirty="0"/>
              <a:t>a form of harassment that occurs via the Internet which includes vicious forum posts, name calling in chat rooms, creating fake profiles on social networking sites, and sending cruel messages</a:t>
            </a:r>
          </a:p>
        </p:txBody>
      </p:sp>
    </p:spTree>
    <p:extLst>
      <p:ext uri="{BB962C8B-B14F-4D97-AF65-F5344CB8AC3E}">
        <p14:creationId xmlns:p14="http://schemas.microsoft.com/office/powerpoint/2010/main" val="347429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98" y="950415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solidFill>
                  <a:prstClr val="white"/>
                </a:solidFill>
                <a:latin typeface="Adobe Caslon Pro" panose="0205050205050A020403" pitchFamily="18" charset="0"/>
                <a:cs typeface="Arial" panose="020B0604020202020204" pitchFamily="34" charset="0"/>
              </a:rPr>
              <a:t>THEORETICAL BACKGROUND</a:t>
            </a:r>
            <a:endParaRPr lang="en-US" sz="48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64209"/>
            <a:ext cx="11029615" cy="44214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JRip (RIPPER)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Decision Table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OneR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ZeroR</a:t>
            </a:r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282575" y="-661988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1108970" y="3232501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198" y="2279434"/>
            <a:ext cx="6630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Other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03887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78769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solidFill>
                  <a:prstClr val="white"/>
                </a:solidFill>
                <a:latin typeface="Adobe Caslon Pro" panose="0205050205050A020403" pitchFamily="18" charset="0"/>
                <a:cs typeface="Arial" panose="020B0604020202020204" pitchFamily="34" charset="0"/>
              </a:rPr>
              <a:t>THEORETICAL BACKGROUND</a:t>
            </a:r>
            <a:endParaRPr lang="en-US" sz="4800" dirty="0"/>
          </a:p>
        </p:txBody>
      </p:sp>
      <p:sp>
        <p:nvSpPr>
          <p:cNvPr id="5" name="AutoShape 4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282575" y="-661988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1108970" y="3232501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0860" y="3534524"/>
            <a:ext cx="3999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of Words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(BoW) 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81" y="2567672"/>
            <a:ext cx="5131292" cy="35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9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48125" y="957055"/>
            <a:ext cx="8063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Measure: Confusion Matrix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94" t="4182" r="514" b="3640"/>
          <a:stretch/>
        </p:blipFill>
        <p:spPr>
          <a:xfrm>
            <a:off x="1166990" y="2269672"/>
            <a:ext cx="9716003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0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9387" y="109021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solidFill>
                  <a:prstClr val="white"/>
                </a:solidFill>
                <a:latin typeface="Adobe Caslon Pro" panose="0205050205050A020403" pitchFamily="18" charset="0"/>
                <a:cs typeface="Arial" panose="020B0604020202020204" pitchFamily="34" charset="0"/>
              </a:rPr>
              <a:t>THEORETICAL BACKGROUND</a:t>
            </a:r>
            <a:endParaRPr lang="en-US" sz="4800" dirty="0"/>
          </a:p>
        </p:txBody>
      </p:sp>
      <p:sp>
        <p:nvSpPr>
          <p:cNvPr id="5" name="AutoShape 4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282575" y="-661988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lh6.googleusercontent.com/cUkF3WVrs9wO-GA4s7DWwVjV5rMiqKTqQtuGUhUhi19_U6A20KZ6NFWbHzYCDH4EECNXlGQRFWM5bsa617JxzJNBjDvCVgNkqDk0lEvS_IYxbzkJwq48jh6nCI64kRvqC84CU88"/>
          <p:cNvSpPr>
            <a:spLocks noChangeAspect="1" noChangeArrowheads="1"/>
          </p:cNvSpPr>
          <p:nvPr/>
        </p:nvSpPr>
        <p:spPr bwMode="auto">
          <a:xfrm>
            <a:off x="1108970" y="3232501"/>
            <a:ext cx="2876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997600"/>
              </p:ext>
            </p:extLst>
          </p:nvPr>
        </p:nvGraphicFramePr>
        <p:xfrm>
          <a:off x="1476365" y="2104013"/>
          <a:ext cx="8312615" cy="46635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6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Measure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Formula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Kappa Statistics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F-Measure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6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Matthew Correlations Coefficient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67" y="5847132"/>
            <a:ext cx="4630511" cy="6534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976" t="14208" b="9497"/>
          <a:stretch/>
        </p:blipFill>
        <p:spPr>
          <a:xfrm>
            <a:off x="5632672" y="5124562"/>
            <a:ext cx="3286114" cy="4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8078" t="13809" r="5664" b="15457"/>
          <a:stretch/>
        </p:blipFill>
        <p:spPr>
          <a:xfrm>
            <a:off x="6389435" y="2688788"/>
            <a:ext cx="1652385" cy="448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57060" t="15651" r="6970" b="22893"/>
          <a:stretch/>
        </p:blipFill>
        <p:spPr>
          <a:xfrm>
            <a:off x="6813977" y="3739611"/>
            <a:ext cx="803300" cy="464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50670" t="9185" r="5977" b="17659"/>
          <a:stretch/>
        </p:blipFill>
        <p:spPr>
          <a:xfrm>
            <a:off x="6791083" y="4391431"/>
            <a:ext cx="849087" cy="5454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5063" t="5436" r="4767" b="22600"/>
          <a:stretch/>
        </p:blipFill>
        <p:spPr>
          <a:xfrm>
            <a:off x="6072626" y="3257253"/>
            <a:ext cx="2285999" cy="4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77" y="9437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SYSTEM APPLICATION</a:t>
            </a:r>
          </a:p>
        </p:txBody>
      </p:sp>
      <p:pic>
        <p:nvPicPr>
          <p:cNvPr id="1026" name="Picture 2" descr="Quickgarde v1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92" y="2278221"/>
            <a:ext cx="4408996" cy="409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4808" y="3393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382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21" y="931028"/>
            <a:ext cx="9613861" cy="1080938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OBJECTIVES</a:t>
            </a:r>
            <a:endParaRPr lang="en-PH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21" y="2979699"/>
            <a:ext cx="10866782" cy="356616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/>
              <a:t>Automatically detect cyberbullying statements in the site</a:t>
            </a:r>
            <a:endParaRPr lang="en-PH" sz="3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/>
              <a:t>Flag detected cyberbullying occurrences</a:t>
            </a:r>
            <a:endParaRPr lang="en-PH" sz="3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/>
              <a:t>Produce timely and organized reports that can only be accessed by authorized personnel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96442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03" y="989399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400" dirty="0">
                <a:latin typeface="Adobe Caslon Pro" panose="0205050205050A020403" pitchFamily="18" charset="0"/>
              </a:rPr>
              <a:t>DESIGN AND METHODOLOGY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6432" y="3657964"/>
            <a:ext cx="2726167" cy="195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5457" y="2391508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Software Applications Used</a:t>
            </a: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657964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Anaconda (Python distribution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8" name="Picture 8" descr="Image result for Anaconda (Python distributio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41" y="3486514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4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21" y="1039962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72" y="2120900"/>
            <a:ext cx="9929728" cy="4597400"/>
          </a:xfrm>
        </p:spPr>
      </p:pic>
    </p:spTree>
    <p:extLst>
      <p:ext uri="{BB962C8B-B14F-4D97-AF65-F5344CB8AC3E}">
        <p14:creationId xmlns:p14="http://schemas.microsoft.com/office/powerpoint/2010/main" val="34138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0"/>
            <a:ext cx="838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351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21" y="1096128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SYSTEM ARCHITECTURE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Data Collection</a:t>
            </a:r>
          </a:p>
          <a:p>
            <a:r>
              <a:rPr lang="en-PH" dirty="0"/>
              <a:t>Cleaning of the dataset</a:t>
            </a:r>
          </a:p>
          <a:p>
            <a:r>
              <a:rPr lang="en-PH" dirty="0"/>
              <a:t>Data Annotation</a:t>
            </a:r>
          </a:p>
          <a:p>
            <a:r>
              <a:rPr lang="en-PH" dirty="0"/>
              <a:t>Tokenization</a:t>
            </a:r>
          </a:p>
          <a:p>
            <a:r>
              <a:rPr lang="en-PH" dirty="0"/>
              <a:t>Bag of Words</a:t>
            </a:r>
          </a:p>
          <a:p>
            <a:r>
              <a:rPr lang="en-PH" dirty="0"/>
              <a:t>Support Vector Machine</a:t>
            </a:r>
          </a:p>
          <a:p>
            <a:r>
              <a:rPr lang="en-PH" dirty="0"/>
              <a:t>Cyberbullying Detection Model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9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dirty="0">
                <a:latin typeface="Adobe Caslon Pro" panose="0205050205050A020403" pitchFamily="18" charset="0"/>
              </a:rPr>
              <a:t>Cyberbullying Laws in the Philippines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212" y="3134723"/>
            <a:ext cx="4489888" cy="3888377"/>
          </a:xfrm>
        </p:spPr>
        <p:txBody>
          <a:bodyPr>
            <a:normAutofit/>
          </a:bodyPr>
          <a:lstStyle/>
          <a:p>
            <a:r>
              <a:rPr lang="en-PH" sz="2400" dirty="0"/>
              <a:t>R.A. 10627 - </a:t>
            </a:r>
            <a:r>
              <a:rPr lang="en-US" dirty="0"/>
              <a:t>Anti Bullying Act of 2013</a:t>
            </a:r>
          </a:p>
          <a:p>
            <a:r>
              <a:rPr lang="en-US" sz="2400" dirty="0"/>
              <a:t>House Bill 5718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53756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dirty="0"/>
            </a:br>
            <a:r>
              <a:rPr lang="en-PH" dirty="0">
                <a:latin typeface="Adobe Caslon Pro" panose="0205050205050A020403" pitchFamily="18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2222573"/>
            <a:ext cx="11950700" cy="596827"/>
          </a:xfrm>
        </p:spPr>
        <p:txBody>
          <a:bodyPr/>
          <a:lstStyle/>
          <a:p>
            <a:pPr marL="0" indent="0" algn="ctr">
              <a:buNone/>
            </a:pPr>
            <a:r>
              <a:rPr lang="en-PH" u="sng" dirty="0">
                <a:solidFill>
                  <a:schemeClr val="bg1"/>
                </a:solidFill>
              </a:rPr>
              <a:t>2000 Data </a:t>
            </a:r>
            <a:r>
              <a:rPr lang="en-PH" dirty="0">
                <a:solidFill>
                  <a:schemeClr val="bg1"/>
                </a:solidFill>
              </a:rPr>
              <a:t>| </a:t>
            </a:r>
            <a:r>
              <a:rPr lang="en-PH" u="sng" dirty="0">
                <a:solidFill>
                  <a:schemeClr val="bg1"/>
                </a:solidFill>
              </a:rPr>
              <a:t>Import.io</a:t>
            </a:r>
            <a:r>
              <a:rPr lang="en-PH" dirty="0">
                <a:solidFill>
                  <a:schemeClr val="bg1"/>
                </a:solidFill>
              </a:rPr>
              <a:t> | </a:t>
            </a:r>
            <a:r>
              <a:rPr lang="en-PH" u="sng" dirty="0">
                <a:solidFill>
                  <a:schemeClr val="bg1"/>
                </a:solidFill>
              </a:rPr>
              <a:t>Controversial Issue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31" t="25618" r="38438" b="12644"/>
          <a:stretch/>
        </p:blipFill>
        <p:spPr>
          <a:xfrm>
            <a:off x="222251" y="2819400"/>
            <a:ext cx="5365750" cy="38649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2819400"/>
            <a:ext cx="6108699" cy="3864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10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21" y="2184473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PH" dirty="0">
                <a:solidFill>
                  <a:schemeClr val="bg1"/>
                </a:solidFill>
              </a:rPr>
              <a:t>!@#$%^&amp;*()-_=+:”;’{}|[]\&lt;&gt;?,./| and not Filipino Language and Links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1" y="753228"/>
            <a:ext cx="9887782" cy="1080938"/>
          </a:xfrm>
        </p:spPr>
        <p:txBody>
          <a:bodyPr>
            <a:normAutofit/>
          </a:bodyPr>
          <a:lstStyle/>
          <a:p>
            <a:r>
              <a:rPr lang="en-PH" dirty="0">
                <a:latin typeface="Adobe Caslon Pro" panose="0205050205050A020403" pitchFamily="18" charset="0"/>
              </a:rPr>
              <a:t>Cleaning of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2" t="12649" r="78587" b="12585"/>
          <a:stretch/>
        </p:blipFill>
        <p:spPr>
          <a:xfrm>
            <a:off x="3436201" y="2705099"/>
            <a:ext cx="4102100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8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9879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PH" dirty="0">
                <a:solidFill>
                  <a:schemeClr val="bg1"/>
                </a:solidFill>
              </a:rPr>
              <a:t>1=10 Statement/1000 Data | 1000 Data - Researchers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Adobe Caslon Pro" panose="0205050205050A020403" pitchFamily="18" charset="0"/>
              </a:rPr>
              <a:t>Data Annotation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1" t="27149" r="2539" b="10384"/>
          <a:stretch/>
        </p:blipFill>
        <p:spPr>
          <a:xfrm>
            <a:off x="426282" y="3009896"/>
            <a:ext cx="1133391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5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7"/>
          <a:stretch/>
        </p:blipFill>
        <p:spPr>
          <a:xfrm>
            <a:off x="3358408" y="2997200"/>
            <a:ext cx="4274292" cy="33909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61221" y="8548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>
                <a:latin typeface="Adobe Caslon Pro" panose="0205050205050A020403" pitchFamily="18" charset="0"/>
              </a:rPr>
              <a:t>Tokenization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00" y="2235650"/>
            <a:ext cx="970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Total of 7062 out of 2000Data</a:t>
            </a:r>
          </a:p>
        </p:txBody>
      </p:sp>
    </p:spTree>
    <p:extLst>
      <p:ext uri="{BB962C8B-B14F-4D97-AF65-F5344CB8AC3E}">
        <p14:creationId xmlns:p14="http://schemas.microsoft.com/office/powerpoint/2010/main" val="3469279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467" r="27" b="9660"/>
          <a:stretch/>
        </p:blipFill>
        <p:spPr>
          <a:xfrm>
            <a:off x="509437" y="2590801"/>
            <a:ext cx="11288863" cy="405504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Adobe Caslon Pro" panose="0205050205050A020403" pitchFamily="18" charset="0"/>
              </a:rPr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150051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1" y="753228"/>
            <a:ext cx="10179882" cy="1080938"/>
          </a:xfrm>
        </p:spPr>
        <p:txBody>
          <a:bodyPr>
            <a:normAutofit/>
          </a:bodyPr>
          <a:lstStyle/>
          <a:p>
            <a:r>
              <a:rPr lang="en-PH" dirty="0"/>
              <a:t> </a:t>
            </a:r>
            <a:br>
              <a:rPr lang="en-PH" dirty="0"/>
            </a:br>
            <a:r>
              <a:rPr lang="en-PH" dirty="0">
                <a:latin typeface="Adobe Caslon Pro" panose="0205050205050A020403" pitchFamily="18" charset="0"/>
              </a:rPr>
              <a:t>Support Vector Machine</a:t>
            </a:r>
          </a:p>
        </p:txBody>
      </p:sp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-1" t="12258" r="320" b="7069"/>
          <a:stretch/>
        </p:blipFill>
        <p:spPr bwMode="auto">
          <a:xfrm>
            <a:off x="530030" y="2298700"/>
            <a:ext cx="11217470" cy="434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831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Adobe Caslon Pro" panose="0205050205050A020403" pitchFamily="18" charset="0"/>
              </a:rPr>
              <a:t>Cyberbullying Detection Output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82" y="2298700"/>
            <a:ext cx="9739518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21" y="10199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4400" dirty="0">
                <a:latin typeface="Adobe Caslon Pro" panose="0205050205050A020403" pitchFamily="18" charset="0"/>
              </a:rPr>
              <a:t>RESULTS AND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7882" y="3784600"/>
            <a:ext cx="855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>
                <a:latin typeface="Adobe Caslon Pro" panose="0205050205050A020403" pitchFamily="18" charset="0"/>
              </a:rPr>
              <a:t>D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A</a:t>
            </a:r>
            <a:r>
              <a:rPr lang="en-PH" sz="8000" dirty="0">
                <a:latin typeface="Adobe Caslon Pro" panose="0205050205050A020403" pitchFamily="18" charset="0"/>
              </a:rPr>
              <a:t>T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A</a:t>
            </a:r>
            <a:r>
              <a:rPr lang="en-PH" sz="8000" dirty="0">
                <a:latin typeface="Adobe Caslon Pro" panose="0205050205050A020403" pitchFamily="18" charset="0"/>
              </a:rPr>
              <a:t> A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N</a:t>
            </a:r>
            <a:r>
              <a:rPr lang="en-PH" sz="8000" dirty="0">
                <a:latin typeface="Adobe Caslon Pro" panose="0205050205050A020403" pitchFamily="18" charset="0"/>
              </a:rPr>
              <a:t>A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L</a:t>
            </a:r>
            <a:r>
              <a:rPr lang="en-PH" sz="8000" dirty="0">
                <a:latin typeface="Adobe Caslon Pro" panose="0205050205050A020403" pitchFamily="18" charset="0"/>
              </a:rPr>
              <a:t>Y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S</a:t>
            </a:r>
            <a:r>
              <a:rPr lang="en-PH" sz="8000" dirty="0">
                <a:latin typeface="Adobe Caslon Pro" panose="0205050205050A020403" pitchFamily="18" charset="0"/>
              </a:rPr>
              <a:t>I</a:t>
            </a:r>
            <a:r>
              <a:rPr lang="en-PH" sz="8000" dirty="0">
                <a:solidFill>
                  <a:schemeClr val="bg1"/>
                </a:solidFill>
                <a:latin typeface="Adobe Caslon Pro" panose="0205050205050A020403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1526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dirty="0"/>
            </a:br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Length of words per statement</a:t>
            </a:r>
          </a:p>
        </p:txBody>
      </p:sp>
      <p:pic>
        <p:nvPicPr>
          <p:cNvPr id="5" name="Content Placeholder 4" descr="https://lh6.googleusercontent.com/amoaSdVpCk0zJhclUnqmXpYQo6Jead_NVhzgPP3VOljJYMxEh__2cfldisGupduXAfQSD3m4btKLOdMc4_rj3D8QmGbqvQjH8rJyvvz1KZ0abY9HPxPo91b_1XfL8kI9vW0rfoY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47094"/>
            <a:ext cx="9664700" cy="4495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dirty="0"/>
            </a:br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Presence of numeric Data</a:t>
            </a:r>
          </a:p>
        </p:txBody>
      </p:sp>
      <p:pic>
        <p:nvPicPr>
          <p:cNvPr id="5" name="Content Placeholder 4" descr="https://lh5.googleusercontent.com/_jpzsyP66TUkAa2bUa0SO6lKQspQB5ZAer2Fw-4pFWQo4eTMw2M6rvz5IJECPIrYR8X0rEQFz0HbUzMr3D_U4S74jezki8VnROjwkwdE8eJzItftym1EXE9129aJdMrPb6w6jV_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102644"/>
            <a:ext cx="8077200" cy="460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dirty="0">
                <a:latin typeface="Adobe Caslon Pro" panose="0205050205050A020403" pitchFamily="18" charset="0"/>
              </a:rPr>
              <a:t>How do social media platforms deal with cyberbullying?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212" y="3134723"/>
            <a:ext cx="4489888" cy="3888377"/>
          </a:xfrm>
        </p:spPr>
        <p:txBody>
          <a:bodyPr>
            <a:normAutofit/>
          </a:bodyPr>
          <a:lstStyle/>
          <a:p>
            <a:r>
              <a:rPr lang="en-PH" sz="2400" dirty="0"/>
              <a:t>Privacy Settings</a:t>
            </a:r>
          </a:p>
          <a:p>
            <a:r>
              <a:rPr lang="en-PH" sz="2400" dirty="0"/>
              <a:t>Reporting Tools</a:t>
            </a:r>
          </a:p>
          <a:p>
            <a:r>
              <a:rPr lang="en-PH" sz="2400" dirty="0"/>
              <a:t>YouTube’s Safety Mode</a:t>
            </a:r>
          </a:p>
          <a:p>
            <a:r>
              <a:rPr lang="en-PH" sz="2400" dirty="0"/>
              <a:t>Twitter’s Mute Feature</a:t>
            </a:r>
          </a:p>
        </p:txBody>
      </p:sp>
    </p:spTree>
    <p:extLst>
      <p:ext uri="{BB962C8B-B14F-4D97-AF65-F5344CB8AC3E}">
        <p14:creationId xmlns:p14="http://schemas.microsoft.com/office/powerpoint/2010/main" val="95827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Presence of words in </a:t>
            </a:r>
            <a:r>
              <a:rPr lang="en-PH" dirty="0" err="1">
                <a:latin typeface="Adobe Caslon Pro" panose="0205050205050A020403" pitchFamily="18" charset="0"/>
              </a:rPr>
              <a:t>UpperCase</a:t>
            </a:r>
            <a:endParaRPr lang="en-PH" dirty="0"/>
          </a:p>
        </p:txBody>
      </p:sp>
      <p:pic>
        <p:nvPicPr>
          <p:cNvPr id="4" name="Content Placeholder 3" descr="https://lh6.googleusercontent.com/HTPDHnI6Iny5B2zSFwA7DGFQb7UBvwZ4IzXOWLSDY8okYCy8SYmoE4OkOl_ehlpx4pbz7-Tpb362Lg6HH0iGxFgxWWIf7sEDjTqyIgpnB0kcdlibrvPwDyUd_B3HHc2e4cks1wJ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133600"/>
            <a:ext cx="8064500" cy="454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03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</a:t>
            </a:r>
            <a:br>
              <a:rPr lang="en-PH" dirty="0">
                <a:latin typeface="Adobe Caslon Pro" panose="0205050205050A020403" pitchFamily="18" charset="0"/>
              </a:rPr>
            </a:br>
            <a:r>
              <a:rPr lang="en-PH" dirty="0">
                <a:latin typeface="Adobe Caslon Pro" panose="0205050205050A020403" pitchFamily="18" charset="0"/>
              </a:rPr>
              <a:t>Presence of words consisting of single or double characters</a:t>
            </a:r>
            <a:endParaRPr lang="en-PH" dirty="0"/>
          </a:p>
        </p:txBody>
      </p:sp>
      <p:pic>
        <p:nvPicPr>
          <p:cNvPr id="4" name="Content Placeholder 3" descr="https://lh5.googleusercontent.com/2R0fiybs7AM_sH1NfLljcEl23-xaYEzRDWiFG70APzQxhEWtH9i6QzFWZHIho_T7ouBlIub3LIw3KnZ0aDFGWYymfYEKUiF9Twg-_tdDxl9vvr_I-PD3DxgdCioSRXuL_uzkL4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7" y="2197100"/>
            <a:ext cx="7910533" cy="452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69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21" y="9437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Top 50 Cyberbullying Keywords</a:t>
            </a:r>
            <a:endParaRPr lang="en-P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677864"/>
              </p:ext>
            </p:extLst>
          </p:nvPr>
        </p:nvGraphicFramePr>
        <p:xfrm>
          <a:off x="825500" y="2012194"/>
          <a:ext cx="10807701" cy="501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2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Rank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Word(s)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occurrences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INA/</a:t>
                      </a:r>
                      <a:r>
                        <a:rPr lang="en-US" sz="1200" dirty="0" err="1">
                          <a:effectLst/>
                        </a:rPr>
                        <a:t>unu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TANG/</a:t>
                      </a:r>
                      <a:r>
                        <a:rPr lang="en-US" sz="1200" dirty="0" err="1">
                          <a:effectLst/>
                        </a:rPr>
                        <a:t>tung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puta/</a:t>
                      </a:r>
                      <a:r>
                        <a:rPr lang="en-US" sz="1200" dirty="0" err="1">
                          <a:effectLst/>
                        </a:rPr>
                        <a:t>putang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pota</a:t>
                      </a:r>
                      <a:r>
                        <a:rPr lang="en-US" sz="1200" dirty="0">
                          <a:effectLst/>
                        </a:rPr>
                        <a:t>/PUTANGINA/</a:t>
                      </a:r>
                      <a:r>
                        <a:rPr lang="en-US" sz="1200" dirty="0" err="1">
                          <a:effectLst/>
                        </a:rPr>
                        <a:t>pokeng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Hahahaha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Hihi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Hehehe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baba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gay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fuck/fucking/FUCKIN/pakyu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HAYOP/KABAYO/ANIMAL/daga/pet/baboy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mamatay/hell/Kill/patay/bitayin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LANDI/itch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gang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pusher/druglord/lord/drug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tawa/Kakatawa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69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BIG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gago/tado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King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tanga/ulol/ulul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6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450524"/>
              </p:ext>
            </p:extLst>
          </p:nvPr>
        </p:nvGraphicFramePr>
        <p:xfrm>
          <a:off x="761999" y="2019528"/>
          <a:ext cx="10782300" cy="501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gaga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malandi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Kalandi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baliw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abnoy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loko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bakla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Kadiri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ass/Butt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mahina/matanda/slow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hiya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bitch/tarantado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bobo/stupid/kupal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bad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paa/TAE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panga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wawa/Kaawa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baho/kati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punyeta/shit/bwiset/Bullshit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tangina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yaya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3921" y="1134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Top 50 Cyberbullying Keywords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4569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4792"/>
              </p:ext>
            </p:extLst>
          </p:nvPr>
        </p:nvGraphicFramePr>
        <p:xfrm>
          <a:off x="609600" y="2044704"/>
          <a:ext cx="11125200" cy="4813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adik/salot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mahirap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pabebe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epal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malaki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pangit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BLACK/FAT/Blind/sunog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Bayag/pepe/etits/tuwad/pakantot /boobs/penis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Kapal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Yuck/Ewww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HYPOCRITE/pathetic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bruha/halimaw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demonyo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yawa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engot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inarte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021" y="1090766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Top 50 Cyberbullying Keywords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6087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981828"/>
            <a:ext cx="10179882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PH" sz="5400" dirty="0">
                <a:latin typeface="Adobe Caslon Pro" panose="0205050205050A020403" pitchFamily="18" charset="0"/>
              </a:rPr>
              <a:t>Data Analysis – </a:t>
            </a:r>
            <a:r>
              <a:rPr lang="en-PH" dirty="0">
                <a:latin typeface="Adobe Caslon Pro" panose="0205050205050A020403" pitchFamily="18" charset="0"/>
              </a:rPr>
              <a:t>Adding more data in the dataset </a:t>
            </a:r>
            <a:endParaRPr lang="en-PH" sz="5400" dirty="0">
              <a:latin typeface="Adobe Caslon Pro" panose="0205050205050A020403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374901"/>
            <a:ext cx="9296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11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>
                <a:latin typeface="Adobe Caslon Pro" panose="0205050205050A020403" pitchFamily="18" charset="0"/>
              </a:rPr>
              <a:t>Data Analysis – </a:t>
            </a:r>
            <a:r>
              <a:rPr lang="en-PH" dirty="0">
                <a:latin typeface="Adobe Caslon Pro" panose="0205050205050A020403" pitchFamily="18" charset="0"/>
              </a:rPr>
              <a:t>Percentage Split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061060"/>
              </p:ext>
            </p:extLst>
          </p:nvPr>
        </p:nvGraphicFramePr>
        <p:xfrm>
          <a:off x="2552700" y="2185511"/>
          <a:ext cx="6057899" cy="4316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Training Data (%)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Testing Data (%)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Kappa Statistics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45.8824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0.0911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47.3333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0.114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 55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0.2177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0.1325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183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dobe Caslon Pro" panose="0205050205050A020403" pitchFamily="18" charset="0"/>
              </a:rPr>
              <a:t>Data Analysis – K-Fold Cross Validation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54745"/>
              </p:ext>
            </p:extLst>
          </p:nvPr>
        </p:nvGraphicFramePr>
        <p:xfrm>
          <a:off x="2667000" y="2116926"/>
          <a:ext cx="5892800" cy="46267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K-Fold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Accuracy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Kappa Statistics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57.65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0.1933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57.65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0.2007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58.2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0.2082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58.05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0.2096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58.15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0.2081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58.85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0.2288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56.95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0.2084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57.95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0.2094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4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21" y="10453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PH" sz="5300" dirty="0">
                <a:latin typeface="Adobe Caslon Pro" panose="0205050205050A020403" pitchFamily="18" charset="0"/>
              </a:rPr>
              <a:t>Data Analysis </a:t>
            </a:r>
            <a:r>
              <a:rPr lang="en-PH" dirty="0">
                <a:latin typeface="Adobe Caslon Pro" panose="0205050205050A020403" pitchFamily="18" charset="0"/>
              </a:rPr>
              <a:t>– Using Different Algorithms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82454"/>
              </p:ext>
            </p:extLst>
          </p:nvPr>
        </p:nvGraphicFramePr>
        <p:xfrm>
          <a:off x="1714500" y="1981070"/>
          <a:ext cx="7950200" cy="4876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Algorithm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Kappa Statistics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(seconds)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SVM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0.2094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47.56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Naïve Bayes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45.8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0.1272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4.98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J48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53.7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0.1619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61.84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ZeroR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56.9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Stump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56.9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2.78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RandomTree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48.55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0.1008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2.97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RandomForest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0.1712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40.25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RepTREE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56.9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0.1026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14.04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HoeffdingTree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56.9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17.19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DesicionTable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58.8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0.1173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628.02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JRip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57.9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0.0594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48.21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OneR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</a:t>
                      </a:r>
                      <a:endParaRPr lang="en-P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0.0431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1.45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8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21" y="10453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5400" dirty="0">
                <a:latin typeface="Adobe Caslon Pro" panose="0205050205050A020403" pitchFamily="18" charset="0"/>
              </a:rPr>
              <a:t>OUTPUTS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091466"/>
            <a:ext cx="4479925" cy="2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846624"/>
            <a:ext cx="7023100" cy="1410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0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STATEMENT OF THE PROBLEM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376899"/>
            <a:ext cx="10920570" cy="42726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PH" sz="4400" dirty="0"/>
              <a:t>How can cyberbullying statements in Filipino be detected in social media sites?</a:t>
            </a:r>
          </a:p>
          <a:p>
            <a:pPr marL="0" indent="0">
              <a:buNone/>
            </a:pP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792999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521" y="10199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5400" dirty="0">
                <a:latin typeface="Adobe Caslon Pro" panose="0205050205050A020403" pitchFamily="18" charset="0"/>
              </a:rPr>
              <a:t>OUTPUTS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349500"/>
            <a:ext cx="10363200" cy="439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65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82" y="2527300"/>
            <a:ext cx="8037718" cy="3925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621" y="10326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PH" sz="5400" dirty="0">
                <a:latin typeface="Adobe Caslon Pro" panose="0205050205050A020403" pitchFamily="18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266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21" y="931028"/>
            <a:ext cx="9613861" cy="1080938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OBJECTIVES</a:t>
            </a:r>
            <a:endParaRPr lang="en-PH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13939"/>
            <a:ext cx="10866782" cy="356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+mj-lt"/>
              </a:rPr>
              <a:t>Main Objective</a:t>
            </a:r>
          </a:p>
          <a:p>
            <a:pPr marL="0" indent="0">
              <a:buNone/>
            </a:pPr>
            <a:r>
              <a:rPr lang="en-US" sz="38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800" dirty="0">
                <a:latin typeface="+mj-lt"/>
              </a:rPr>
              <a:t>	</a:t>
            </a:r>
            <a:r>
              <a:rPr lang="en-PH" sz="3800" dirty="0">
                <a:latin typeface="+mj-lt"/>
              </a:rPr>
              <a:t>To create an application that can detect cyberbullying statements in Filipino in social media sites.</a:t>
            </a:r>
          </a:p>
        </p:txBody>
      </p:sp>
    </p:spTree>
    <p:extLst>
      <p:ext uri="{BB962C8B-B14F-4D97-AF65-F5344CB8AC3E}">
        <p14:creationId xmlns:p14="http://schemas.microsoft.com/office/powerpoint/2010/main" val="10226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21" y="867528"/>
            <a:ext cx="9613861" cy="1080938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OBJECTIVES</a:t>
            </a:r>
            <a:endParaRPr lang="en-PH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308" y="2371969"/>
            <a:ext cx="10866782" cy="4117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u="sng" dirty="0">
                <a:latin typeface="+mj-lt"/>
              </a:rPr>
              <a:t>Specific Objectives</a:t>
            </a:r>
          </a:p>
          <a:p>
            <a:pPr marL="0" indent="0">
              <a:buNone/>
            </a:pPr>
            <a:endParaRPr lang="en-US" sz="3600" b="1" u="sng" dirty="0">
              <a:latin typeface="+mj-lt"/>
            </a:endParaRPr>
          </a:p>
          <a:p>
            <a:r>
              <a:rPr lang="en-PH" sz="2600" dirty="0"/>
              <a:t>To gather textual data for the corpus</a:t>
            </a:r>
          </a:p>
          <a:p>
            <a:r>
              <a:rPr lang="en-PH" sz="2600" dirty="0"/>
              <a:t>To perform text preprocessing</a:t>
            </a:r>
          </a:p>
          <a:p>
            <a:r>
              <a:rPr lang="en-PH" sz="2600" dirty="0"/>
              <a:t>To perform text annotation on the dataset</a:t>
            </a:r>
          </a:p>
          <a:p>
            <a:r>
              <a:rPr lang="en-PH" sz="2600" dirty="0"/>
              <a:t>To implement machine learning algorithm using WEKA</a:t>
            </a:r>
          </a:p>
          <a:p>
            <a:r>
              <a:rPr lang="en-PH" sz="2600" dirty="0"/>
              <a:t>To generate a cyberbullying detection model</a:t>
            </a:r>
            <a:endParaRPr lang="en-US" sz="2600" dirty="0"/>
          </a:p>
          <a:p>
            <a:r>
              <a:rPr lang="en-US" sz="2600" dirty="0"/>
              <a:t>To develop a cyberbullying detection system</a:t>
            </a:r>
          </a:p>
          <a:p>
            <a:r>
              <a:rPr lang="en-US" sz="2600" dirty="0"/>
              <a:t>To test system performance</a:t>
            </a:r>
          </a:p>
          <a:p>
            <a:endParaRPr lang="en-US" sz="3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804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12" y="1007819"/>
            <a:ext cx="10571998" cy="970450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SCOPE AND LIMITATIONS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1978269"/>
            <a:ext cx="11189512" cy="47390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PH" sz="2400" dirty="0"/>
          </a:p>
          <a:p>
            <a:r>
              <a:rPr lang="en-PH" sz="2400" dirty="0"/>
              <a:t>Corpus: All 2000 statements were extracted from public, controversial posts in Twitter, Facebook, and YouTube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US" dirty="0"/>
              <a:t>Text preprocessing methods: cleaning of the dataset, tokenization, and conversion of the data to Bag-of-words</a:t>
            </a:r>
          </a:p>
          <a:p>
            <a:pPr marL="457200" lvl="1" indent="0">
              <a:buNone/>
            </a:pPr>
            <a:r>
              <a:rPr lang="en-US" sz="2200" i="1" dirty="0"/>
              <a:t>Cleaning of the dataset</a:t>
            </a:r>
            <a:r>
              <a:rPr lang="en-US" sz="2200" dirty="0"/>
              <a:t>: removing </a:t>
            </a:r>
            <a:r>
              <a:rPr lang="en-PH" sz="2200" dirty="0"/>
              <a:t>special characters, non-readable text, emoticons, links, and foreign language characters. Basic </a:t>
            </a:r>
            <a:r>
              <a:rPr lang="en-PH" sz="2200" dirty="0" err="1"/>
              <a:t>Jejemon</a:t>
            </a:r>
            <a:r>
              <a:rPr lang="en-PH" sz="2200" dirty="0"/>
              <a:t> slang was retained in the dataset.</a:t>
            </a:r>
          </a:p>
          <a:p>
            <a:pPr marL="457200" lvl="1" indent="0">
              <a:buNone/>
            </a:pPr>
            <a:endParaRPr lang="en-PH" sz="2200" dirty="0"/>
          </a:p>
          <a:p>
            <a:r>
              <a:rPr lang="en-PH" dirty="0"/>
              <a:t>The annotation schemes used are the following: cyberbullying, not cyberbullying, and ambiguous cyberbullying</a:t>
            </a:r>
          </a:p>
          <a:p>
            <a:pPr marL="0" indent="0">
              <a:buNone/>
            </a:pPr>
            <a:endParaRPr lang="en-PH" sz="2400" dirty="0"/>
          </a:p>
          <a:p>
            <a:endParaRPr lang="en-PH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58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12" y="949040"/>
            <a:ext cx="10571998" cy="970450"/>
          </a:xfrm>
        </p:spPr>
        <p:txBody>
          <a:bodyPr/>
          <a:lstStyle/>
          <a:p>
            <a:pPr algn="ctr"/>
            <a:r>
              <a:rPr lang="en-PH" sz="4800" dirty="0">
                <a:latin typeface="Adobe Caslon Pro" panose="0205050205050A020403" pitchFamily="18" charset="0"/>
              </a:rPr>
              <a:t>SCOPE AND LIMITATIONS</a:t>
            </a:r>
            <a:endParaRPr lang="en-PH" sz="3200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336637"/>
            <a:ext cx="11189512" cy="4191164"/>
          </a:xfrm>
        </p:spPr>
        <p:txBody>
          <a:bodyPr>
            <a:normAutofit/>
          </a:bodyPr>
          <a:lstStyle/>
          <a:p>
            <a:r>
              <a:rPr lang="en-US" sz="2400" dirty="0"/>
              <a:t>The machine learning algorithm that was implemented is the Support Vector Machine (SVM) algorithm</a:t>
            </a:r>
          </a:p>
          <a:p>
            <a:endParaRPr lang="en-US" dirty="0"/>
          </a:p>
          <a:p>
            <a:r>
              <a:rPr lang="en-US" sz="2400" dirty="0"/>
              <a:t>10-fold Cross Validation was used for determining the accuracy and Kappa statistic (metrics) of the model. </a:t>
            </a:r>
            <a:r>
              <a:rPr lang="en-PH" dirty="0"/>
              <a:t>It yielded an accuracy rate of 57.95% and a Kappa Statistic of 20.94%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PH" dirty="0"/>
              <a:t>The cyberbullying detection model was designed to analyze and classify public posts that were written in Filipino</a:t>
            </a:r>
          </a:p>
          <a:p>
            <a:endParaRPr lang="en-PH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6994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1354</TotalTime>
  <Words>1275</Words>
  <Application>Microsoft Office PowerPoint</Application>
  <PresentationFormat>Widescreen</PresentationFormat>
  <Paragraphs>430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Adobe Caslon Pro</vt:lpstr>
      <vt:lpstr>Arial</vt:lpstr>
      <vt:lpstr>Calibri</vt:lpstr>
      <vt:lpstr>Microsoft PhagsPa</vt:lpstr>
      <vt:lpstr>Times New Roman</vt:lpstr>
      <vt:lpstr>Trebuchet MS</vt:lpstr>
      <vt:lpstr>Wingdings</vt:lpstr>
      <vt:lpstr>Berlin</vt:lpstr>
      <vt:lpstr>PowerPoint Presentation</vt:lpstr>
      <vt:lpstr>Cyberbullying in the Philippines</vt:lpstr>
      <vt:lpstr>Cyberbullying Laws in the Philippines</vt:lpstr>
      <vt:lpstr>How do social media platforms deal with cyberbullying?</vt:lpstr>
      <vt:lpstr>STATEMENT OF THE PROBLEM</vt:lpstr>
      <vt:lpstr>OBJECTIVES</vt:lpstr>
      <vt:lpstr>OBJECTIVES</vt:lpstr>
      <vt:lpstr>SCOPE AND LIMITATIONS</vt:lpstr>
      <vt:lpstr>SCOPE AND LIMITATIONS</vt:lpstr>
      <vt:lpstr>SCOPE AND LIMITATIONS</vt:lpstr>
      <vt:lpstr>SCOPE AND LIMITATIONS</vt:lpstr>
      <vt:lpstr>SCOPE AND LIMITATIONS</vt:lpstr>
      <vt:lpstr>SIGNIFICANCE </vt:lpstr>
      <vt:lpstr>SOFTWARE DEVELOPMENT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THEORETICAL BACKGROUND</vt:lpstr>
      <vt:lpstr>THEORETICAL BACKGROUND</vt:lpstr>
      <vt:lpstr>PowerPoint Presentation</vt:lpstr>
      <vt:lpstr>THEORETICAL BACKGROUND</vt:lpstr>
      <vt:lpstr>SYSTEM APPLICATION</vt:lpstr>
      <vt:lpstr>OBJECTIVES</vt:lpstr>
      <vt:lpstr>DESIGN AND METHODOLOGY</vt:lpstr>
      <vt:lpstr>SYSTEM ARCHITECTURE</vt:lpstr>
      <vt:lpstr>PowerPoint Presentation</vt:lpstr>
      <vt:lpstr>SYSTEM ARCHITECTURE PHASES</vt:lpstr>
      <vt:lpstr> Data Collection</vt:lpstr>
      <vt:lpstr>Cleaning of Dataset</vt:lpstr>
      <vt:lpstr>Data Annotation</vt:lpstr>
      <vt:lpstr>PowerPoint Presentation</vt:lpstr>
      <vt:lpstr>Bag of Words</vt:lpstr>
      <vt:lpstr>  Support Vector Machine</vt:lpstr>
      <vt:lpstr>Cyberbullying Detection Output</vt:lpstr>
      <vt:lpstr>RESULTS AND DISCUSSION</vt:lpstr>
      <vt:lpstr> Data Analysis – Length of words per statement</vt:lpstr>
      <vt:lpstr> Data Analysis – Presence of numeric Data</vt:lpstr>
      <vt:lpstr>Data Analysis – Presence of words in UpperCase</vt:lpstr>
      <vt:lpstr>Data Analysis –  Presence of words consisting of single or double characters</vt:lpstr>
      <vt:lpstr>Data Analysis – Top 50 Cyberbullying Keywords</vt:lpstr>
      <vt:lpstr>Data Analysis – Top 50 Cyberbullying Keywords</vt:lpstr>
      <vt:lpstr>Data Analysis – Top 50 Cyberbullying Keywords</vt:lpstr>
      <vt:lpstr>Data Analysis – Adding more data in the dataset </vt:lpstr>
      <vt:lpstr>Data Analysis – Percentage Split</vt:lpstr>
      <vt:lpstr>Data Analysis – K-Fold Cross Validation</vt:lpstr>
      <vt:lpstr>Data Analysis – Using Different Algorithms</vt:lpstr>
      <vt:lpstr>OUTPUTS</vt:lpstr>
      <vt:lpstr>OUTPUTS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Samillano</dc:creator>
  <cp:lastModifiedBy>Samantha Mallari</cp:lastModifiedBy>
  <cp:revision>52</cp:revision>
  <dcterms:created xsi:type="dcterms:W3CDTF">2017-07-10T04:14:37Z</dcterms:created>
  <dcterms:modified xsi:type="dcterms:W3CDTF">2017-09-05T18:59:31Z</dcterms:modified>
</cp:coreProperties>
</file>