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0"/>
  </p:notesMasterIdLst>
  <p:handoutMasterIdLst>
    <p:handoutMasterId r:id="rId61"/>
  </p:handoutMasterIdLst>
  <p:sldIdLst>
    <p:sldId id="256" r:id="rId3"/>
    <p:sldId id="280" r:id="rId4"/>
    <p:sldId id="279" r:id="rId5"/>
    <p:sldId id="281" r:id="rId6"/>
    <p:sldId id="274" r:id="rId7"/>
    <p:sldId id="282" r:id="rId8"/>
    <p:sldId id="283" r:id="rId9"/>
    <p:sldId id="336" r:id="rId10"/>
    <p:sldId id="284" r:id="rId11"/>
    <p:sldId id="337" r:id="rId12"/>
    <p:sldId id="285" r:id="rId13"/>
    <p:sldId id="338" r:id="rId14"/>
    <p:sldId id="339" r:id="rId15"/>
    <p:sldId id="340" r:id="rId16"/>
    <p:sldId id="341" r:id="rId17"/>
    <p:sldId id="342" r:id="rId18"/>
    <p:sldId id="332" r:id="rId19"/>
    <p:sldId id="287" r:id="rId20"/>
    <p:sldId id="334" r:id="rId21"/>
    <p:sldId id="335" r:id="rId22"/>
    <p:sldId id="288" r:id="rId23"/>
    <p:sldId id="275" r:id="rId24"/>
    <p:sldId id="258" r:id="rId25"/>
    <p:sldId id="277" r:id="rId26"/>
    <p:sldId id="291" r:id="rId27"/>
    <p:sldId id="292" r:id="rId28"/>
    <p:sldId id="293" r:id="rId29"/>
    <p:sldId id="296" r:id="rId30"/>
    <p:sldId id="297" r:id="rId31"/>
    <p:sldId id="298" r:id="rId32"/>
    <p:sldId id="326" r:id="rId33"/>
    <p:sldId id="329" r:id="rId34"/>
    <p:sldId id="327" r:id="rId35"/>
    <p:sldId id="328" r:id="rId36"/>
    <p:sldId id="330" r:id="rId37"/>
    <p:sldId id="278" r:id="rId38"/>
    <p:sldId id="312" r:id="rId39"/>
    <p:sldId id="325" r:id="rId40"/>
    <p:sldId id="313" r:id="rId41"/>
    <p:sldId id="314" r:id="rId42"/>
    <p:sldId id="300" r:id="rId43"/>
    <p:sldId id="316" r:id="rId44"/>
    <p:sldId id="301" r:id="rId45"/>
    <p:sldId id="317" r:id="rId46"/>
    <p:sldId id="299" r:id="rId47"/>
    <p:sldId id="315" r:id="rId48"/>
    <p:sldId id="318" r:id="rId49"/>
    <p:sldId id="343" r:id="rId50"/>
    <p:sldId id="321" r:id="rId51"/>
    <p:sldId id="303" r:id="rId52"/>
    <p:sldId id="302" r:id="rId53"/>
    <p:sldId id="307" r:id="rId54"/>
    <p:sldId id="322" r:id="rId55"/>
    <p:sldId id="323" r:id="rId56"/>
    <p:sldId id="320" r:id="rId57"/>
    <p:sldId id="324" r:id="rId58"/>
    <p:sldId id="331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27" autoAdjust="0"/>
  </p:normalViewPr>
  <p:slideViewPr>
    <p:cSldViewPr>
      <p:cViewPr varScale="1">
        <p:scale>
          <a:sx n="71" d="100"/>
          <a:sy n="71" d="100"/>
        </p:scale>
        <p:origin x="70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Weighted Avg.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Sheet1!$C$11:$E$14</c:f>
              <c:multiLvlStrCache>
                <c:ptCount val="3"/>
                <c:lvl>
                  <c:pt idx="0">
                    <c:v>1</c:v>
                  </c:pt>
                  <c:pt idx="1">
                    <c:v>0.167</c:v>
                  </c:pt>
                  <c:pt idx="2">
                    <c:v>0.286</c:v>
                  </c:pt>
                </c:lvl>
                <c:lvl>
                  <c:pt idx="0">
                    <c:v>0.364</c:v>
                  </c:pt>
                  <c:pt idx="1">
                    <c:v>0.25</c:v>
                  </c:pt>
                  <c:pt idx="2">
                    <c:v>0.296</c:v>
                  </c:pt>
                </c:lvl>
                <c:lvl>
                  <c:pt idx="0">
                    <c:v>0.579</c:v>
                  </c:pt>
                  <c:pt idx="1">
                    <c:v>0.786</c:v>
                  </c:pt>
                  <c:pt idx="2">
                    <c:v>0.667</c:v>
                  </c:pt>
                </c:lvl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</c:lvl>
              </c:multiLvlStrCache>
            </c:multiLvlStrRef>
          </c:cat>
          <c:val>
            <c:numRef>
              <c:f>Sheet1!$C$15:$E$15</c:f>
              <c:numCache>
                <c:formatCode>General</c:formatCode>
                <c:ptCount val="3"/>
                <c:pt idx="0">
                  <c:v>0.47299999999999998</c:v>
                </c:pt>
                <c:pt idx="1">
                  <c:v>0.56100000000000005</c:v>
                </c:pt>
                <c:pt idx="2">
                  <c:v>0.54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C1-4BFE-B7D1-32658BB68613}"/>
            </c:ext>
          </c:extLst>
        </c:ser>
        <c:ser>
          <c:idx val="1"/>
          <c:order val="1"/>
          <c:tx>
            <c:strRef>
              <c:f>Sheet1!$B$16</c:f>
              <c:strCache>
                <c:ptCount val="1"/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Sheet1!$C$11:$E$14</c:f>
              <c:multiLvlStrCache>
                <c:ptCount val="3"/>
                <c:lvl>
                  <c:pt idx="0">
                    <c:v>1</c:v>
                  </c:pt>
                  <c:pt idx="1">
                    <c:v>0.167</c:v>
                  </c:pt>
                  <c:pt idx="2">
                    <c:v>0.286</c:v>
                  </c:pt>
                </c:lvl>
                <c:lvl>
                  <c:pt idx="0">
                    <c:v>0.364</c:v>
                  </c:pt>
                  <c:pt idx="1">
                    <c:v>0.25</c:v>
                  </c:pt>
                  <c:pt idx="2">
                    <c:v>0.296</c:v>
                  </c:pt>
                </c:lvl>
                <c:lvl>
                  <c:pt idx="0">
                    <c:v>0.579</c:v>
                  </c:pt>
                  <c:pt idx="1">
                    <c:v>0.786</c:v>
                  </c:pt>
                  <c:pt idx="2">
                    <c:v>0.667</c:v>
                  </c:pt>
                </c:lvl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</c:lvl>
              </c:multiLvlStrCache>
            </c:multiLvlStrRef>
          </c:cat>
          <c:val>
            <c:numRef>
              <c:f>Sheet1!$C$16:$E$16</c:f>
              <c:numCache>
                <c:formatCode>General</c:formatCode>
                <c:ptCount val="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C1-4BFE-B7D1-32658BB6861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13369008"/>
        <c:axId val="1413356496"/>
      </c:barChart>
      <c:catAx>
        <c:axId val="141336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356496"/>
        <c:crosses val="autoZero"/>
        <c:auto val="1"/>
        <c:lblAlgn val="ctr"/>
        <c:lblOffset val="100"/>
        <c:noMultiLvlLbl val="0"/>
      </c:catAx>
      <c:valAx>
        <c:axId val="14133564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336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12/5/2016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990600"/>
            <a:ext cx="11429999" cy="3505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Automated Detection of Cyberbullying Occurrences in Social Media Posts Using Support Vector Machine (SVM)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029200"/>
            <a:ext cx="8229600" cy="1752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Franklin Gothic Demi Cond" panose="020B0706030402020204" pitchFamily="34" charset="0"/>
              </a:rPr>
              <a:t>Samantha Mallari</a:t>
            </a:r>
          </a:p>
          <a:p>
            <a:pPr algn="ctr"/>
            <a:r>
              <a:rPr lang="en-US" sz="4000" dirty="0">
                <a:latin typeface="Franklin Gothic Demi Cond" panose="020B0706030402020204" pitchFamily="34" charset="0"/>
              </a:rPr>
              <a:t>Faith Ballesteros</a:t>
            </a:r>
          </a:p>
          <a:p>
            <a:pPr algn="ctr"/>
            <a:r>
              <a:rPr lang="en-US" sz="4000" dirty="0">
                <a:latin typeface="Franklin Gothic Demi Cond" panose="020B0706030402020204" pitchFamily="34" charset="0"/>
              </a:rPr>
              <a:t>Eva Samillano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3" y="1981200"/>
            <a:ext cx="10363200" cy="4648200"/>
          </a:xfrm>
        </p:spPr>
        <p:txBody>
          <a:bodyPr>
            <a:normAutofit/>
          </a:bodyPr>
          <a:lstStyle/>
          <a:p>
            <a:r>
              <a:rPr lang="en-US" sz="3600" dirty="0"/>
              <a:t>Give parents the ability to look into their child’s safety within the cyberspace</a:t>
            </a:r>
          </a:p>
          <a:p>
            <a:r>
              <a:rPr lang="en-US" sz="3600" dirty="0"/>
              <a:t>The contribution of the research paper to the collection of Computer Science researches directed in the Philippine scenario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36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/>
              <a:t>Scope and Limitations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905000"/>
            <a:ext cx="10363200" cy="5029200"/>
          </a:xfrm>
        </p:spPr>
        <p:txBody>
          <a:bodyPr>
            <a:normAutofit/>
          </a:bodyPr>
          <a:lstStyle/>
          <a:p>
            <a:r>
              <a:rPr lang="en-US" sz="3600" dirty="0"/>
              <a:t>The creation of the model is based on text classification</a:t>
            </a:r>
          </a:p>
          <a:p>
            <a:r>
              <a:rPr lang="en-US" sz="3600" dirty="0"/>
              <a:t>The accuracy of the model aims to reach a target yield of 70-80%</a:t>
            </a:r>
          </a:p>
          <a:p>
            <a:r>
              <a:rPr lang="en-US" sz="3600" dirty="0"/>
              <a:t>Posts that will be detected must be available to the public</a:t>
            </a:r>
          </a:p>
          <a:p>
            <a:r>
              <a:rPr lang="en-US" sz="3600" dirty="0"/>
              <a:t>Posts must be expressed in the Filipino language</a:t>
            </a:r>
          </a:p>
        </p:txBody>
      </p:sp>
    </p:spTree>
    <p:extLst>
      <p:ext uri="{BB962C8B-B14F-4D97-AF65-F5344CB8AC3E}">
        <p14:creationId xmlns:p14="http://schemas.microsoft.com/office/powerpoint/2010/main" val="8159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/>
              <a:t>Scope and Limitations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905000"/>
            <a:ext cx="10363200" cy="5029200"/>
          </a:xfrm>
        </p:spPr>
        <p:txBody>
          <a:bodyPr>
            <a:normAutofit/>
          </a:bodyPr>
          <a:lstStyle/>
          <a:p>
            <a:r>
              <a:rPr lang="en-US" sz="3600" dirty="0"/>
              <a:t>The language that will be used is based on how it is comprehended with and/or stated by the Filipino residents of Metro Manila </a:t>
            </a:r>
          </a:p>
          <a:p>
            <a:r>
              <a:rPr lang="en-US" sz="3600" dirty="0"/>
              <a:t>The corpus consists of 2000 statements</a:t>
            </a:r>
          </a:p>
          <a:p>
            <a:r>
              <a:rPr lang="en-US" sz="3600" dirty="0"/>
              <a:t>The statements were obtained from public Facebook and Twitter posts, and </a:t>
            </a:r>
            <a:r>
              <a:rPr lang="en-US" sz="3600" dirty="0" err="1"/>
              <a:t>Youtube</a:t>
            </a:r>
            <a:r>
              <a:rPr lang="en-US" sz="3600" dirty="0"/>
              <a:t> comments</a:t>
            </a:r>
          </a:p>
          <a:p>
            <a:r>
              <a:rPr lang="en-US" sz="3600" dirty="0"/>
              <a:t>These statements pertained to major controversial issues in the Philippines</a:t>
            </a:r>
          </a:p>
        </p:txBody>
      </p:sp>
    </p:spTree>
    <p:extLst>
      <p:ext uri="{BB962C8B-B14F-4D97-AF65-F5344CB8AC3E}">
        <p14:creationId xmlns:p14="http://schemas.microsoft.com/office/powerpoint/2010/main" val="19604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/>
              <a:t>Scope and Limitations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905000"/>
            <a:ext cx="10363200" cy="5029200"/>
          </a:xfrm>
        </p:spPr>
        <p:txBody>
          <a:bodyPr>
            <a:normAutofit/>
          </a:bodyPr>
          <a:lstStyle/>
          <a:p>
            <a:r>
              <a:rPr lang="en-US" sz="3600" dirty="0"/>
              <a:t>The cleaning procedure involved the removal of all special characters (excluding apostrophes and hyphens), non-readable text, emoticons, links, and foreign language characters (included in their writing system).</a:t>
            </a:r>
          </a:p>
          <a:p>
            <a:r>
              <a:rPr lang="en-US" sz="3600" dirty="0"/>
              <a:t>Bag-of-Words (</a:t>
            </a:r>
            <a:r>
              <a:rPr lang="en-US" sz="3600" dirty="0" err="1"/>
              <a:t>BoW</a:t>
            </a:r>
            <a:r>
              <a:rPr lang="en-US" sz="3600" dirty="0"/>
              <a:t>) approach – unigram – was used in the feature extraction process</a:t>
            </a:r>
          </a:p>
        </p:txBody>
      </p:sp>
    </p:spTree>
    <p:extLst>
      <p:ext uri="{BB962C8B-B14F-4D97-AF65-F5344CB8AC3E}">
        <p14:creationId xmlns:p14="http://schemas.microsoft.com/office/powerpoint/2010/main" val="102933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/>
              <a:t>Scope and Limitations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905000"/>
            <a:ext cx="10363200" cy="5029200"/>
          </a:xfrm>
        </p:spPr>
        <p:txBody>
          <a:bodyPr>
            <a:normAutofit/>
          </a:bodyPr>
          <a:lstStyle/>
          <a:p>
            <a:r>
              <a:rPr lang="en-US" sz="3600" dirty="0"/>
              <a:t>The features must be unique</a:t>
            </a:r>
          </a:p>
          <a:p>
            <a:r>
              <a:rPr lang="en-US" sz="3600" dirty="0"/>
              <a:t>The frequency of each features’ occurrence(s) in every statement is calculated with the aid of Excel formulas</a:t>
            </a:r>
          </a:p>
          <a:p>
            <a:r>
              <a:rPr lang="en-US" sz="3600" dirty="0"/>
              <a:t>Text annotation schemes used: Cyberbullying, Not cyberbullying, Ambiguous cyberbullying</a:t>
            </a:r>
          </a:p>
          <a:p>
            <a:r>
              <a:rPr lang="en-US" sz="3600" dirty="0"/>
              <a:t>1000 were annotated by the researchers </a:t>
            </a:r>
          </a:p>
        </p:txBody>
      </p:sp>
    </p:spTree>
    <p:extLst>
      <p:ext uri="{BB962C8B-B14F-4D97-AF65-F5344CB8AC3E}">
        <p14:creationId xmlns:p14="http://schemas.microsoft.com/office/powerpoint/2010/main" val="12678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/>
              <a:t>Scope and Limitations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905000"/>
            <a:ext cx="10363200" cy="5029200"/>
          </a:xfrm>
        </p:spPr>
        <p:txBody>
          <a:bodyPr>
            <a:normAutofit/>
          </a:bodyPr>
          <a:lstStyle/>
          <a:p>
            <a:r>
              <a:rPr lang="en-US" sz="3600" dirty="0"/>
              <a:t>1000 were distributed to other people through questionnaires containing 10 questions each</a:t>
            </a:r>
          </a:p>
          <a:p>
            <a:r>
              <a:rPr lang="en-US" sz="3600" dirty="0"/>
              <a:t>Statements need not to be occurring repetitively to be considered as a “cyberbullying” statement</a:t>
            </a:r>
          </a:p>
          <a:p>
            <a:r>
              <a:rPr lang="en-US" sz="3600" dirty="0"/>
              <a:t>Support Vector Machine (SVM) algorithm was used as the text classification algorithm</a:t>
            </a:r>
          </a:p>
          <a:p>
            <a:r>
              <a:rPr lang="en-US" sz="3600" dirty="0"/>
              <a:t>900 statements were utilized in the first experiment</a:t>
            </a:r>
          </a:p>
        </p:txBody>
      </p:sp>
    </p:spTree>
    <p:extLst>
      <p:ext uri="{BB962C8B-B14F-4D97-AF65-F5344CB8AC3E}">
        <p14:creationId xmlns:p14="http://schemas.microsoft.com/office/powerpoint/2010/main" val="26413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/>
              <a:t>Scope and Limitations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905000"/>
            <a:ext cx="10363200" cy="5029200"/>
          </a:xfrm>
        </p:spPr>
        <p:txBody>
          <a:bodyPr>
            <a:normAutofit/>
          </a:bodyPr>
          <a:lstStyle/>
          <a:p>
            <a:r>
              <a:rPr lang="en-US" sz="3600" dirty="0"/>
              <a:t>The experimentation and evaluation phase took place in WEKA toolkit</a:t>
            </a:r>
          </a:p>
          <a:p>
            <a:r>
              <a:rPr lang="en-US" sz="3600" dirty="0"/>
              <a:t>Cross Validation Folds 10 was the procedure used in used in the evaluation of the model</a:t>
            </a:r>
          </a:p>
          <a:p>
            <a:r>
              <a:rPr lang="en-US" sz="3600" dirty="0"/>
              <a:t>Accuracy, Precision, Recall, and Kappa statistic were the measures that will be shown</a:t>
            </a:r>
          </a:p>
          <a:p>
            <a:r>
              <a:rPr lang="en-US" sz="3600" dirty="0"/>
              <a:t>The cyberbullying detection model will remain intact with WEKA</a:t>
            </a:r>
          </a:p>
        </p:txBody>
      </p:sp>
    </p:spTree>
    <p:extLst>
      <p:ext uri="{BB962C8B-B14F-4D97-AF65-F5344CB8AC3E}">
        <p14:creationId xmlns:p14="http://schemas.microsoft.com/office/powerpoint/2010/main" val="20953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10210799" cy="1144556"/>
          </a:xfrm>
        </p:spPr>
        <p:txBody>
          <a:bodyPr>
            <a:noAutofit/>
          </a:bodyPr>
          <a:lstStyle/>
          <a:p>
            <a:r>
              <a:rPr lang="en-US" sz="5400" b="1" dirty="0"/>
              <a:t>Review of Related Literature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2625" y="1752600"/>
            <a:ext cx="11506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Comparative Assessment of the Performance of Three WEKA Text Classifiers Applied to Arabic Text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by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Wahbeh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Al-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Khabi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(2012)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The goal is to compare text classification techniques namely, Support Vector Machine 	(SVM), Naïve Bayes, and C4.5.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Data Classification: sports, economics, politics, and prophet Mohammed sayings.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Pre-processing steps: removal of stop words, normalization of some characters, and the 	deletion of non Arabic text and symbols.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After conducting the experiments the Naïve Bayes classifier achieves the highest accuracy 	followed by the SVM classifier, and C4.5 classifier respectively. 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10210799" cy="1144556"/>
          </a:xfrm>
        </p:spPr>
        <p:txBody>
          <a:bodyPr>
            <a:noAutofit/>
          </a:bodyPr>
          <a:lstStyle/>
          <a:p>
            <a:r>
              <a:rPr lang="en-US" sz="5400" b="1" dirty="0"/>
              <a:t>Review of Related Literature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25" t="45934" r="23406" b="40713"/>
          <a:stretch/>
        </p:blipFill>
        <p:spPr>
          <a:xfrm>
            <a:off x="153350" y="2895600"/>
            <a:ext cx="120354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10210799" cy="1144556"/>
          </a:xfrm>
        </p:spPr>
        <p:txBody>
          <a:bodyPr>
            <a:noAutofit/>
          </a:bodyPr>
          <a:lstStyle/>
          <a:p>
            <a:r>
              <a:rPr lang="en-US" sz="5400" b="1" dirty="0"/>
              <a:t>Review of Related Literature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2" y="1905000"/>
            <a:ext cx="100584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 Classification by Augmenting Bag of Words (BOW) Representation with Co-occurrence Feature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Soumya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Shibily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emphasize the importance of using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in text classification.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source: 20 newsgroup data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Preprocessing: Stemming involves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Classification: ”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alt.atheism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”, ”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comp.graphics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”, ”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rec.sport.hockey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”, ”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sci.electronics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used Naive Bayes classifier as their classification tool.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classification model yields 90% accuracy.</a:t>
            </a:r>
          </a:p>
        </p:txBody>
      </p:sp>
    </p:spTree>
    <p:extLst>
      <p:ext uri="{BB962C8B-B14F-4D97-AF65-F5344CB8AC3E}">
        <p14:creationId xmlns:p14="http://schemas.microsoft.com/office/powerpoint/2010/main" val="227599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2" y="189723"/>
            <a:ext cx="9829799" cy="1144556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Social media use in the Philippines</a:t>
            </a:r>
          </a:p>
        </p:txBody>
      </p:sp>
      <p:pic>
        <p:nvPicPr>
          <p:cNvPr id="4" name="Picture 2" descr="digital_in_2016_314_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752600"/>
            <a:ext cx="6575629" cy="49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10210799" cy="1144556"/>
          </a:xfrm>
        </p:spPr>
        <p:txBody>
          <a:bodyPr>
            <a:noAutofit/>
          </a:bodyPr>
          <a:lstStyle/>
          <a:p>
            <a:r>
              <a:rPr lang="en-US" sz="5400" b="1" dirty="0"/>
              <a:t>Review of Related Literature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25" t="19942" r="23406" b="75270"/>
          <a:stretch/>
        </p:blipFill>
        <p:spPr>
          <a:xfrm>
            <a:off x="76675" y="1828800"/>
            <a:ext cx="12035475" cy="5334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5825" t="40462" r="23406" b="54066"/>
          <a:stretch/>
        </p:blipFill>
        <p:spPr>
          <a:xfrm>
            <a:off x="76675" y="2334126"/>
            <a:ext cx="1203547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00" t="36685" r="2513" b="23321"/>
          <a:stretch/>
        </p:blipFill>
        <p:spPr>
          <a:xfrm>
            <a:off x="119678" y="2943726"/>
            <a:ext cx="12035475" cy="27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10210799" cy="1144556"/>
          </a:xfrm>
        </p:spPr>
        <p:txBody>
          <a:bodyPr>
            <a:noAutofit/>
          </a:bodyPr>
          <a:lstStyle/>
          <a:p>
            <a:r>
              <a:rPr lang="en-US" sz="5400" b="1" dirty="0"/>
              <a:t>Review of Related Literature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5825" t="19942" r="23406" b="75270"/>
          <a:stretch/>
        </p:blipFill>
        <p:spPr>
          <a:xfrm>
            <a:off x="76675" y="1828800"/>
            <a:ext cx="1203547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729" t="49262" r="22917" b="32502"/>
          <a:stretch/>
        </p:blipFill>
        <p:spPr>
          <a:xfrm>
            <a:off x="76675" y="2350168"/>
            <a:ext cx="12112150" cy="19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5400" b="1" dirty="0"/>
              <a:t>Theoretical Background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2057400"/>
            <a:ext cx="10439400" cy="4800600"/>
          </a:xfrm>
        </p:spPr>
        <p:txBody>
          <a:bodyPr>
            <a:normAutofit fontScale="92500" lnSpcReduction="10000"/>
          </a:bodyPr>
          <a:lstStyle/>
          <a:p>
            <a:r>
              <a:rPr lang="en-PH" sz="3600" dirty="0"/>
              <a:t>People play different roles depending on their audience</a:t>
            </a:r>
          </a:p>
          <a:p>
            <a:r>
              <a:rPr lang="en-PH" sz="3600" dirty="0"/>
              <a:t>Social media allows user to share information about themselves</a:t>
            </a:r>
          </a:p>
          <a:p>
            <a:r>
              <a:rPr lang="en-PH" sz="3600" dirty="0"/>
              <a:t>Limitless audience</a:t>
            </a:r>
          </a:p>
          <a:p>
            <a:r>
              <a:rPr lang="en-PH" sz="3600" dirty="0"/>
              <a:t>User privacy is threatened</a:t>
            </a:r>
          </a:p>
          <a:p>
            <a:r>
              <a:rPr lang="en-PH" sz="3600" dirty="0"/>
              <a:t>Bullies can easily hide their identities</a:t>
            </a:r>
          </a:p>
          <a:p>
            <a:r>
              <a:rPr lang="en-PH" sz="3600" dirty="0"/>
              <a:t>Roles: Performer, Audience, and Outsider = Victim, Bully, and Bystander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5029200"/>
            <a:ext cx="11353800" cy="17526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Audience Segregation by</a:t>
            </a:r>
          </a:p>
          <a:p>
            <a:pPr algn="ctr"/>
            <a:r>
              <a:rPr lang="en-US" sz="6000" b="1" dirty="0"/>
              <a:t> Ervin Goffman</a:t>
            </a:r>
            <a:endParaRPr lang="en-US" sz="6000" dirty="0"/>
          </a:p>
        </p:txBody>
      </p:sp>
      <p:pic>
        <p:nvPicPr>
          <p:cNvPr id="4" name="Picture 2" descr="figure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" r="6579" b="4339"/>
          <a:stretch/>
        </p:blipFill>
        <p:spPr bwMode="auto">
          <a:xfrm>
            <a:off x="3427412" y="35417"/>
            <a:ext cx="54102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10515600" cy="1144556"/>
          </a:xfrm>
        </p:spPr>
        <p:txBody>
          <a:bodyPr>
            <a:noAutofit/>
          </a:bodyPr>
          <a:lstStyle/>
          <a:p>
            <a:r>
              <a:rPr lang="en-US" sz="5400" b="1" dirty="0"/>
              <a:t>Natural Language Processing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2412" y="2255293"/>
            <a:ext cx="10058399" cy="4572000"/>
          </a:xfrm>
        </p:spPr>
        <p:txBody>
          <a:bodyPr>
            <a:normAutofit/>
          </a:bodyPr>
          <a:lstStyle/>
          <a:p>
            <a:r>
              <a:rPr lang="en-US" sz="3200" dirty="0"/>
              <a:t>It is a field of study which focuses on discovering ways on how to bridge the gap between interactions involving humans and computers.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10515600" cy="1144556"/>
          </a:xfrm>
        </p:spPr>
        <p:txBody>
          <a:bodyPr>
            <a:noAutofit/>
          </a:bodyPr>
          <a:lstStyle/>
          <a:p>
            <a:r>
              <a:rPr lang="en-US" sz="5400" b="1" dirty="0"/>
              <a:t>Natural Language Processing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2412" y="1977980"/>
            <a:ext cx="10058399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A great number of current software applications have been incorporated with NLP tasks in order for them to function appropriately. Some of those tasks are as follows:</a:t>
            </a:r>
          </a:p>
          <a:p>
            <a:r>
              <a:rPr lang="en-US" sz="2600" dirty="0"/>
              <a:t>Deep Analytics</a:t>
            </a:r>
          </a:p>
          <a:p>
            <a:r>
              <a:rPr lang="en-US" sz="2600" dirty="0"/>
              <a:t>Machine Translation</a:t>
            </a:r>
          </a:p>
          <a:p>
            <a:r>
              <a:rPr lang="en-US" sz="2600" dirty="0"/>
              <a:t>Named Entity Extraction</a:t>
            </a:r>
          </a:p>
          <a:p>
            <a:r>
              <a:rPr lang="en-US" sz="2600" dirty="0"/>
              <a:t>Co-reference Resolution</a:t>
            </a:r>
          </a:p>
          <a:p>
            <a:r>
              <a:rPr lang="en-US" sz="2600" dirty="0"/>
              <a:t>Automatic Summarization</a:t>
            </a:r>
          </a:p>
          <a:p>
            <a:r>
              <a:rPr lang="en-US" sz="2600" dirty="0"/>
              <a:t>Sentiment Analysis</a:t>
            </a:r>
          </a:p>
          <a:p>
            <a:r>
              <a:rPr lang="en-US" sz="2600" dirty="0"/>
              <a:t>Text Classification</a:t>
            </a:r>
          </a:p>
          <a:p>
            <a:r>
              <a:rPr lang="en-US" sz="2600" dirty="0"/>
              <a:t>Conversational Agents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10515600" cy="1144556"/>
          </a:xfrm>
        </p:spPr>
        <p:txBody>
          <a:bodyPr>
            <a:noAutofit/>
          </a:bodyPr>
          <a:lstStyle/>
          <a:p>
            <a:r>
              <a:rPr lang="en-US" sz="5400" b="1" dirty="0"/>
              <a:t>Text Classification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2412" y="1977980"/>
            <a:ext cx="10058399" cy="4876800"/>
          </a:xfrm>
        </p:spPr>
        <p:txBody>
          <a:bodyPr>
            <a:normAutofit/>
          </a:bodyPr>
          <a:lstStyle/>
          <a:p>
            <a:r>
              <a:rPr lang="en-US" sz="2800" dirty="0"/>
              <a:t>It is the classification of documents into a fixed number of predefined categories. </a:t>
            </a:r>
          </a:p>
          <a:p>
            <a:r>
              <a:rPr lang="en-US" sz="2800" dirty="0"/>
              <a:t>Can be single label or multi-label</a:t>
            </a:r>
          </a:p>
          <a:p>
            <a:r>
              <a:rPr lang="en-US" sz="2800" dirty="0"/>
              <a:t>Begins with the creation of a corpus</a:t>
            </a:r>
          </a:p>
        </p:txBody>
      </p:sp>
    </p:spTree>
    <p:extLst>
      <p:ext uri="{BB962C8B-B14F-4D97-AF65-F5344CB8AC3E}">
        <p14:creationId xmlns:p14="http://schemas.microsoft.com/office/powerpoint/2010/main" val="22423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Support Vector Machine</a:t>
            </a:r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1522412" y="1977980"/>
            <a:ext cx="105156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1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46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61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1522412" y="1947273"/>
            <a:ext cx="8763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SVMs seeks to find a hyperplane that best divides a dataset into two classes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4" y="3195377"/>
            <a:ext cx="4600575" cy="348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9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1295400"/>
            <a:ext cx="8586355" cy="435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Why SVM?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133600"/>
            <a:ext cx="10439399" cy="4572000"/>
          </a:xfrm>
        </p:spPr>
        <p:txBody>
          <a:bodyPr>
            <a:normAutofit/>
          </a:bodyPr>
          <a:lstStyle/>
          <a:p>
            <a:r>
              <a:rPr lang="en-US" sz="3200" dirty="0"/>
              <a:t>It yields a high accuracy</a:t>
            </a:r>
          </a:p>
          <a:p>
            <a:r>
              <a:rPr lang="en-US" sz="3200" dirty="0"/>
              <a:t>It works well with a smaller clean 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Background of the Problem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Introduction to cyberbullying</a:t>
            </a:r>
          </a:p>
          <a:p>
            <a:pPr marL="0" indent="0">
              <a:buNone/>
            </a:pPr>
            <a:r>
              <a:rPr lang="en-US" sz="3600" dirty="0"/>
              <a:t>	Must be:</a:t>
            </a:r>
          </a:p>
          <a:p>
            <a:pPr marL="0" indent="0">
              <a:buNone/>
            </a:pPr>
            <a:r>
              <a:rPr lang="en-US" sz="3600" i="1" dirty="0"/>
              <a:t>		-</a:t>
            </a:r>
            <a:r>
              <a:rPr lang="en-US" sz="3600" dirty="0"/>
              <a:t>involuntary</a:t>
            </a:r>
          </a:p>
          <a:p>
            <a:pPr marL="0" indent="0">
              <a:buNone/>
            </a:pPr>
            <a:r>
              <a:rPr lang="en-US" sz="3600" i="1" dirty="0"/>
              <a:t>		-</a:t>
            </a:r>
            <a:r>
              <a:rPr lang="en-US" sz="3600" dirty="0"/>
              <a:t>harmful/offensive</a:t>
            </a:r>
          </a:p>
          <a:p>
            <a:pPr marL="0" indent="0">
              <a:buNone/>
            </a:pPr>
            <a:r>
              <a:rPr lang="en-US" sz="3600" i="1" dirty="0"/>
              <a:t>		-</a:t>
            </a:r>
            <a:r>
              <a:rPr lang="en-US" sz="3600" dirty="0"/>
              <a:t>repetitive</a:t>
            </a:r>
          </a:p>
          <a:p>
            <a:pPr marL="0" indent="0">
              <a:buNone/>
            </a:pPr>
            <a:r>
              <a:rPr lang="en-US" sz="3600" i="1" dirty="0"/>
              <a:t>		-</a:t>
            </a:r>
            <a:r>
              <a:rPr lang="en-US" sz="3600" dirty="0"/>
              <a:t>utilized technology as medium</a:t>
            </a:r>
            <a:endParaRPr lang="en-US" sz="36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685800"/>
            <a:ext cx="9144000" cy="1410478"/>
          </a:xfrm>
        </p:spPr>
        <p:txBody>
          <a:bodyPr>
            <a:noAutofit/>
          </a:bodyPr>
          <a:lstStyle/>
          <a:p>
            <a:r>
              <a:rPr lang="en-US" sz="5400" b="1" dirty="0"/>
              <a:t>Bag of Words</a:t>
            </a:r>
            <a:br>
              <a:rPr lang="en-US" sz="5400" b="1" dirty="0"/>
            </a:b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2" y="2096278"/>
            <a:ext cx="10439399" cy="4572000"/>
          </a:xfrm>
        </p:spPr>
        <p:txBody>
          <a:bodyPr>
            <a:normAutofit/>
          </a:bodyPr>
          <a:lstStyle/>
          <a:p>
            <a:r>
              <a:rPr lang="en-US" sz="3600" dirty="0"/>
              <a:t>The goal of </a:t>
            </a:r>
            <a:r>
              <a:rPr lang="en-US" sz="3600" dirty="0" err="1"/>
              <a:t>BoW</a:t>
            </a:r>
            <a:r>
              <a:rPr lang="en-US" sz="3600" dirty="0"/>
              <a:t> model is to create a numeric representation for the data. In this model, a text is represented as an unordered collection of its words, regardless of its grammar and even word order. </a:t>
            </a:r>
          </a:p>
          <a:p>
            <a:r>
              <a:rPr lang="en-US" sz="3600" dirty="0"/>
              <a:t>A </a:t>
            </a:r>
            <a:r>
              <a:rPr lang="en-US" sz="3600" dirty="0" err="1"/>
              <a:t>BoW</a:t>
            </a:r>
            <a:r>
              <a:rPr lang="en-US" sz="3600" dirty="0"/>
              <a:t> model is composed of words together with their respective weights.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685800"/>
            <a:ext cx="9144000" cy="1410478"/>
          </a:xfrm>
        </p:spPr>
        <p:txBody>
          <a:bodyPr>
            <a:noAutofit/>
          </a:bodyPr>
          <a:lstStyle/>
          <a:p>
            <a:r>
              <a:rPr lang="en-US" sz="5400" b="1" dirty="0"/>
              <a:t>Bag of Words</a:t>
            </a:r>
            <a:br>
              <a:rPr lang="en-US" sz="5400" b="1" dirty="0"/>
            </a:b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96278"/>
            <a:ext cx="7772400" cy="4538628"/>
          </a:xfrm>
        </p:spPr>
      </p:pic>
    </p:spTree>
    <p:extLst>
      <p:ext uri="{BB962C8B-B14F-4D97-AF65-F5344CB8AC3E}">
        <p14:creationId xmlns:p14="http://schemas.microsoft.com/office/powerpoint/2010/main" val="164543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0" cy="1066800"/>
          </a:xfrm>
        </p:spPr>
        <p:txBody>
          <a:bodyPr>
            <a:noAutofit/>
          </a:bodyPr>
          <a:lstStyle/>
          <a:p>
            <a:r>
              <a:rPr lang="en-US" sz="5400" b="1" dirty="0"/>
              <a:t>Performance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is a metric that is computed as the fraction of the correct instances from those that the algorithm labeled as being in the relevant subset. </a:t>
            </a:r>
          </a:p>
          <a:p>
            <a:r>
              <a:rPr lang="en-US" dirty="0"/>
              <a:t>Recall is computed as the fraction of correct items among those that actually belong to the relevant subset. </a:t>
            </a:r>
          </a:p>
          <a:p>
            <a:r>
              <a:rPr lang="en-US" dirty="0"/>
              <a:t>F-score is the average of both the precision and recall. </a:t>
            </a:r>
          </a:p>
        </p:txBody>
      </p:sp>
    </p:spTree>
    <p:extLst>
      <p:ext uri="{BB962C8B-B14F-4D97-AF65-F5344CB8AC3E}">
        <p14:creationId xmlns:p14="http://schemas.microsoft.com/office/powerpoint/2010/main" val="27895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0" cy="1066800"/>
          </a:xfrm>
        </p:spPr>
        <p:txBody>
          <a:bodyPr>
            <a:noAutofit/>
          </a:bodyPr>
          <a:lstStyle/>
          <a:p>
            <a:r>
              <a:rPr lang="en-US" sz="5400" b="1" dirty="0"/>
              <a:t>Performance Measures</a:t>
            </a:r>
          </a:p>
        </p:txBody>
      </p:sp>
      <p:pic>
        <p:nvPicPr>
          <p:cNvPr id="3074" name="Picture 2" descr="ima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87" y="2743200"/>
            <a:ext cx="10412249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0" cy="1066800"/>
          </a:xfrm>
        </p:spPr>
        <p:txBody>
          <a:bodyPr>
            <a:noAutofit/>
          </a:bodyPr>
          <a:lstStyle/>
          <a:p>
            <a:r>
              <a:rPr lang="en-US" sz="5400" b="1" dirty="0"/>
              <a:t>Performance Measures</a:t>
            </a:r>
          </a:p>
        </p:txBody>
      </p:sp>
      <p:pic>
        <p:nvPicPr>
          <p:cNvPr id="4098" name="Picture 2" descr="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7" r="33306"/>
          <a:stretch/>
        </p:blipFill>
        <p:spPr bwMode="auto">
          <a:xfrm>
            <a:off x="2779712" y="2057400"/>
            <a:ext cx="6629400" cy="43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3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0" cy="1066800"/>
          </a:xfrm>
        </p:spPr>
        <p:txBody>
          <a:bodyPr>
            <a:noAutofit/>
          </a:bodyPr>
          <a:lstStyle/>
          <a:p>
            <a:r>
              <a:rPr lang="en-US" sz="5400" b="1" dirty="0"/>
              <a:t>Performance Measures</a:t>
            </a:r>
          </a:p>
        </p:txBody>
      </p:sp>
      <p:pic>
        <p:nvPicPr>
          <p:cNvPr id="5122" name="Picture 2" descr="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2895600"/>
            <a:ext cx="912320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Methodology: Data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79412" y="3276600"/>
            <a:ext cx="4038600" cy="106680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200" dirty="0"/>
              <a:t>Facebook, Twitter and YouTube</a:t>
            </a:r>
          </a:p>
        </p:txBody>
      </p:sp>
      <p:pic>
        <p:nvPicPr>
          <p:cNvPr id="5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2070181"/>
            <a:ext cx="4082792" cy="387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9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8600"/>
            <a:ext cx="9144000" cy="1144556"/>
          </a:xfrm>
        </p:spPr>
        <p:txBody>
          <a:bodyPr/>
          <a:lstStyle/>
          <a:p>
            <a:r>
              <a:rPr lang="en-US" b="1" dirty="0"/>
              <a:t>Methodology: Data Collection (con.)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89012" y="2743200"/>
            <a:ext cx="2743200" cy="2514600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200" dirty="0"/>
              <a:t>The Researchers used </a:t>
            </a:r>
            <a:r>
              <a:rPr lang="en-US" sz="3200" dirty="0" err="1"/>
              <a:t>Import.Io</a:t>
            </a:r>
            <a:endParaRPr lang="en-US" sz="3200" dirty="0"/>
          </a:p>
          <a:p>
            <a:endParaRPr lang="en-PH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1905000"/>
            <a:ext cx="6096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71" t="25000" r="3367" b="6250"/>
          <a:stretch/>
        </p:blipFill>
        <p:spPr>
          <a:xfrm>
            <a:off x="150812" y="419100"/>
            <a:ext cx="11887201" cy="6019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6013" y="153864"/>
            <a:ext cx="1295400" cy="6477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13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Methodology: Data Collection (con.)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31812" y="5257800"/>
            <a:ext cx="3657601" cy="914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625 Data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259" r="1090" b="3704"/>
          <a:stretch/>
        </p:blipFill>
        <p:spPr>
          <a:xfrm>
            <a:off x="4494211" y="1905000"/>
            <a:ext cx="7393021" cy="4724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08212" y="3810000"/>
            <a:ext cx="0" cy="1219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 txBox="1">
            <a:spLocks/>
          </p:cNvSpPr>
          <p:nvPr/>
        </p:nvSpPr>
        <p:spPr>
          <a:xfrm>
            <a:off x="379411" y="2381639"/>
            <a:ext cx="3657601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5400" dirty="0"/>
              <a:t>2000 Data </a:t>
            </a:r>
          </a:p>
        </p:txBody>
      </p:sp>
    </p:spTree>
    <p:extLst>
      <p:ext uri="{BB962C8B-B14F-4D97-AF65-F5344CB8AC3E}">
        <p14:creationId xmlns:p14="http://schemas.microsoft.com/office/powerpoint/2010/main" val="25742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Background of the Problem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17513" y="1905000"/>
            <a:ext cx="11353799" cy="4267200"/>
          </a:xfrm>
        </p:spPr>
        <p:txBody>
          <a:bodyPr/>
          <a:lstStyle/>
          <a:p>
            <a:r>
              <a:rPr lang="en-US" sz="3600" dirty="0"/>
              <a:t>Cyberbullying in the Philippines</a:t>
            </a:r>
          </a:p>
          <a:p>
            <a:pPr marL="0" indent="0">
              <a:buNone/>
            </a:pPr>
            <a:r>
              <a:rPr lang="en-US" sz="3600" i="1" dirty="0"/>
              <a:t>    	</a:t>
            </a:r>
            <a:r>
              <a:rPr lang="en-US" sz="3600" dirty="0"/>
              <a:t>Countermeasures:</a:t>
            </a:r>
          </a:p>
          <a:p>
            <a:pPr marL="0" indent="0">
              <a:buNone/>
            </a:pPr>
            <a:r>
              <a:rPr lang="en-US" sz="3600" dirty="0"/>
              <a:t>		- R.A. 10627 – Anti-bullying Act of 2013</a:t>
            </a:r>
          </a:p>
          <a:p>
            <a:pPr marL="0" indent="0">
              <a:buNone/>
            </a:pPr>
            <a:r>
              <a:rPr lang="en-US" sz="3600" dirty="0"/>
              <a:t>		- House Bill 5718 – Anti-cyberbullying Act of 2015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b="1" dirty="0"/>
              <a:t>Process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88" y="2525258"/>
            <a:ext cx="5791200" cy="3010809"/>
          </a:xfrm>
        </p:spPr>
      </p:pic>
      <p:sp>
        <p:nvSpPr>
          <p:cNvPr id="6" name="Rectangle 5"/>
          <p:cNvSpPr/>
          <p:nvPr/>
        </p:nvSpPr>
        <p:spPr>
          <a:xfrm>
            <a:off x="4675188" y="4419600"/>
            <a:ext cx="5791200" cy="1116467"/>
          </a:xfrm>
          <a:prstGeom prst="rect">
            <a:avLst/>
          </a:prstGeom>
          <a:noFill/>
          <a:ln>
            <a:solidFill>
              <a:schemeClr val="tx2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18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0"/>
            <a:ext cx="10058400" cy="1410478"/>
          </a:xfrm>
        </p:spPr>
        <p:txBody>
          <a:bodyPr>
            <a:noAutofit/>
          </a:bodyPr>
          <a:lstStyle/>
          <a:p>
            <a:r>
              <a:rPr lang="en-US" sz="5400" b="1" dirty="0"/>
              <a:t>Methodology: Cleaning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010" y="1905000"/>
            <a:ext cx="10439399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dirty="0"/>
              <a:t>(,|.|?|_|;|:|"|...|https(Links in Facebook, twitter, YouTube inserted)|+|=|{|}|[|]|/|\|&lt;|&gt;|!|@|#|$|%|^|&amp;|*|(|)|||?|</a:t>
            </a:r>
            <a:r>
              <a:rPr lang="en-PH" dirty="0" err="1"/>
              <a:t>ðŸ</a:t>
            </a:r>
            <a:r>
              <a:rPr lang="en-PH" dirty="0"/>
              <a:t>’ª|</a:t>
            </a:r>
            <a:r>
              <a:rPr lang="en-PH" dirty="0" err="1"/>
              <a:t>O_O|âœŒâœŒâœŒ</a:t>
            </a:r>
            <a:r>
              <a:rPr lang="en-PH" dirty="0"/>
              <a:t>|(Links of pictures)|</a:t>
            </a:r>
            <a:r>
              <a:rPr lang="en-PH" dirty="0" err="1"/>
              <a:t>nâ</a:t>
            </a:r>
            <a:r>
              <a:rPr lang="en-PH" dirty="0"/>
              <a:t>€“|</a:t>
            </a:r>
            <a:r>
              <a:rPr lang="en-PH" dirty="0" err="1"/>
              <a:t>nâ</a:t>
            </a:r>
            <a:r>
              <a:rPr lang="en-PH" dirty="0"/>
              <a:t>’|unreadable words (</a:t>
            </a:r>
            <a:r>
              <a:rPr lang="en-PH" dirty="0" err="1"/>
              <a:t>ex.hsxkssfjhj</a:t>
            </a:r>
            <a:r>
              <a:rPr lang="en-PH" dirty="0"/>
              <a:t>, </a:t>
            </a:r>
            <a:r>
              <a:rPr lang="en-PH" dirty="0" err="1"/>
              <a:t>asdfgh</a:t>
            </a:r>
            <a:r>
              <a:rPr lang="en-PH" dirty="0"/>
              <a:t>)|~|’|“|)</a:t>
            </a:r>
          </a:p>
          <a:p>
            <a:pPr marL="0" indent="0" algn="ctr">
              <a:buNone/>
            </a:pPr>
            <a:endParaRPr lang="en-PH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3657600"/>
            <a:ext cx="3456368" cy="34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9723"/>
            <a:ext cx="10744200" cy="114455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Methodology: Feature Extraction</a:t>
            </a:r>
            <a:endParaRPr lang="en-P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81200"/>
            <a:ext cx="2362199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u="sng" dirty="0"/>
              <a:t>N-Gram</a:t>
            </a:r>
          </a:p>
          <a:p>
            <a:r>
              <a:rPr lang="en-PH" sz="2800" b="1" dirty="0"/>
              <a:t>Unigram</a:t>
            </a:r>
          </a:p>
          <a:p>
            <a:r>
              <a:rPr lang="en-PH" sz="2800" dirty="0"/>
              <a:t>Bigram</a:t>
            </a:r>
          </a:p>
          <a:p>
            <a:r>
              <a:rPr lang="en-PH" sz="2800" dirty="0"/>
              <a:t>Trigram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89812" y="1981200"/>
            <a:ext cx="2819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1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468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616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1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PH" sz="3600" u="sng" dirty="0"/>
              <a:t>Calculation</a:t>
            </a:r>
          </a:p>
          <a:p>
            <a:r>
              <a:rPr lang="en-PH" sz="2800" b="1" dirty="0"/>
              <a:t>Frequency</a:t>
            </a:r>
          </a:p>
          <a:p>
            <a:r>
              <a:rPr lang="en-PH" sz="2800" dirty="0" err="1"/>
              <a:t>Tf-idf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4444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0"/>
            <a:ext cx="10058400" cy="1410478"/>
          </a:xfrm>
        </p:spPr>
        <p:txBody>
          <a:bodyPr>
            <a:noAutofit/>
          </a:bodyPr>
          <a:lstStyle/>
          <a:p>
            <a:r>
              <a:rPr lang="en-US" sz="4000" b="1" dirty="0"/>
              <a:t>Methodology: Feature Extraction(con.)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010" y="1905000"/>
            <a:ext cx="10439399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The Researchers used </a:t>
            </a:r>
            <a:r>
              <a:rPr lang="en-US" sz="3600" b="1" dirty="0"/>
              <a:t>Bag of Words (</a:t>
            </a:r>
            <a:r>
              <a:rPr lang="en-US" sz="3600" b="1" dirty="0" err="1"/>
              <a:t>BoW</a:t>
            </a:r>
            <a:r>
              <a:rPr lang="en-US" sz="3600" b="1" dirty="0"/>
              <a:t>)-Unigram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4" r="1795" b="10147"/>
          <a:stretch/>
        </p:blipFill>
        <p:spPr bwMode="auto">
          <a:xfrm>
            <a:off x="1522412" y="2514600"/>
            <a:ext cx="9612715" cy="42239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13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89723"/>
            <a:ext cx="9601199" cy="1144556"/>
          </a:xfrm>
        </p:spPr>
        <p:txBody>
          <a:bodyPr>
            <a:normAutofit/>
          </a:bodyPr>
          <a:lstStyle/>
          <a:p>
            <a:r>
              <a:rPr lang="en-US" sz="4000" b="1" dirty="0"/>
              <a:t>Methodology: Feature Extraction(con.)</a:t>
            </a:r>
            <a:endParaRPr lang="en-PH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7010" y="1905000"/>
            <a:ext cx="10439399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Frequency of Bag of Word-Unigram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88" t="23958" r="4319" b="11979"/>
          <a:stretch/>
        </p:blipFill>
        <p:spPr>
          <a:xfrm>
            <a:off x="455613" y="2514599"/>
            <a:ext cx="11360796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9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0"/>
            <a:ext cx="10058400" cy="1410478"/>
          </a:xfrm>
        </p:spPr>
        <p:txBody>
          <a:bodyPr>
            <a:noAutofit/>
          </a:bodyPr>
          <a:lstStyle/>
          <a:p>
            <a:r>
              <a:rPr lang="en-US" sz="5400" b="1" dirty="0"/>
              <a:t>Methodology: Data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2133600"/>
            <a:ext cx="10439399" cy="4572000"/>
          </a:xfrm>
        </p:spPr>
        <p:txBody>
          <a:bodyPr>
            <a:normAutofit/>
          </a:bodyPr>
          <a:lstStyle/>
          <a:p>
            <a:r>
              <a:rPr lang="en-PH" sz="3600" dirty="0"/>
              <a:t>Conducted a questionnaire for 100 respondents. (10 questions for each respondent)</a:t>
            </a:r>
          </a:p>
          <a:p>
            <a:r>
              <a:rPr lang="en-PH" sz="3600" dirty="0"/>
              <a:t>The project team members were also required to annotate the dataset as well.</a:t>
            </a:r>
          </a:p>
          <a:p>
            <a:r>
              <a:rPr lang="en-PH" sz="3600" dirty="0"/>
              <a:t>Establishment of classes: cyberbullying, non-cyberbullying and ambiguous cyberbullying. </a:t>
            </a:r>
          </a:p>
          <a:p>
            <a:pPr marL="0" indent="0">
              <a:buNone/>
            </a:pPr>
            <a:r>
              <a:rPr lang="en-PH" sz="3600" dirty="0"/>
              <a:t> 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7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5400" b="1" dirty="0"/>
              <a:t>Methodology: Bag of 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095499"/>
            <a:ext cx="2971799" cy="40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89723"/>
            <a:ext cx="11582399" cy="1144556"/>
          </a:xfrm>
        </p:spPr>
        <p:txBody>
          <a:bodyPr/>
          <a:lstStyle/>
          <a:p>
            <a:r>
              <a:rPr lang="en-PH" dirty="0"/>
              <a:t>Bag of Words into .</a:t>
            </a:r>
            <a:r>
              <a:rPr lang="en-PH" dirty="0" err="1"/>
              <a:t>arff</a:t>
            </a:r>
            <a:r>
              <a:rPr lang="en-PH" dirty="0"/>
              <a:t> (Attribute related file format)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981200"/>
            <a:ext cx="10058399" cy="4267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Header</a:t>
            </a:r>
            <a:r>
              <a:rPr lang="en-US" b="1" dirty="0"/>
              <a:t> – </a:t>
            </a:r>
            <a:r>
              <a:rPr lang="en-US" dirty="0"/>
              <a:t>composed of relation name and list of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FF00"/>
                </a:solidFill>
              </a:rPr>
              <a:t>Data</a:t>
            </a:r>
            <a:r>
              <a:rPr lang="en-US" b="1" dirty="0"/>
              <a:t> – </a:t>
            </a:r>
            <a:r>
              <a:rPr lang="en-US" dirty="0"/>
              <a:t>composed of actual instances data of the corpus</a:t>
            </a:r>
            <a:endParaRPr lang="en-US" b="1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@relation			@attribute			@data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812" y="3352800"/>
            <a:ext cx="5334000" cy="990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6246812" y="3352800"/>
            <a:ext cx="5181600" cy="990600"/>
          </a:xfrm>
          <a:prstGeom prst="rect">
            <a:avLst/>
          </a:prstGeom>
          <a:noFill/>
          <a:ln w="571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12812" y="43434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PH" sz="2800" dirty="0"/>
              <a:t>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4212" y="4343400"/>
            <a:ext cx="2362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PH" sz="2400" dirty="0"/>
              <a:t>numeric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PH" sz="2400" dirty="0"/>
              <a:t>&lt;nominal-specification&gt;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PH" sz="2400" dirty="0"/>
              <a:t>string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PH" sz="2400" dirty="0"/>
              <a:t>date [&lt;date-format&gt;]</a:t>
            </a:r>
          </a:p>
          <a:p>
            <a:endParaRPr lang="en-PH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228012" y="43434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PH" sz="2400" dirty="0"/>
              <a:t>The frequency or  </a:t>
            </a:r>
            <a:r>
              <a:rPr lang="en-PH" sz="2400" dirty="0" err="1"/>
              <a:t>tf-idf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0908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-1" t="12258" r="320" b="7069"/>
          <a:stretch/>
        </p:blipFill>
        <p:spPr bwMode="auto">
          <a:xfrm>
            <a:off x="1217612" y="1958268"/>
            <a:ext cx="9906000" cy="4442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628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b="1" dirty="0"/>
              <a:t>Methodology: Weka</a:t>
            </a:r>
            <a:endParaRPr lang="en-PH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5612" y="1905000"/>
            <a:ext cx="3657600" cy="4191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C4.5 data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XRF (X-ray Fluorescence)file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CSV data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Libsvm data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 err="1"/>
              <a:t>Matlab</a:t>
            </a:r>
            <a:r>
              <a:rPr lang="en-PH" sz="2400" dirty="0"/>
              <a:t> ASCII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Binary serialized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 err="1"/>
              <a:t>SVMlight</a:t>
            </a:r>
            <a:r>
              <a:rPr lang="en-PH" sz="2400" dirty="0"/>
              <a:t> data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646" y="2054101"/>
            <a:ext cx="3781044" cy="385724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6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Statement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828800"/>
            <a:ext cx="10210799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How can the detection of cyberbullying occurrences in public social media posts be automated?</a:t>
            </a:r>
          </a:p>
        </p:txBody>
      </p:sp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1" y="0"/>
            <a:ext cx="10818813" cy="1410478"/>
          </a:xfrm>
        </p:spPr>
        <p:txBody>
          <a:bodyPr>
            <a:noAutofit/>
          </a:bodyPr>
          <a:lstStyle/>
          <a:p>
            <a:r>
              <a:rPr lang="en-US" sz="4600" b="1" dirty="0"/>
              <a:t>Methodology: Analysis and Classification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6668" y="1981200"/>
            <a:ext cx="10287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200" dirty="0"/>
              <a:t>The team used a supervised learning approach to train the classifier in creating a cyberbullying detection model.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200" dirty="0"/>
              <a:t>They employed a Support Vector Machine (SVM) model in WEKA as a classification tool. 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4191000"/>
            <a:ext cx="2545665" cy="25456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1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0"/>
            <a:ext cx="10058400" cy="1410478"/>
          </a:xfrm>
        </p:spPr>
        <p:txBody>
          <a:bodyPr>
            <a:noAutofit/>
          </a:bodyPr>
          <a:lstStyle/>
          <a:p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446212" y="2057400"/>
            <a:ext cx="9448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3200" dirty="0"/>
              <a:t>The Researchers splice the data hundreds by hundreds inputting it to Weka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9106" y="3242931"/>
            <a:ext cx="9448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PH" sz="3200" dirty="0"/>
              <a:t>200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PH" sz="3200" dirty="0"/>
              <a:t>500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PH" sz="3200" dirty="0"/>
              <a:t>700 and 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PH" sz="3200" dirty="0"/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13479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0675" y="609600"/>
            <a:ext cx="5401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Opening the file into WEKA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295366"/>
            <a:ext cx="10972800" cy="53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5" t="40944" r="-695" b="9643"/>
          <a:stretch/>
        </p:blipFill>
        <p:spPr>
          <a:xfrm>
            <a:off x="455612" y="838200"/>
            <a:ext cx="11430000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212" y="22860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Shows the frequency of the specific attribute in graph</a:t>
            </a:r>
          </a:p>
        </p:txBody>
      </p:sp>
    </p:spTree>
    <p:extLst>
      <p:ext uri="{BB962C8B-B14F-4D97-AF65-F5344CB8AC3E}">
        <p14:creationId xmlns:p14="http://schemas.microsoft.com/office/powerpoint/2010/main" val="26542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56" t="42708" r="41215" b="29167"/>
          <a:stretch/>
        </p:blipFill>
        <p:spPr>
          <a:xfrm>
            <a:off x="608012" y="2133600"/>
            <a:ext cx="11267369" cy="3581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2812" y="130260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/>
              <a:t>Shows the number of data that Cyberbullying, Not Cyberbullying and Ambiguous Cyberbullying occurred</a:t>
            </a:r>
          </a:p>
        </p:txBody>
      </p:sp>
    </p:spTree>
    <p:extLst>
      <p:ext uri="{BB962C8B-B14F-4D97-AF65-F5344CB8AC3E}">
        <p14:creationId xmlns:p14="http://schemas.microsoft.com/office/powerpoint/2010/main" val="29890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Result and Discussion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905000"/>
            <a:ext cx="10058399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05822243"/>
              </p:ext>
            </p:extLst>
          </p:nvPr>
        </p:nvGraphicFramePr>
        <p:xfrm>
          <a:off x="684212" y="914400"/>
          <a:ext cx="10744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076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12" y="381000"/>
            <a:ext cx="876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4B4F56"/>
                </a:solidFill>
                <a:latin typeface="Helvetica" panose="020B0604020202020204" pitchFamily="34" charset="0"/>
              </a:rPr>
              <a:t>Plans for the succeeding term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12" y="1676400"/>
            <a:ext cx="11049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B4F56"/>
                </a:solidFill>
                <a:latin typeface="Helvetica" panose="020B0604020202020204" pitchFamily="34" charset="0"/>
              </a:rPr>
              <a:t>To create a simple prototype by integrating WEKA toolkit with Java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B4F56"/>
                </a:solidFill>
                <a:latin typeface="Helvetica" panose="020B0604020202020204" pitchFamily="34" charset="0"/>
              </a:rPr>
              <a:t>To Extend the number of statements fed unto WEKA from 900 to 2000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B4F56"/>
                </a:solidFill>
                <a:latin typeface="Helvetica" panose="020B0604020202020204" pitchFamily="34" charset="0"/>
              </a:rPr>
              <a:t>To Use TF-IDF scores to weigh both features and attributes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B4F56"/>
                </a:solidFill>
                <a:latin typeface="Helvetica" panose="020B0604020202020204" pitchFamily="34" charset="0"/>
              </a:rPr>
              <a:t>To Test the model against other machine learning algorithms (Naive Bayes, Decision Trees, Convolutional Neural Network)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B4F56"/>
                </a:solidFill>
                <a:latin typeface="Helvetica" panose="020B0604020202020204" pitchFamily="34" charset="0"/>
              </a:rPr>
              <a:t>To Utilize other forms of the Bag-of-Words method (bigrams, trigrams)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B4F56"/>
                </a:solidFill>
                <a:latin typeface="Helvetica" panose="020B0604020202020204" pitchFamily="34" charset="0"/>
              </a:rPr>
              <a:t>To Create sub-categories for cyberbullying instances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B4F56"/>
                </a:solidFill>
                <a:latin typeface="Helvetica" panose="020B0604020202020204" pitchFamily="34" charset="0"/>
              </a:rPr>
              <a:t>And to Implement the normalization process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Main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812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This research aims to develop a cyberbullying detection model based on the concept of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4347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Specific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905000"/>
            <a:ext cx="10363200" cy="4953000"/>
          </a:xfrm>
        </p:spPr>
        <p:txBody>
          <a:bodyPr>
            <a:normAutofit/>
          </a:bodyPr>
          <a:lstStyle/>
          <a:p>
            <a:r>
              <a:rPr lang="en-US" sz="3600" dirty="0"/>
              <a:t>To acquire data for the corpus</a:t>
            </a:r>
          </a:p>
          <a:p>
            <a:r>
              <a:rPr lang="en-US" sz="3600" dirty="0"/>
              <a:t>To perform the cleaning procedure for the dataset</a:t>
            </a:r>
          </a:p>
          <a:p>
            <a:r>
              <a:rPr lang="en-US" sz="3600" dirty="0"/>
              <a:t>To extract features from the corpus</a:t>
            </a:r>
          </a:p>
          <a:p>
            <a:r>
              <a:rPr lang="en-US" sz="3600" dirty="0"/>
              <a:t>To perform text annotations</a:t>
            </a:r>
          </a:p>
          <a:p>
            <a:r>
              <a:rPr lang="en-US" sz="3600" dirty="0"/>
              <a:t>To perform the Bag-of-Words (</a:t>
            </a:r>
            <a:r>
              <a:rPr lang="en-US" sz="3600" dirty="0" err="1"/>
              <a:t>BoW</a:t>
            </a:r>
            <a:r>
              <a:rPr lang="en-US" sz="3600" dirty="0"/>
              <a:t>) approach</a:t>
            </a:r>
          </a:p>
          <a:p>
            <a:r>
              <a:rPr lang="en-US" sz="3600" dirty="0"/>
              <a:t>To implement the text classification algorithm (SVM)</a:t>
            </a:r>
          </a:p>
        </p:txBody>
      </p:sp>
    </p:spTree>
    <p:extLst>
      <p:ext uri="{BB962C8B-B14F-4D97-AF65-F5344CB8AC3E}">
        <p14:creationId xmlns:p14="http://schemas.microsoft.com/office/powerpoint/2010/main" val="1168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Specific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905000"/>
            <a:ext cx="10363200" cy="4953000"/>
          </a:xfrm>
        </p:spPr>
        <p:txBody>
          <a:bodyPr>
            <a:normAutofit/>
          </a:bodyPr>
          <a:lstStyle/>
          <a:p>
            <a:r>
              <a:rPr lang="en-US" sz="3600" dirty="0"/>
              <a:t>To set-up a basic GUI for the system</a:t>
            </a:r>
          </a:p>
          <a:p>
            <a:r>
              <a:rPr lang="en-US" sz="3600" dirty="0"/>
              <a:t>To perform experiments</a:t>
            </a:r>
          </a:p>
          <a:p>
            <a:r>
              <a:rPr lang="en-US" sz="3600" dirty="0"/>
              <a:t>To evaluate the model’s accuracy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688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3" y="1981200"/>
            <a:ext cx="10363200" cy="4648200"/>
          </a:xfrm>
        </p:spPr>
        <p:txBody>
          <a:bodyPr>
            <a:normAutofit/>
          </a:bodyPr>
          <a:lstStyle/>
          <a:p>
            <a:r>
              <a:rPr lang="en-US" sz="3600" dirty="0"/>
              <a:t>The study’s benefits to the field of Computer Science</a:t>
            </a:r>
          </a:p>
          <a:p>
            <a:r>
              <a:rPr lang="en-US" sz="3600" dirty="0"/>
              <a:t>The benefits that the model will be able to impart on developers and researchers alike</a:t>
            </a:r>
          </a:p>
          <a:p>
            <a:r>
              <a:rPr lang="en-US" sz="3600" dirty="0"/>
              <a:t>Prevention of cyberbullying occurrences among adolescents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41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661D01-5C9C-48FA-9887-83B1E66B5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Earth tone presentation (widescreen)</Template>
  <TotalTime>0</TotalTime>
  <Words>1309</Words>
  <Application>Microsoft Office PowerPoint</Application>
  <PresentationFormat>Custom</PresentationFormat>
  <Paragraphs>198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Corbel</vt:lpstr>
      <vt:lpstr>Courier New</vt:lpstr>
      <vt:lpstr>Franklin Gothic Demi Cond</vt:lpstr>
      <vt:lpstr>Helvetica</vt:lpstr>
      <vt:lpstr>Wingdings</vt:lpstr>
      <vt:lpstr>Earthtones 16x9</vt:lpstr>
      <vt:lpstr>Automated Detection of Cyberbullying Occurrences in Social Media Posts Using Support Vector Machine (SVM) Algorithm</vt:lpstr>
      <vt:lpstr>Social media use in the Philippines</vt:lpstr>
      <vt:lpstr>Background of the Problem</vt:lpstr>
      <vt:lpstr>Background of the Problem</vt:lpstr>
      <vt:lpstr>Statement of the Problem</vt:lpstr>
      <vt:lpstr>Main Objective</vt:lpstr>
      <vt:lpstr>Specific Objectives</vt:lpstr>
      <vt:lpstr>Specific Objectives</vt:lpstr>
      <vt:lpstr>Significance</vt:lpstr>
      <vt:lpstr>Significance</vt:lpstr>
      <vt:lpstr>Scope and Limitations</vt:lpstr>
      <vt:lpstr>Scope and Limitations</vt:lpstr>
      <vt:lpstr>Scope and Limitations</vt:lpstr>
      <vt:lpstr>Scope and Limitations</vt:lpstr>
      <vt:lpstr>Scope and Limitations</vt:lpstr>
      <vt:lpstr>Scope and Limitations</vt:lpstr>
      <vt:lpstr>Review of Related Literature </vt:lpstr>
      <vt:lpstr>Review of Related Literature </vt:lpstr>
      <vt:lpstr>Review of Related Literature </vt:lpstr>
      <vt:lpstr>Review of Related Literature </vt:lpstr>
      <vt:lpstr>Review of Related Literature </vt:lpstr>
      <vt:lpstr>Theoretical Background</vt:lpstr>
      <vt:lpstr>PowerPoint Presentation</vt:lpstr>
      <vt:lpstr>Natural Language Processing</vt:lpstr>
      <vt:lpstr>Natural Language Processing</vt:lpstr>
      <vt:lpstr>Text Classification</vt:lpstr>
      <vt:lpstr>Support Vector Machine</vt:lpstr>
      <vt:lpstr>PowerPoint Presentation</vt:lpstr>
      <vt:lpstr>Why SVM?</vt:lpstr>
      <vt:lpstr>Bag of Words </vt:lpstr>
      <vt:lpstr>Bag of Words </vt:lpstr>
      <vt:lpstr>Performance Measures</vt:lpstr>
      <vt:lpstr>Performance Measures</vt:lpstr>
      <vt:lpstr>Performance Measures</vt:lpstr>
      <vt:lpstr>Performance Measures</vt:lpstr>
      <vt:lpstr>Methodology: Data Collection</vt:lpstr>
      <vt:lpstr>Methodology: Data Collection (con.)</vt:lpstr>
      <vt:lpstr>PowerPoint Presentation</vt:lpstr>
      <vt:lpstr>Methodology: Data Collection (con.)</vt:lpstr>
      <vt:lpstr>Process Diagram</vt:lpstr>
      <vt:lpstr>Methodology: Cleaning of Data</vt:lpstr>
      <vt:lpstr>Methodology: Feature Extraction</vt:lpstr>
      <vt:lpstr>Methodology: Feature Extraction(con.)</vt:lpstr>
      <vt:lpstr>Methodology: Feature Extraction(con.)</vt:lpstr>
      <vt:lpstr>Methodology: Data Annotation</vt:lpstr>
      <vt:lpstr>Methodology: Bag of Words</vt:lpstr>
      <vt:lpstr>Bag of Words into .arff (Attribute related file format) File</vt:lpstr>
      <vt:lpstr>PowerPoint Presentation</vt:lpstr>
      <vt:lpstr>Methodology: Weka</vt:lpstr>
      <vt:lpstr>Methodology: Analysis and Classification</vt:lpstr>
      <vt:lpstr>PowerPoint Presentation</vt:lpstr>
      <vt:lpstr>PowerPoint Presentation</vt:lpstr>
      <vt:lpstr>PowerPoint Presentation</vt:lpstr>
      <vt:lpstr>PowerPoint Presentation</vt:lpstr>
      <vt:lpstr>Result and Discussion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2016-12-02T21:33:23Z</dcterms:created>
  <dcterms:modified xsi:type="dcterms:W3CDTF">2016-12-04T22:08:07Z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