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5"/>
  </p:notesMasterIdLst>
  <p:sldIdLst>
    <p:sldId id="259" r:id="rId2"/>
    <p:sldId id="260" r:id="rId3"/>
    <p:sldId id="322" r:id="rId4"/>
    <p:sldId id="261" r:id="rId5"/>
    <p:sldId id="263" r:id="rId6"/>
    <p:sldId id="264" r:id="rId7"/>
    <p:sldId id="265" r:id="rId8"/>
    <p:sldId id="267" r:id="rId9"/>
    <p:sldId id="268" r:id="rId10"/>
    <p:sldId id="269" r:id="rId11"/>
    <p:sldId id="323" r:id="rId12"/>
    <p:sldId id="341" r:id="rId13"/>
    <p:sldId id="271" r:id="rId14"/>
    <p:sldId id="272" r:id="rId15"/>
    <p:sldId id="299" r:id="rId16"/>
    <p:sldId id="274" r:id="rId17"/>
    <p:sldId id="275" r:id="rId18"/>
    <p:sldId id="276" r:id="rId19"/>
    <p:sldId id="334" r:id="rId20"/>
    <p:sldId id="335" r:id="rId21"/>
    <p:sldId id="277" r:id="rId22"/>
    <p:sldId id="278" r:id="rId23"/>
    <p:sldId id="279" r:id="rId24"/>
    <p:sldId id="280" r:id="rId25"/>
    <p:sldId id="281" r:id="rId26"/>
    <p:sldId id="282" r:id="rId27"/>
    <p:sldId id="324" r:id="rId28"/>
    <p:sldId id="325" r:id="rId29"/>
    <p:sldId id="326" r:id="rId30"/>
    <p:sldId id="327" r:id="rId31"/>
    <p:sldId id="328" r:id="rId32"/>
    <p:sldId id="330" r:id="rId33"/>
    <p:sldId id="331" r:id="rId34"/>
    <p:sldId id="333" r:id="rId35"/>
    <p:sldId id="332" r:id="rId36"/>
    <p:sldId id="283" r:id="rId37"/>
    <p:sldId id="284" r:id="rId38"/>
    <p:sldId id="285" r:id="rId39"/>
    <p:sldId id="286" r:id="rId40"/>
    <p:sldId id="287" r:id="rId41"/>
    <p:sldId id="288" r:id="rId42"/>
    <p:sldId id="289" r:id="rId43"/>
    <p:sldId id="290" r:id="rId44"/>
    <p:sldId id="291" r:id="rId45"/>
    <p:sldId id="317" r:id="rId46"/>
    <p:sldId id="296" r:id="rId47"/>
    <p:sldId id="295" r:id="rId48"/>
    <p:sldId id="300" r:id="rId49"/>
    <p:sldId id="336" r:id="rId50"/>
    <p:sldId id="297" r:id="rId51"/>
    <p:sldId id="303" r:id="rId52"/>
    <p:sldId id="302" r:id="rId53"/>
    <p:sldId id="305" r:id="rId54"/>
    <p:sldId id="304" r:id="rId55"/>
    <p:sldId id="306" r:id="rId56"/>
    <p:sldId id="307" r:id="rId57"/>
    <p:sldId id="315" r:id="rId58"/>
    <p:sldId id="298" r:id="rId59"/>
    <p:sldId id="320" r:id="rId60"/>
    <p:sldId id="309" r:id="rId61"/>
    <p:sldId id="301" r:id="rId62"/>
    <p:sldId id="310" r:id="rId63"/>
    <p:sldId id="311" r:id="rId64"/>
    <p:sldId id="319" r:id="rId65"/>
    <p:sldId id="318" r:id="rId66"/>
    <p:sldId id="321" r:id="rId67"/>
    <p:sldId id="342" r:id="rId68"/>
    <p:sldId id="343" r:id="rId69"/>
    <p:sldId id="312" r:id="rId70"/>
    <p:sldId id="344" r:id="rId71"/>
    <p:sldId id="313" r:id="rId72"/>
    <p:sldId id="340" r:id="rId73"/>
    <p:sldId id="314"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F408A-E386-4B93-A2F6-749C3ABB5CF7}" type="datetimeFigureOut">
              <a:rPr lang="en-PH" smtClean="0"/>
              <a:t>8/17/2017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6C479-F771-4FF1-AD31-60E10F50813F}" type="slidenum">
              <a:rPr lang="en-PH" smtClean="0"/>
              <a:t>‹#›</a:t>
            </a:fld>
            <a:endParaRPr lang="en-PH"/>
          </a:p>
        </p:txBody>
      </p:sp>
    </p:spTree>
    <p:extLst>
      <p:ext uri="{BB962C8B-B14F-4D97-AF65-F5344CB8AC3E}">
        <p14:creationId xmlns:p14="http://schemas.microsoft.com/office/powerpoint/2010/main" val="195812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2</a:t>
            </a:fld>
            <a:endParaRPr lang="en-PH"/>
          </a:p>
        </p:txBody>
      </p:sp>
    </p:spTree>
    <p:extLst>
      <p:ext uri="{BB962C8B-B14F-4D97-AF65-F5344CB8AC3E}">
        <p14:creationId xmlns:p14="http://schemas.microsoft.com/office/powerpoint/2010/main" val="2330009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3</a:t>
            </a:fld>
            <a:endParaRPr lang="en-PH"/>
          </a:p>
        </p:txBody>
      </p:sp>
    </p:spTree>
    <p:extLst>
      <p:ext uri="{BB962C8B-B14F-4D97-AF65-F5344CB8AC3E}">
        <p14:creationId xmlns:p14="http://schemas.microsoft.com/office/powerpoint/2010/main" val="50747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4</a:t>
            </a:fld>
            <a:endParaRPr lang="en-PH"/>
          </a:p>
        </p:txBody>
      </p:sp>
    </p:spTree>
    <p:extLst>
      <p:ext uri="{BB962C8B-B14F-4D97-AF65-F5344CB8AC3E}">
        <p14:creationId xmlns:p14="http://schemas.microsoft.com/office/powerpoint/2010/main" val="30600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14</a:t>
            </a:fld>
            <a:endParaRPr lang="en-PH"/>
          </a:p>
        </p:txBody>
      </p:sp>
    </p:spTree>
    <p:extLst>
      <p:ext uri="{BB962C8B-B14F-4D97-AF65-F5344CB8AC3E}">
        <p14:creationId xmlns:p14="http://schemas.microsoft.com/office/powerpoint/2010/main" val="4042367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8/17/2017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8/17/2017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8/17/2017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8/17/2017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542" y="5968024"/>
            <a:ext cx="10572000" cy="729762"/>
          </a:xfrm>
        </p:spPr>
        <p:txBody>
          <a:bodyPr>
            <a:noAutofit/>
          </a:bodyPr>
          <a:lstStyle/>
          <a:p>
            <a:r>
              <a:rPr lang="en-PH" sz="1200" i="1" dirty="0">
                <a:latin typeface="Microsoft PhagsPa" panose="020B0502040204020203" pitchFamily="34" charset="0"/>
              </a:rPr>
              <a:t>A research-based project presented to you by:</a:t>
            </a:r>
          </a:p>
          <a:p>
            <a:r>
              <a:rPr lang="en-PH" b="1" dirty="0">
                <a:latin typeface="Microsoft PhagsPa" panose="020B0502040204020203" pitchFamily="34" charset="0"/>
              </a:rPr>
              <a:t>F. Ballesteros | P.M. </a:t>
            </a:r>
            <a:r>
              <a:rPr lang="en-PH" b="1" dirty="0" err="1">
                <a:latin typeface="Microsoft PhagsPa" panose="020B0502040204020203" pitchFamily="34" charset="0"/>
              </a:rPr>
              <a:t>Capuz</a:t>
            </a:r>
            <a:r>
              <a:rPr lang="en-PH" b="1" dirty="0">
                <a:latin typeface="Microsoft PhagsPa" panose="020B0502040204020203" pitchFamily="34" charset="0"/>
              </a:rPr>
              <a:t> </a:t>
            </a:r>
            <a:r>
              <a:rPr lang="en-PH" b="1" dirty="0" smtClean="0">
                <a:latin typeface="Microsoft PhagsPa" panose="020B0502040204020203" pitchFamily="34" charset="0"/>
              </a:rPr>
              <a:t>| </a:t>
            </a:r>
            <a:r>
              <a:rPr lang="en-PH" b="1" dirty="0">
                <a:latin typeface="Microsoft PhagsPa" panose="020B0502040204020203" pitchFamily="34" charset="0"/>
              </a:rPr>
              <a:t>S. Mallari | E. </a:t>
            </a:r>
            <a:r>
              <a:rPr lang="en-PH" b="1" dirty="0" err="1">
                <a:latin typeface="Microsoft PhagsPa" panose="020B0502040204020203" pitchFamily="34" charset="0"/>
              </a:rPr>
              <a:t>Samillano</a:t>
            </a:r>
            <a:endParaRPr lang="en-PH" b="1" dirty="0">
              <a:latin typeface="Microsoft PhagsPa" panose="020B0502040204020203" pitchFamily="34" charset="0"/>
            </a:endParaRPr>
          </a:p>
        </p:txBody>
      </p:sp>
      <p:sp>
        <p:nvSpPr>
          <p:cNvPr id="5" name="Rectangle 4"/>
          <p:cNvSpPr/>
          <p:nvPr/>
        </p:nvSpPr>
        <p:spPr>
          <a:xfrm>
            <a:off x="0" y="1676400"/>
            <a:ext cx="12192000" cy="257569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800" dirty="0" smtClean="0">
                <a:latin typeface="Adobe Caslon Pro" panose="0205050205050A020403" pitchFamily="18" charset="0"/>
              </a:rPr>
              <a:t>Cyberbullying Detection</a:t>
            </a:r>
          </a:p>
          <a:p>
            <a:pPr algn="ctr"/>
            <a:r>
              <a:rPr lang="en-PH" sz="4800" dirty="0" smtClean="0">
                <a:latin typeface="Adobe Caslon Pro" panose="0205050205050A020403" pitchFamily="18" charset="0"/>
              </a:rPr>
              <a:t> Using Support Vector Machine (SVM) </a:t>
            </a:r>
            <a:r>
              <a:rPr lang="en-PH" sz="4800" dirty="0" smtClean="0">
                <a:latin typeface="Adobe Caslon Pro" panose="0205050205050A020403" pitchFamily="18" charset="0"/>
              </a:rPr>
              <a:t>Algorithm</a:t>
            </a:r>
            <a:endParaRPr lang="en-PH" sz="4800" dirty="0">
              <a:latin typeface="Adobe Caslon Pro" panose="0205050205050A020403" pitchFamily="18" charset="0"/>
            </a:endParaRPr>
          </a:p>
        </p:txBody>
      </p:sp>
    </p:spTree>
    <p:extLst>
      <p:ext uri="{BB962C8B-B14F-4D97-AF65-F5344CB8AC3E}">
        <p14:creationId xmlns:p14="http://schemas.microsoft.com/office/powerpoint/2010/main" val="313384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12" y="949040"/>
            <a:ext cx="10571998" cy="970450"/>
          </a:xfrm>
        </p:spPr>
        <p:txBody>
          <a:bodyPr/>
          <a:lstStyle/>
          <a:p>
            <a:pPr algn="ctr"/>
            <a:r>
              <a:rPr lang="en-PH" sz="4800" dirty="0" smtClean="0">
                <a:latin typeface="Adobe Caslon Pro" panose="0205050205050A020403" pitchFamily="18" charset="0"/>
              </a:rPr>
              <a:t>SCOPE AND LIMITATIONS</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509955" y="2882480"/>
            <a:ext cx="11189512" cy="4585064"/>
          </a:xfrm>
        </p:spPr>
        <p:txBody>
          <a:bodyPr>
            <a:normAutofit/>
          </a:bodyPr>
          <a:lstStyle/>
          <a:p>
            <a:endParaRPr lang="en-PH" sz="2400" dirty="0" smtClean="0"/>
          </a:p>
          <a:p>
            <a:pPr marL="0" indent="0">
              <a:buNone/>
            </a:pPr>
            <a:endParaRPr lang="en-PH" sz="2400" dirty="0"/>
          </a:p>
          <a:p>
            <a:pPr marL="0" indent="0">
              <a:buNone/>
            </a:pPr>
            <a:endParaRPr lang="en-PH" sz="2400" dirty="0"/>
          </a:p>
        </p:txBody>
      </p:sp>
      <p:sp>
        <p:nvSpPr>
          <p:cNvPr id="5" name="Content Placeholder 2"/>
          <p:cNvSpPr txBox="1">
            <a:spLocks/>
          </p:cNvSpPr>
          <p:nvPr/>
        </p:nvSpPr>
        <p:spPr>
          <a:xfrm>
            <a:off x="509955" y="2324101"/>
            <a:ext cx="11189512" cy="420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The application was programmed using Java</a:t>
            </a:r>
          </a:p>
          <a:p>
            <a:endParaRPr lang="en-US" dirty="0"/>
          </a:p>
          <a:p>
            <a:r>
              <a:rPr lang="en-US" dirty="0" smtClean="0"/>
              <a:t>It will come in the form of a website extension or plug-in</a:t>
            </a:r>
          </a:p>
          <a:p>
            <a:endParaRPr lang="en-US" dirty="0"/>
          </a:p>
          <a:p>
            <a:r>
              <a:rPr lang="en-US" dirty="0" smtClean="0"/>
              <a:t>Twitter was selected as the application’s testing ground</a:t>
            </a:r>
          </a:p>
          <a:p>
            <a:endParaRPr lang="en-US" dirty="0"/>
          </a:p>
          <a:p>
            <a:r>
              <a:rPr lang="en-US" dirty="0" smtClean="0"/>
              <a:t>Twitter4J was the tool used to interact with Twitter API</a:t>
            </a:r>
          </a:p>
          <a:p>
            <a:pPr marL="0" indent="0">
              <a:buFont typeface="Arial" panose="020B0604020202020204" pitchFamily="34" charset="0"/>
              <a:buNone/>
            </a:pPr>
            <a:endParaRPr lang="en-US" dirty="0" smtClean="0"/>
          </a:p>
          <a:p>
            <a:endParaRPr lang="en-PH"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687644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12" y="949040"/>
            <a:ext cx="10571998" cy="970450"/>
          </a:xfrm>
        </p:spPr>
        <p:txBody>
          <a:bodyPr/>
          <a:lstStyle/>
          <a:p>
            <a:pPr algn="ctr"/>
            <a:r>
              <a:rPr lang="en-PH" sz="4800" dirty="0" smtClean="0">
                <a:latin typeface="Adobe Caslon Pro" panose="0205050205050A020403" pitchFamily="18" charset="0"/>
              </a:rPr>
              <a:t>SCOPE AND LIMITATIONS</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509955" y="2882480"/>
            <a:ext cx="11189512" cy="4585064"/>
          </a:xfrm>
        </p:spPr>
        <p:txBody>
          <a:bodyPr>
            <a:normAutofit/>
          </a:bodyPr>
          <a:lstStyle/>
          <a:p>
            <a:endParaRPr lang="en-PH" sz="2400" dirty="0" smtClean="0"/>
          </a:p>
          <a:p>
            <a:pPr marL="0" indent="0">
              <a:buNone/>
            </a:pPr>
            <a:endParaRPr lang="en-PH" sz="2400" dirty="0"/>
          </a:p>
          <a:p>
            <a:pPr marL="0" indent="0">
              <a:buNone/>
            </a:pPr>
            <a:endParaRPr lang="en-PH" sz="2400" dirty="0"/>
          </a:p>
        </p:txBody>
      </p:sp>
      <p:sp>
        <p:nvSpPr>
          <p:cNvPr id="5" name="Content Placeholder 2"/>
          <p:cNvSpPr txBox="1">
            <a:spLocks/>
          </p:cNvSpPr>
          <p:nvPr/>
        </p:nvSpPr>
        <p:spPr>
          <a:xfrm>
            <a:off x="509955" y="2324101"/>
            <a:ext cx="11189512" cy="420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Only flagged cyberbullying statements will be reported</a:t>
            </a:r>
          </a:p>
          <a:p>
            <a:endParaRPr lang="en-US" dirty="0"/>
          </a:p>
          <a:p>
            <a:r>
              <a:rPr lang="en-US" dirty="0" smtClean="0"/>
              <a:t>Access to the application is limited to social media administrators only</a:t>
            </a:r>
          </a:p>
          <a:p>
            <a:endParaRPr lang="en-US" dirty="0"/>
          </a:p>
          <a:p>
            <a:r>
              <a:rPr lang="en-US" dirty="0" smtClean="0"/>
              <a:t>Reports will be arranged in tabular format</a:t>
            </a:r>
          </a:p>
          <a:p>
            <a:endParaRPr lang="en-US" dirty="0"/>
          </a:p>
          <a:p>
            <a:r>
              <a:rPr lang="en-US" dirty="0" smtClean="0"/>
              <a:t>Procedures to be implemented by the authorities to resolve the issue is no longer covered in the project</a:t>
            </a:r>
          </a:p>
          <a:p>
            <a:endParaRPr lang="en-US" dirty="0"/>
          </a:p>
          <a:p>
            <a:pPr marL="0" indent="0">
              <a:buFont typeface="Arial" panose="020B0604020202020204" pitchFamily="34" charset="0"/>
              <a:buNone/>
            </a:pPr>
            <a:endParaRPr lang="en-US" dirty="0" smtClean="0"/>
          </a:p>
          <a:p>
            <a:endParaRPr lang="en-PH"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582591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12" y="949040"/>
            <a:ext cx="10571998" cy="970450"/>
          </a:xfrm>
        </p:spPr>
        <p:txBody>
          <a:bodyPr/>
          <a:lstStyle/>
          <a:p>
            <a:pPr algn="ctr"/>
            <a:r>
              <a:rPr lang="en-PH" sz="4800" dirty="0" smtClean="0">
                <a:latin typeface="Adobe Caslon Pro" panose="0205050205050A020403" pitchFamily="18" charset="0"/>
              </a:rPr>
              <a:t>SCOPE AND LIMITATIONS</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509955" y="2882480"/>
            <a:ext cx="11189512" cy="4585064"/>
          </a:xfrm>
        </p:spPr>
        <p:txBody>
          <a:bodyPr>
            <a:normAutofit/>
          </a:bodyPr>
          <a:lstStyle/>
          <a:p>
            <a:endParaRPr lang="en-PH" sz="2400" dirty="0" smtClean="0"/>
          </a:p>
          <a:p>
            <a:pPr marL="0" indent="0">
              <a:buNone/>
            </a:pPr>
            <a:endParaRPr lang="en-PH" sz="2400" dirty="0"/>
          </a:p>
          <a:p>
            <a:pPr marL="0" indent="0">
              <a:buNone/>
            </a:pPr>
            <a:endParaRPr lang="en-PH" sz="2400" dirty="0"/>
          </a:p>
        </p:txBody>
      </p:sp>
      <p:sp>
        <p:nvSpPr>
          <p:cNvPr id="5" name="Content Placeholder 2"/>
          <p:cNvSpPr txBox="1">
            <a:spLocks/>
          </p:cNvSpPr>
          <p:nvPr/>
        </p:nvSpPr>
        <p:spPr>
          <a:xfrm>
            <a:off x="509955" y="2324101"/>
            <a:ext cx="11189512" cy="420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Detection will be done word per word</a:t>
            </a:r>
          </a:p>
          <a:p>
            <a:endParaRPr lang="en-US" dirty="0"/>
          </a:p>
          <a:p>
            <a:r>
              <a:rPr lang="en-US" dirty="0" smtClean="0"/>
              <a:t>The report will contain the post, its annotation, the user who posted it, and the time and date it was posted</a:t>
            </a:r>
            <a:endParaRPr lang="en-US" dirty="0" smtClean="0"/>
          </a:p>
          <a:p>
            <a:endParaRPr lang="en-US" dirty="0"/>
          </a:p>
          <a:p>
            <a:pPr marL="0" indent="0">
              <a:buFont typeface="Arial" panose="020B0604020202020204" pitchFamily="34" charset="0"/>
              <a:buNone/>
            </a:pPr>
            <a:endParaRPr lang="en-US" dirty="0" smtClean="0"/>
          </a:p>
          <a:p>
            <a:endParaRPr lang="en-PH"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98265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021" y="791328"/>
            <a:ext cx="9613861" cy="1080938"/>
          </a:xfrm>
        </p:spPr>
        <p:txBody>
          <a:bodyPr/>
          <a:lstStyle/>
          <a:p>
            <a:pPr algn="ctr"/>
            <a:r>
              <a:rPr lang="en-PH" sz="4800" dirty="0" smtClean="0">
                <a:latin typeface="Adobe Caslon Pro" panose="0205050205050A020403" pitchFamily="18" charset="0"/>
              </a:rPr>
              <a:t>SIGNIFICANCE</a:t>
            </a:r>
            <a:r>
              <a:rPr lang="en-PH" sz="6000" dirty="0" smtClean="0"/>
              <a:t> </a:t>
            </a:r>
            <a:endParaRPr lang="en-PH" dirty="0"/>
          </a:p>
        </p:txBody>
      </p:sp>
      <p:sp>
        <p:nvSpPr>
          <p:cNvPr id="3" name="Content Placeholder 2"/>
          <p:cNvSpPr>
            <a:spLocks noGrp="1"/>
          </p:cNvSpPr>
          <p:nvPr>
            <p:ph idx="1"/>
          </p:nvPr>
        </p:nvSpPr>
        <p:spPr>
          <a:xfrm>
            <a:off x="332012" y="3109712"/>
            <a:ext cx="11299373" cy="2656088"/>
          </a:xfrm>
        </p:spPr>
        <p:txBody>
          <a:bodyPr>
            <a:noAutofit/>
          </a:bodyPr>
          <a:lstStyle/>
          <a:p>
            <a:pPr marL="0" indent="0">
              <a:buNone/>
            </a:pPr>
            <a:endParaRPr lang="en-US" sz="2400" dirty="0"/>
          </a:p>
          <a:p>
            <a:r>
              <a:rPr lang="en-US" sz="2400" dirty="0" smtClean="0"/>
              <a:t>To social media moderators</a:t>
            </a:r>
          </a:p>
          <a:p>
            <a:r>
              <a:rPr lang="en-US" sz="2400" dirty="0" smtClean="0"/>
              <a:t>To </a:t>
            </a:r>
            <a:r>
              <a:rPr lang="en-US" sz="2400" dirty="0"/>
              <a:t>Filipino social media users</a:t>
            </a:r>
          </a:p>
          <a:p>
            <a:r>
              <a:rPr lang="en-US" sz="2400" dirty="0"/>
              <a:t>To the researchers</a:t>
            </a:r>
          </a:p>
          <a:p>
            <a:r>
              <a:rPr lang="en-US" sz="2400" dirty="0"/>
              <a:t>To </a:t>
            </a:r>
            <a:r>
              <a:rPr lang="en-US" dirty="0"/>
              <a:t>a</a:t>
            </a:r>
            <a:r>
              <a:rPr lang="en-US" sz="2400" dirty="0" smtClean="0"/>
              <a:t>nti-cyberbullying </a:t>
            </a:r>
            <a:r>
              <a:rPr lang="en-US" sz="2400" dirty="0"/>
              <a:t>advocates</a:t>
            </a:r>
          </a:p>
          <a:p>
            <a:pPr marL="0" indent="0">
              <a:buNone/>
            </a:pPr>
            <a:r>
              <a:rPr lang="en-US" sz="2400" dirty="0"/>
              <a:t>	</a:t>
            </a:r>
          </a:p>
        </p:txBody>
      </p:sp>
    </p:spTree>
    <p:extLst>
      <p:ext uri="{BB962C8B-B14F-4D97-AF65-F5344CB8AC3E}">
        <p14:creationId xmlns:p14="http://schemas.microsoft.com/office/powerpoint/2010/main" val="3054240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21" y="981828"/>
            <a:ext cx="9613861" cy="1080938"/>
          </a:xfrm>
        </p:spPr>
        <p:txBody>
          <a:bodyPr>
            <a:noAutofit/>
          </a:bodyPr>
          <a:lstStyle/>
          <a:p>
            <a:pPr algn="ctr"/>
            <a:r>
              <a:rPr lang="en-PH" dirty="0" smtClean="0">
                <a:latin typeface="Adobe Caslon Pro" panose="0205050205050A020403" pitchFamily="18" charset="0"/>
              </a:rPr>
              <a:t>SOFTWARE DEVELOPMENT LIFE CYCLE</a:t>
            </a:r>
            <a:endParaRPr lang="en-PH" dirty="0">
              <a:latin typeface="Adobe Caslon Pro" panose="0205050205050A020403" pitchFamily="18" charset="0"/>
            </a:endParaRPr>
          </a:p>
        </p:txBody>
      </p:sp>
      <p:pic>
        <p:nvPicPr>
          <p:cNvPr id="4" name="Content Placeholder 3"/>
          <p:cNvPicPr>
            <a:picLocks noGrp="1" noChangeAspect="1"/>
          </p:cNvPicPr>
          <p:nvPr>
            <p:ph idx="1"/>
          </p:nvPr>
        </p:nvPicPr>
        <p:blipFill>
          <a:blip r:embed="rId3"/>
          <a:stretch>
            <a:fillRect/>
          </a:stretch>
        </p:blipFill>
        <p:spPr>
          <a:xfrm>
            <a:off x="695253" y="3049048"/>
            <a:ext cx="10724273" cy="2602452"/>
          </a:xfrm>
          <a:prstGeom prst="rect">
            <a:avLst/>
          </a:prstGeom>
        </p:spPr>
      </p:pic>
    </p:spTree>
    <p:extLst>
      <p:ext uri="{BB962C8B-B14F-4D97-AF65-F5344CB8AC3E}">
        <p14:creationId xmlns:p14="http://schemas.microsoft.com/office/powerpoint/2010/main" val="1634747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21" y="994528"/>
            <a:ext cx="9613861" cy="1080938"/>
          </a:xfrm>
        </p:spPr>
        <p:txBody>
          <a:bodyPr>
            <a:noAutofit/>
          </a:bodyPr>
          <a:lstStyle/>
          <a:p>
            <a:r>
              <a:rPr lang="en-PH" sz="4000" dirty="0" smtClean="0">
                <a:latin typeface="Adobe Caslon Pro" panose="0205050205050A020403" pitchFamily="18" charset="0"/>
              </a:rPr>
              <a:t>REVIEW OF RELATED LITERATURE</a:t>
            </a:r>
            <a:endParaRPr lang="en-PH" sz="4000" dirty="0">
              <a:latin typeface="Adobe Caslon Pro" panose="0205050205050A020403" pitchFamily="18" charset="0"/>
            </a:endParaRPr>
          </a:p>
        </p:txBody>
      </p:sp>
      <p:pic>
        <p:nvPicPr>
          <p:cNvPr id="4" name="Content Placeholder 3"/>
          <p:cNvPicPr>
            <a:picLocks noGrp="1" noChangeAspect="1"/>
          </p:cNvPicPr>
          <p:nvPr>
            <p:ph idx="1"/>
          </p:nvPr>
        </p:nvPicPr>
        <p:blipFill>
          <a:blip r:embed="rId2"/>
          <a:stretch>
            <a:fillRect/>
          </a:stretch>
        </p:blipFill>
        <p:spPr>
          <a:xfrm>
            <a:off x="274638" y="2187922"/>
            <a:ext cx="11650662" cy="4466877"/>
          </a:xfrm>
          <a:prstGeom prst="rect">
            <a:avLst/>
          </a:prstGeom>
        </p:spPr>
      </p:pic>
    </p:spTree>
    <p:extLst>
      <p:ext uri="{BB962C8B-B14F-4D97-AF65-F5344CB8AC3E}">
        <p14:creationId xmlns:p14="http://schemas.microsoft.com/office/powerpoint/2010/main" val="197466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8249" y="52897"/>
            <a:ext cx="10896600" cy="6336235"/>
          </a:xfrm>
          <a:prstGeom prst="rect">
            <a:avLst/>
          </a:prstGeom>
        </p:spPr>
      </p:pic>
    </p:spTree>
    <p:extLst>
      <p:ext uri="{BB962C8B-B14F-4D97-AF65-F5344CB8AC3E}">
        <p14:creationId xmlns:p14="http://schemas.microsoft.com/office/powerpoint/2010/main" val="2272348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rotWithShape="1">
          <a:blip r:embed="rId2"/>
          <a:srcRect t="49587"/>
          <a:stretch/>
        </p:blipFill>
        <p:spPr>
          <a:xfrm>
            <a:off x="676879" y="2197099"/>
            <a:ext cx="10984595" cy="3128211"/>
          </a:xfrm>
          <a:prstGeom prst="rect">
            <a:avLst/>
          </a:prstGeom>
        </p:spPr>
      </p:pic>
    </p:spTree>
    <p:extLst>
      <p:ext uri="{BB962C8B-B14F-4D97-AF65-F5344CB8AC3E}">
        <p14:creationId xmlns:p14="http://schemas.microsoft.com/office/powerpoint/2010/main" val="32373000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864" y="331937"/>
            <a:ext cx="11348319" cy="6105637"/>
          </a:xfrm>
          <a:prstGeom prst="rect">
            <a:avLst/>
          </a:prstGeom>
        </p:spPr>
      </p:pic>
    </p:spTree>
    <p:extLst>
      <p:ext uri="{BB962C8B-B14F-4D97-AF65-F5344CB8AC3E}">
        <p14:creationId xmlns:p14="http://schemas.microsoft.com/office/powerpoint/2010/main" val="4220069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08684" y="2228334"/>
            <a:ext cx="9027515" cy="2246769"/>
          </a:xfrm>
          <a:prstGeom prst="rect">
            <a:avLst/>
          </a:prstGeom>
        </p:spPr>
        <p:txBody>
          <a:bodyPr wrap="square">
            <a:spAutoFit/>
          </a:bodyPr>
          <a:lstStyle/>
          <a:p>
            <a:r>
              <a:rPr lang="en-US" sz="2800" b="1" dirty="0" smtClean="0">
                <a:latin typeface="Arial" panose="020B0604020202020204" pitchFamily="34" charset="0"/>
                <a:ea typeface="Arial" panose="020B0604020202020204" pitchFamily="34" charset="0"/>
                <a:cs typeface="Arial" panose="020B0604020202020204" pitchFamily="34" charset="0"/>
              </a:rPr>
              <a:t>- Cyberbullying </a:t>
            </a:r>
            <a:r>
              <a:rPr lang="en-US" sz="2800" b="1" dirty="0">
                <a:latin typeface="Arial" panose="020B0604020202020204" pitchFamily="34" charset="0"/>
                <a:ea typeface="Arial" panose="020B0604020202020204" pitchFamily="34" charset="0"/>
                <a:cs typeface="Arial" panose="020B0604020202020204" pitchFamily="34" charset="0"/>
              </a:rPr>
              <a:t>Detection using Time Series </a:t>
            </a:r>
            <a:endParaRPr lang="en-US" sz="2800" b="1" dirty="0" smtClean="0">
              <a:latin typeface="Arial" panose="020B0604020202020204" pitchFamily="34" charset="0"/>
              <a:ea typeface="Arial" panose="020B0604020202020204" pitchFamily="34" charset="0"/>
              <a:cs typeface="Arial" panose="020B0604020202020204" pitchFamily="34" charset="0"/>
            </a:endParaRPr>
          </a:p>
          <a:p>
            <a:r>
              <a:rPr lang="en-US" sz="2800" b="1" dirty="0" smtClean="0">
                <a:latin typeface="Arial" panose="020B0604020202020204" pitchFamily="34" charset="0"/>
                <a:ea typeface="Arial" panose="020B0604020202020204" pitchFamily="34" charset="0"/>
                <a:cs typeface="Arial" panose="020B0604020202020204" pitchFamily="34" charset="0"/>
              </a:rPr>
              <a:t>Modeling by </a:t>
            </a:r>
            <a:r>
              <a:rPr lang="en-US" sz="2800" b="1" dirty="0" err="1">
                <a:latin typeface="Arial" panose="020B0604020202020204" pitchFamily="34" charset="0"/>
                <a:cs typeface="Arial" panose="020B0604020202020204" pitchFamily="34" charset="0"/>
              </a:rPr>
              <a:t>Potha</a:t>
            </a:r>
            <a:r>
              <a:rPr lang="en-US" sz="2800" b="1" dirty="0">
                <a:latin typeface="Arial" panose="020B0604020202020204" pitchFamily="34" charset="0"/>
                <a:cs typeface="Arial" panose="020B0604020202020204" pitchFamily="34" charset="0"/>
              </a:rPr>
              <a:t> and </a:t>
            </a:r>
            <a:r>
              <a:rPr lang="en-US" sz="2800" b="1" dirty="0" err="1">
                <a:latin typeface="Arial" panose="020B0604020202020204" pitchFamily="34" charset="0"/>
                <a:cs typeface="Arial" panose="020B0604020202020204" pitchFamily="34" charset="0"/>
              </a:rPr>
              <a:t>Maragoudakis</a:t>
            </a:r>
            <a:r>
              <a:rPr lang="en-US" sz="2800" b="1" dirty="0">
                <a:latin typeface="Arial" panose="020B0604020202020204" pitchFamily="34" charset="0"/>
                <a:cs typeface="Arial" panose="020B0604020202020204" pitchFamily="34" charset="0"/>
              </a:rPr>
              <a:t> </a:t>
            </a:r>
            <a:endParaRPr lang="en-US" sz="2800" b="1" dirty="0" smtClean="0">
              <a:latin typeface="Arial" panose="020B0604020202020204" pitchFamily="34" charset="0"/>
              <a:cs typeface="Arial" panose="020B0604020202020204" pitchFamily="34" charset="0"/>
            </a:endParaRPr>
          </a:p>
          <a:p>
            <a:endParaRPr lang="en-US" sz="2800" b="1" dirty="0" smtClean="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An Effective Approach for Cyberbullying Detection</a:t>
            </a:r>
            <a:endParaRPr lang="en-PH" sz="2800" b="1" dirty="0">
              <a:latin typeface="Arial" panose="020B0604020202020204" pitchFamily="34" charset="0"/>
              <a:cs typeface="Arial" panose="020B0604020202020204" pitchFamily="34" charset="0"/>
            </a:endParaRPr>
          </a:p>
          <a:p>
            <a:r>
              <a:rPr lang="en-PH" sz="2800" b="1" dirty="0" smtClean="0">
                <a:latin typeface="Arial" panose="020B0604020202020204" pitchFamily="34" charset="0"/>
                <a:cs typeface="Arial" panose="020B0604020202020204" pitchFamily="34" charset="0"/>
              </a:rPr>
              <a:t>by </a:t>
            </a:r>
            <a:r>
              <a:rPr lang="en-US" sz="2800" b="1" dirty="0" err="1">
                <a:latin typeface="Arial" panose="020B0604020202020204" pitchFamily="34" charset="0"/>
                <a:cs typeface="Arial" panose="020B0604020202020204" pitchFamily="34" charset="0"/>
              </a:rPr>
              <a:t>Nahar</a:t>
            </a:r>
            <a:r>
              <a:rPr lang="en-US" sz="2800" b="1" dirty="0">
                <a:latin typeface="Arial" panose="020B0604020202020204" pitchFamily="34" charset="0"/>
                <a:cs typeface="Arial" panose="020B0604020202020204" pitchFamily="34" charset="0"/>
              </a:rPr>
              <a:t>, Li, and Pang </a:t>
            </a:r>
            <a:endParaRPr lang="en-PH"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53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21" y="753228"/>
            <a:ext cx="9613861" cy="1080938"/>
          </a:xfrm>
        </p:spPr>
        <p:txBody>
          <a:bodyPr>
            <a:normAutofit/>
          </a:bodyPr>
          <a:lstStyle/>
          <a:p>
            <a:pPr algn="ctr"/>
            <a:r>
              <a:rPr lang="en-PH" sz="5400" dirty="0">
                <a:latin typeface="Adobe Caslon Pro" panose="0205050205050A020403" pitchFamily="18" charset="0"/>
              </a:rPr>
              <a:t>Cyberbullying </a:t>
            </a:r>
            <a:r>
              <a:rPr lang="en-PH" sz="5400" dirty="0" smtClean="0">
                <a:latin typeface="Adobe Caslon Pro" panose="0205050205050A020403" pitchFamily="18" charset="0"/>
              </a:rPr>
              <a:t>in the Philippines</a:t>
            </a:r>
            <a:endParaRPr lang="en-PH" dirty="0">
              <a:latin typeface="Adobe Caslon Pro" panose="0205050205050A020403" pitchFamily="18" charset="0"/>
            </a:endParaRPr>
          </a:p>
        </p:txBody>
      </p:sp>
      <p:sp>
        <p:nvSpPr>
          <p:cNvPr id="3" name="Content Placeholder 2"/>
          <p:cNvSpPr>
            <a:spLocks noGrp="1"/>
          </p:cNvSpPr>
          <p:nvPr>
            <p:ph idx="1"/>
          </p:nvPr>
        </p:nvSpPr>
        <p:spPr>
          <a:xfrm>
            <a:off x="755212" y="3441700"/>
            <a:ext cx="10554574" cy="2391508"/>
          </a:xfrm>
        </p:spPr>
        <p:txBody>
          <a:bodyPr>
            <a:normAutofit/>
          </a:bodyPr>
          <a:lstStyle/>
          <a:p>
            <a:pPr algn="just"/>
            <a:r>
              <a:rPr lang="en-PH" sz="2400" dirty="0"/>
              <a:t>a form of harassment that occurs via the Internet which includes vicious forum posts, name calling in chat rooms, creating fake profiles on social networking sites, and sending cruel messages</a:t>
            </a:r>
          </a:p>
        </p:txBody>
      </p:sp>
    </p:spTree>
    <p:extLst>
      <p:ext uri="{BB962C8B-B14F-4D97-AF65-F5344CB8AC3E}">
        <p14:creationId xmlns:p14="http://schemas.microsoft.com/office/powerpoint/2010/main" val="347429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5984" y="602734"/>
            <a:ext cx="9027515" cy="954107"/>
          </a:xfrm>
          <a:prstGeom prst="rect">
            <a:avLst/>
          </a:prstGeom>
        </p:spPr>
        <p:txBody>
          <a:bodyPr wrap="square">
            <a:spAutoFit/>
          </a:bodyPr>
          <a:lstStyle/>
          <a:p>
            <a:r>
              <a:rPr lang="en-US" sz="2800" b="1" dirty="0" smtClean="0">
                <a:latin typeface="Arial" panose="020B0604020202020204" pitchFamily="34" charset="0"/>
                <a:ea typeface="Arial" panose="020B0604020202020204" pitchFamily="34" charset="0"/>
                <a:cs typeface="Arial" panose="020B0604020202020204" pitchFamily="34" charset="0"/>
              </a:rPr>
              <a:t>Cyberbullying </a:t>
            </a:r>
            <a:r>
              <a:rPr lang="en-US" sz="2800" b="1" dirty="0">
                <a:latin typeface="Arial" panose="020B0604020202020204" pitchFamily="34" charset="0"/>
                <a:ea typeface="Arial" panose="020B0604020202020204" pitchFamily="34" charset="0"/>
                <a:cs typeface="Arial" panose="020B0604020202020204" pitchFamily="34" charset="0"/>
              </a:rPr>
              <a:t>Detection using Time Series </a:t>
            </a:r>
            <a:endParaRPr lang="en-US" sz="2800" b="1" dirty="0" smtClean="0">
              <a:latin typeface="Arial" panose="020B0604020202020204" pitchFamily="34" charset="0"/>
              <a:ea typeface="Arial" panose="020B0604020202020204" pitchFamily="34" charset="0"/>
              <a:cs typeface="Arial" panose="020B0604020202020204" pitchFamily="34" charset="0"/>
            </a:endParaRPr>
          </a:p>
          <a:p>
            <a:r>
              <a:rPr lang="en-US" sz="2800" b="1" dirty="0" smtClean="0">
                <a:latin typeface="Arial" panose="020B0604020202020204" pitchFamily="34" charset="0"/>
                <a:ea typeface="Arial" panose="020B0604020202020204" pitchFamily="34" charset="0"/>
                <a:cs typeface="Arial" panose="020B0604020202020204" pitchFamily="34" charset="0"/>
              </a:rPr>
              <a:t>Modeling by </a:t>
            </a:r>
            <a:r>
              <a:rPr lang="en-US" sz="2800" b="1" dirty="0" err="1">
                <a:latin typeface="Arial" panose="020B0604020202020204" pitchFamily="34" charset="0"/>
                <a:cs typeface="Arial" panose="020B0604020202020204" pitchFamily="34" charset="0"/>
              </a:rPr>
              <a:t>Potha</a:t>
            </a:r>
            <a:r>
              <a:rPr lang="en-US" sz="2800" b="1" dirty="0">
                <a:latin typeface="Arial" panose="020B0604020202020204" pitchFamily="34" charset="0"/>
                <a:cs typeface="Arial" panose="020B0604020202020204" pitchFamily="34" charset="0"/>
              </a:rPr>
              <a:t> and </a:t>
            </a:r>
            <a:r>
              <a:rPr lang="en-US" sz="2800" b="1" dirty="0" err="1">
                <a:latin typeface="Arial" panose="020B0604020202020204" pitchFamily="34" charset="0"/>
                <a:cs typeface="Arial" panose="020B0604020202020204" pitchFamily="34" charset="0"/>
              </a:rPr>
              <a:t>Maragoudakis</a:t>
            </a:r>
            <a:r>
              <a:rPr lang="en-US" sz="2800" b="1" dirty="0">
                <a:latin typeface="Arial" panose="020B0604020202020204" pitchFamily="34" charset="0"/>
                <a:cs typeface="Arial" panose="020B0604020202020204" pitchFamily="34" charset="0"/>
              </a:rPr>
              <a:t> </a:t>
            </a:r>
            <a:endParaRPr lang="en-PH"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387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034" y="1015554"/>
            <a:ext cx="11211671" cy="990088"/>
          </a:xfrm>
        </p:spPr>
        <p:txBody>
          <a:bodyPr/>
          <a:lstStyle/>
          <a:p>
            <a:pPr algn="ctr"/>
            <a:r>
              <a:rPr lang="en-PH" sz="4800" b="1" dirty="0" smtClean="0">
                <a:latin typeface="Adobe Caslon Pro" panose="0205050205050A020403" pitchFamily="18" charset="0"/>
                <a:cs typeface="Arial" panose="020B0604020202020204" pitchFamily="34" charset="0"/>
              </a:rPr>
              <a:t>THEORETICAL BACKGROUND</a:t>
            </a:r>
            <a:endParaRPr lang="en-PH" sz="4800" b="1" dirty="0">
              <a:latin typeface="Adobe Caslon Pro" panose="0205050205050A020403" pitchFamily="18" charset="0"/>
              <a:cs typeface="Arial" panose="020B0604020202020204" pitchFamily="34" charset="0"/>
            </a:endParaRPr>
          </a:p>
        </p:txBody>
      </p:sp>
      <p:sp>
        <p:nvSpPr>
          <p:cNvPr id="3" name="Content Placeholder 2"/>
          <p:cNvSpPr>
            <a:spLocks noGrp="1"/>
          </p:cNvSpPr>
          <p:nvPr>
            <p:ph idx="1"/>
          </p:nvPr>
        </p:nvSpPr>
        <p:spPr>
          <a:xfrm>
            <a:off x="490163" y="2005642"/>
            <a:ext cx="10554574" cy="543464"/>
          </a:xfrm>
        </p:spPr>
        <p:txBody>
          <a:bodyPr>
            <a:noAutofit/>
          </a:bodyPr>
          <a:lstStyle/>
          <a:p>
            <a:pPr marL="0" indent="0">
              <a:buNone/>
            </a:pPr>
            <a:r>
              <a:rPr lang="en-PH" sz="3200" b="1" dirty="0">
                <a:solidFill>
                  <a:schemeClr val="bg2">
                    <a:lumMod val="50000"/>
                  </a:schemeClr>
                </a:solidFill>
                <a:latin typeface="Arial" panose="020B0604020202020204" pitchFamily="34" charset="0"/>
                <a:cs typeface="Arial" panose="020B0604020202020204" pitchFamily="34" charset="0"/>
              </a:rPr>
              <a:t>Audience Segregation </a:t>
            </a:r>
          </a:p>
        </p:txBody>
      </p:sp>
      <p:sp>
        <p:nvSpPr>
          <p:cNvPr id="5" name="Content Placeholder 2"/>
          <p:cNvSpPr txBox="1">
            <a:spLocks/>
          </p:cNvSpPr>
          <p:nvPr/>
        </p:nvSpPr>
        <p:spPr>
          <a:xfrm>
            <a:off x="756195" y="2424023"/>
            <a:ext cx="10554574" cy="42788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PH" sz="2400" dirty="0">
                <a:latin typeface="Arial" panose="020B0604020202020204" pitchFamily="34" charset="0"/>
                <a:cs typeface="Arial" panose="020B0604020202020204" pitchFamily="34" charset="0"/>
              </a:rPr>
              <a:t>Introduced by Ervin Goffman</a:t>
            </a:r>
          </a:p>
          <a:p>
            <a:r>
              <a:rPr lang="en-PH" sz="2400" dirty="0">
                <a:latin typeface="Arial" panose="020B0604020202020204" pitchFamily="34" charset="0"/>
                <a:cs typeface="Arial" panose="020B0604020202020204" pitchFamily="34" charset="0"/>
              </a:rPr>
              <a:t>It describes how people play different roles in different situations. </a:t>
            </a:r>
          </a:p>
          <a:p>
            <a:r>
              <a:rPr lang="en-PH" sz="2400" dirty="0">
                <a:latin typeface="Arial" panose="020B0604020202020204" pitchFamily="34" charset="0"/>
                <a:cs typeface="Arial" panose="020B0604020202020204" pitchFamily="34" charset="0"/>
              </a:rPr>
              <a:t>It is a mechanism wherein an individual perform roles, in order to create a favorable image of themselves and leave a good impression to others that is linked to the role they perform. </a:t>
            </a:r>
          </a:p>
          <a:p>
            <a:r>
              <a:rPr lang="en-PH" sz="2400" dirty="0">
                <a:latin typeface="Arial" panose="020B0604020202020204" pitchFamily="34" charset="0"/>
                <a:cs typeface="Arial" panose="020B0604020202020204" pitchFamily="34" charset="0"/>
              </a:rPr>
              <a:t>The role that the individual performs is based on who their audience is.</a:t>
            </a:r>
          </a:p>
          <a:p>
            <a:pPr marL="0" indent="0">
              <a:buFont typeface="Wingdings 2" panose="05020102010507070707" pitchFamily="18" charset="2"/>
              <a:buNone/>
            </a:pPr>
            <a:endParaRPr lang="en-PH" sz="2300" dirty="0"/>
          </a:p>
        </p:txBody>
      </p:sp>
    </p:spTree>
    <p:extLst>
      <p:ext uri="{BB962C8B-B14F-4D97-AF65-F5344CB8AC3E}">
        <p14:creationId xmlns:p14="http://schemas.microsoft.com/office/powerpoint/2010/main" val="1888523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4074" t="3096" r="8694" b="5302"/>
          <a:stretch/>
        </p:blipFill>
        <p:spPr bwMode="auto">
          <a:xfrm>
            <a:off x="1866900" y="1084532"/>
            <a:ext cx="8051799" cy="55067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70995" y="438353"/>
            <a:ext cx="6080511" cy="461665"/>
          </a:xfrm>
          <a:prstGeom prst="rect">
            <a:avLst/>
          </a:prstGeom>
        </p:spPr>
        <p:txBody>
          <a:bodyPr wrap="none">
            <a:spAutoFit/>
          </a:bodyPr>
          <a:lstStyle/>
          <a:p>
            <a:r>
              <a:rPr lang="en-US" sz="2400" b="1" dirty="0">
                <a:solidFill>
                  <a:schemeClr val="bg2">
                    <a:lumMod val="50000"/>
                  </a:schemeClr>
                </a:solidFill>
                <a:latin typeface="Arial" panose="020B0604020202020204" pitchFamily="34" charset="0"/>
                <a:cs typeface="Arial" panose="020B0604020202020204" pitchFamily="34" charset="0"/>
              </a:rPr>
              <a:t>Audience Segregation by Ervin Goffman</a:t>
            </a:r>
          </a:p>
        </p:txBody>
      </p:sp>
    </p:spTree>
    <p:extLst>
      <p:ext uri="{BB962C8B-B14F-4D97-AF65-F5344CB8AC3E}">
        <p14:creationId xmlns:p14="http://schemas.microsoft.com/office/powerpoint/2010/main" val="872554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478" y="2902745"/>
            <a:ext cx="11029615" cy="2428380"/>
          </a:xfrm>
        </p:spPr>
        <p:txBody>
          <a:bodyPr>
            <a:normAutofit/>
          </a:bodyPr>
          <a:lstStyle/>
          <a:p>
            <a:r>
              <a:rPr lang="en-US" sz="2600" dirty="0">
                <a:latin typeface="Arial" panose="020B0604020202020204" pitchFamily="34" charset="0"/>
                <a:cs typeface="Arial" panose="020B0604020202020204" pitchFamily="34" charset="0"/>
              </a:rPr>
              <a:t>Classifies document into predefined categories</a:t>
            </a:r>
          </a:p>
          <a:p>
            <a:r>
              <a:rPr lang="en-US" sz="2600" dirty="0">
                <a:latin typeface="Arial" panose="020B0604020202020204" pitchFamily="34" charset="0"/>
                <a:cs typeface="Arial" panose="020B0604020202020204" pitchFamily="34" charset="0"/>
              </a:rPr>
              <a:t>The document can either be found in a single, multiple, or no category. </a:t>
            </a:r>
          </a:p>
          <a:p>
            <a:r>
              <a:rPr lang="en-US" sz="2600" dirty="0">
                <a:latin typeface="Arial" panose="020B0604020202020204" pitchFamily="34" charset="0"/>
                <a:cs typeface="Arial" panose="020B0604020202020204" pitchFamily="34" charset="0"/>
              </a:rPr>
              <a:t>With the aid of Machine Learning, the process of text classification can be automated</a:t>
            </a:r>
          </a:p>
          <a:p>
            <a:endParaRPr lang="en-US" dirty="0"/>
          </a:p>
        </p:txBody>
      </p:sp>
      <p:sp>
        <p:nvSpPr>
          <p:cNvPr id="6" name="Rectangle 5"/>
          <p:cNvSpPr/>
          <p:nvPr/>
        </p:nvSpPr>
        <p:spPr>
          <a:xfrm>
            <a:off x="379971" y="1040281"/>
            <a:ext cx="9784282" cy="830997"/>
          </a:xfrm>
          <a:prstGeom prst="rect">
            <a:avLst/>
          </a:prstGeom>
        </p:spPr>
        <p:txBody>
          <a:bodyPr wrap="none">
            <a:spAutoFit/>
          </a:bodyPr>
          <a:lstStyle/>
          <a:p>
            <a:r>
              <a:rPr lang="en-PH" sz="4800" b="1" cap="all" dirty="0">
                <a:solidFill>
                  <a:prstClr val="white"/>
                </a:solidFill>
                <a:latin typeface="Adobe Caslon Pro" panose="0205050205050A020403" pitchFamily="18" charset="0"/>
                <a:ea typeface="+mj-ea"/>
                <a:cs typeface="Arial" panose="020B0604020202020204" pitchFamily="34" charset="0"/>
              </a:rPr>
              <a:t>Theoretical Background</a:t>
            </a:r>
            <a:endParaRPr lang="en-US" dirty="0">
              <a:latin typeface="Adobe Caslon Pro" panose="0205050205050A020403" pitchFamily="18" charset="0"/>
            </a:endParaRPr>
          </a:p>
        </p:txBody>
      </p:sp>
      <p:sp>
        <p:nvSpPr>
          <p:cNvPr id="7" name="Rectangle 6"/>
          <p:cNvSpPr/>
          <p:nvPr/>
        </p:nvSpPr>
        <p:spPr>
          <a:xfrm>
            <a:off x="379971" y="2317970"/>
            <a:ext cx="3772186" cy="584775"/>
          </a:xfrm>
          <a:prstGeom prst="rect">
            <a:avLst/>
          </a:prstGeom>
        </p:spPr>
        <p:txBody>
          <a:bodyPr wrap="none">
            <a:spAutoFit/>
          </a:bodyPr>
          <a:lstStyle/>
          <a:p>
            <a:pPr lvl="0">
              <a:spcBef>
                <a:spcPct val="20000"/>
              </a:spcBef>
              <a:spcAft>
                <a:spcPts val="600"/>
              </a:spcAft>
              <a:buClr>
                <a:srgbClr val="58B6C0"/>
              </a:buClr>
              <a:buSzPct val="92000"/>
            </a:pPr>
            <a:r>
              <a:rPr lang="en-PH" sz="3200" b="1" dirty="0">
                <a:solidFill>
                  <a:schemeClr val="bg1"/>
                </a:solidFill>
                <a:latin typeface="Arial" panose="020B0604020202020204" pitchFamily="34" charset="0"/>
                <a:cs typeface="Arial" panose="020B0604020202020204" pitchFamily="34" charset="0"/>
              </a:rPr>
              <a:t>Text Classification</a:t>
            </a:r>
          </a:p>
        </p:txBody>
      </p:sp>
    </p:spTree>
    <p:extLst>
      <p:ext uri="{BB962C8B-B14F-4D97-AF65-F5344CB8AC3E}">
        <p14:creationId xmlns:p14="http://schemas.microsoft.com/office/powerpoint/2010/main" val="1964237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7571" y="906576"/>
            <a:ext cx="5135317"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Statistical Text Classification</a:t>
            </a:r>
          </a:p>
        </p:txBody>
      </p:sp>
      <p:pic>
        <p:nvPicPr>
          <p:cNvPr id="4" name="Picture 3"/>
          <p:cNvPicPr/>
          <p:nvPr/>
        </p:nvPicPr>
        <p:blipFill>
          <a:blip r:embed="rId2"/>
          <a:stretch>
            <a:fillRect/>
          </a:stretch>
        </p:blipFill>
        <p:spPr>
          <a:xfrm>
            <a:off x="2732973" y="1731159"/>
            <a:ext cx="7118394" cy="3945021"/>
          </a:xfrm>
          <a:prstGeom prst="rect">
            <a:avLst/>
          </a:prstGeom>
        </p:spPr>
      </p:pic>
    </p:spTree>
    <p:extLst>
      <p:ext uri="{BB962C8B-B14F-4D97-AF65-F5344CB8AC3E}">
        <p14:creationId xmlns:p14="http://schemas.microsoft.com/office/powerpoint/2010/main" val="2451297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latin typeface="Arial" panose="020B0604020202020204" pitchFamily="34" charset="0"/>
                <a:cs typeface="Arial" panose="020B0604020202020204" pitchFamily="34" charset="0"/>
              </a:rPr>
              <a:t>One of the most commonly used linear model </a:t>
            </a:r>
          </a:p>
          <a:p>
            <a:r>
              <a:rPr lang="en-PH" sz="2800" dirty="0">
                <a:latin typeface="Arial" panose="020B0604020202020204" pitchFamily="34" charset="0"/>
                <a:cs typeface="Arial" panose="020B0604020202020204" pitchFamily="34" charset="0"/>
              </a:rPr>
              <a:t>SVM performs classification by creating a k-dimensional hyperplane that separates the data into two categories. </a:t>
            </a:r>
          </a:p>
          <a:p>
            <a:r>
              <a:rPr lang="en-PH" sz="2800" dirty="0">
                <a:latin typeface="Arial" panose="020B0604020202020204" pitchFamily="34" charset="0"/>
                <a:cs typeface="Arial" panose="020B0604020202020204" pitchFamily="34" charset="0"/>
              </a:rPr>
              <a:t>It is a non-probabilistic binary linear classifier</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4875053"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Support Vector Machine</a:t>
            </a:r>
            <a:endParaRPr lang="en-US" sz="3200" dirty="0">
              <a:solidFill>
                <a:schemeClr val="bg1"/>
              </a:solidFill>
            </a:endParaRPr>
          </a:p>
        </p:txBody>
      </p:sp>
    </p:spTree>
    <p:extLst>
      <p:ext uri="{BB962C8B-B14F-4D97-AF65-F5344CB8AC3E}">
        <p14:creationId xmlns:p14="http://schemas.microsoft.com/office/powerpoint/2010/main" val="15095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54346" y="847684"/>
            <a:ext cx="5416291"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Support Vector Machine (SVM)</a:t>
            </a:r>
          </a:p>
        </p:txBody>
      </p:sp>
      <p:pic>
        <p:nvPicPr>
          <p:cNvPr id="4" name="Picture 3"/>
          <p:cNvPicPr/>
          <p:nvPr/>
        </p:nvPicPr>
        <p:blipFill>
          <a:blip r:embed="rId2"/>
          <a:stretch>
            <a:fillRect/>
          </a:stretch>
        </p:blipFill>
        <p:spPr>
          <a:xfrm>
            <a:off x="1280837" y="1852108"/>
            <a:ext cx="9260825" cy="4451976"/>
          </a:xfrm>
          <a:prstGeom prst="rect">
            <a:avLst/>
          </a:prstGeom>
        </p:spPr>
      </p:pic>
    </p:spTree>
    <p:extLst>
      <p:ext uri="{BB962C8B-B14F-4D97-AF65-F5344CB8AC3E}">
        <p14:creationId xmlns:p14="http://schemas.microsoft.com/office/powerpoint/2010/main" val="2300407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864209"/>
                <a:ext cx="11029615" cy="4421492"/>
              </a:xfrm>
            </p:spPr>
            <p:txBody>
              <a:bodyPr>
                <a:noAutofit/>
              </a:bodyPr>
              <a:lstStyle/>
              <a:p>
                <a:r>
                  <a:rPr lang="en-US" sz="2800" dirty="0"/>
                  <a:t>Naive Bayes is a group of classification algorithms based on Bayes Theorem. This family of algorithms shares a common principle that every feature is independent of the value of other features regardless of any correlations between them. It assumes that these features independently contribute to the probability that an item belongs to a certain class.  Naïve Bayes predicts a class, given a set of features using probability.  The principle behind Naïve Bayes rule is that the outcome of a hypothesis (H) can be predicted through the use of some evidences (E) that can be observed from the rule.</a:t>
                </a:r>
                <a:endParaRPr lang="en-PH" sz="2800" dirty="0"/>
              </a:p>
              <a:p>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𝐸</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𝐻</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𝐻</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𝐸</m:t>
                    </m:r>
                    <m:r>
                      <a:rPr lang="en-US" sz="2800" i="1">
                        <a:latin typeface="Cambria Math" panose="02040503050406030204" pitchFamily="18" charset="0"/>
                      </a:rPr>
                      <m:t>)</m:t>
                    </m:r>
                  </m:oMath>
                </a14:m>
                <a:endParaRPr lang="en-PH" sz="2800" dirty="0"/>
              </a:p>
              <a:p>
                <a:endParaRPr lang="en-US" sz="28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864209"/>
                <a:ext cx="11029615" cy="4421492"/>
              </a:xfrm>
              <a:blipFill rotWithShape="0">
                <a:blip r:embed="rId2"/>
                <a:stretch>
                  <a:fillRect l="-995" t="-2345" r="-774"/>
                </a:stretch>
              </a:blipFill>
            </p:spPr>
            <p:txBody>
              <a:bodyPr/>
              <a:lstStyle/>
              <a:p>
                <a:r>
                  <a:rPr lang="en-PH">
                    <a:noFill/>
                  </a:rPr>
                  <a:t> </a:t>
                </a:r>
              </a:p>
            </p:txBody>
          </p:sp>
        </mc:Fallback>
      </mc:AlternateContent>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2598788" cy="584775"/>
          </a:xfrm>
          <a:prstGeom prst="rect">
            <a:avLst/>
          </a:prstGeom>
        </p:spPr>
        <p:txBody>
          <a:bodyPr wrap="none">
            <a:spAutoFit/>
          </a:bodyPr>
          <a:lstStyle/>
          <a:p>
            <a:r>
              <a:rPr lang="en-US" sz="3200" b="1" dirty="0" smtClean="0">
                <a:solidFill>
                  <a:schemeClr val="bg1"/>
                </a:solidFill>
                <a:latin typeface="Arial" panose="020B0604020202020204" pitchFamily="34" charset="0"/>
                <a:cs typeface="Arial" panose="020B0604020202020204" pitchFamily="34" charset="0"/>
              </a:rPr>
              <a:t>Naïve Bayes</a:t>
            </a:r>
            <a:endParaRPr lang="en-US" sz="3200" dirty="0">
              <a:solidFill>
                <a:schemeClr val="bg1"/>
              </a:solidFill>
            </a:endParaRPr>
          </a:p>
        </p:txBody>
      </p:sp>
    </p:spTree>
    <p:extLst>
      <p:ext uri="{BB962C8B-B14F-4D97-AF65-F5344CB8AC3E}">
        <p14:creationId xmlns:p14="http://schemas.microsoft.com/office/powerpoint/2010/main" val="17304272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t>J48 is a simple C4.5 decision tree used for classification. It constructs a binary tree. This decision tree approach is deemed useful in dealing with classification problems. The tree will model the process of classifying data. It builds decision trees from a set of labeled training data through information entropy. Moreover, it assumes that each attribute can be used to make a decision by dividing the data into smaller subsets. </a:t>
            </a:r>
            <a:endParaRPr lang="en-PH" sz="2800" dirty="0"/>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867545" cy="584775"/>
          </a:xfrm>
          <a:prstGeom prst="rect">
            <a:avLst/>
          </a:prstGeom>
        </p:spPr>
        <p:txBody>
          <a:bodyPr wrap="none">
            <a:spAutoFit/>
          </a:bodyPr>
          <a:lstStyle/>
          <a:p>
            <a:r>
              <a:rPr lang="en-US" sz="3200" b="1" dirty="0" smtClean="0">
                <a:solidFill>
                  <a:schemeClr val="bg1"/>
                </a:solidFill>
                <a:latin typeface="Arial" panose="020B0604020202020204" pitchFamily="34" charset="0"/>
                <a:cs typeface="Arial" panose="020B0604020202020204" pitchFamily="34" charset="0"/>
              </a:rPr>
              <a:t>J48</a:t>
            </a:r>
            <a:endParaRPr lang="en-US" sz="3200" dirty="0">
              <a:solidFill>
                <a:schemeClr val="bg1"/>
              </a:solidFill>
            </a:endParaRPr>
          </a:p>
        </p:txBody>
      </p:sp>
    </p:spTree>
    <p:extLst>
      <p:ext uri="{BB962C8B-B14F-4D97-AF65-F5344CB8AC3E}">
        <p14:creationId xmlns:p14="http://schemas.microsoft.com/office/powerpoint/2010/main" val="978368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t>Decision Stump is a machine learning model composed of a one-level decision tree.</a:t>
            </a:r>
            <a:r>
              <a:rPr lang="en-US" sz="2800" baseline="30000" dirty="0"/>
              <a:t> </a:t>
            </a:r>
            <a:r>
              <a:rPr lang="en-US" sz="2800" dirty="0"/>
              <a:t>The tree has one internal node (the root) that is linked to the terminal nodes (its leaves). This model is also called 1-rules because it predicts based on the value of a single input feature (</a:t>
            </a:r>
            <a:r>
              <a:rPr lang="en-US" sz="2800" dirty="0" err="1"/>
              <a:t>Holte</a:t>
            </a:r>
            <a:r>
              <a:rPr lang="en-US" sz="2800" dirty="0"/>
              <a:t>, 1993).</a:t>
            </a:r>
            <a:endParaRPr lang="en-PH" sz="2800" dirty="0"/>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3281668"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Decision Stump</a:t>
            </a:r>
            <a:endParaRPr lang="en-US" sz="3200" dirty="0">
              <a:solidFill>
                <a:schemeClr val="bg1"/>
              </a:solidFill>
            </a:endParaRPr>
          </a:p>
        </p:txBody>
      </p:sp>
    </p:spTree>
    <p:extLst>
      <p:ext uri="{BB962C8B-B14F-4D97-AF65-F5344CB8AC3E}">
        <p14:creationId xmlns:p14="http://schemas.microsoft.com/office/powerpoint/2010/main" val="404343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dirty="0" smtClean="0">
                <a:latin typeface="Adobe Caslon Pro" panose="0205050205050A020403" pitchFamily="18" charset="0"/>
              </a:rPr>
              <a:t>Cyberbullying Laws in the Philippines</a:t>
            </a:r>
            <a:endParaRPr lang="en-PH" dirty="0">
              <a:latin typeface="Adobe Caslon Pro" panose="0205050205050A020403" pitchFamily="18" charset="0"/>
            </a:endParaRPr>
          </a:p>
        </p:txBody>
      </p:sp>
      <p:sp>
        <p:nvSpPr>
          <p:cNvPr id="3" name="Content Placeholder 2"/>
          <p:cNvSpPr>
            <a:spLocks noGrp="1"/>
          </p:cNvSpPr>
          <p:nvPr>
            <p:ph idx="1"/>
          </p:nvPr>
        </p:nvSpPr>
        <p:spPr>
          <a:xfrm>
            <a:off x="3676212" y="3134723"/>
            <a:ext cx="4489888" cy="3888377"/>
          </a:xfrm>
        </p:spPr>
        <p:txBody>
          <a:bodyPr>
            <a:normAutofit/>
          </a:bodyPr>
          <a:lstStyle/>
          <a:p>
            <a:r>
              <a:rPr lang="en-PH" sz="2400" dirty="0" smtClean="0"/>
              <a:t>R.A. 10627 - </a:t>
            </a:r>
            <a:r>
              <a:rPr lang="en-US" dirty="0"/>
              <a:t>Anti Bullying Act of </a:t>
            </a:r>
            <a:r>
              <a:rPr lang="en-US" dirty="0" smtClean="0"/>
              <a:t>2013</a:t>
            </a:r>
          </a:p>
          <a:p>
            <a:r>
              <a:rPr lang="en-US" sz="2400" dirty="0" smtClean="0"/>
              <a:t>House Bill 5718</a:t>
            </a:r>
            <a:endParaRPr lang="en-PH" sz="2400" dirty="0"/>
          </a:p>
        </p:txBody>
      </p:sp>
    </p:spTree>
    <p:extLst>
      <p:ext uri="{BB962C8B-B14F-4D97-AF65-F5344CB8AC3E}">
        <p14:creationId xmlns:p14="http://schemas.microsoft.com/office/powerpoint/2010/main" val="2553756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t>Random Forest is a collection of simple tree predictors wherein each predictor can produce a response once presented with a set of predictor values. In classification problems, this response may come in a form of a class membership which classifies a set of independent predictor values with one of the categories that are present in the dependent variable. Given a set of simple trees and a set of random predictor variables, it will define a margin function that measures the extent to which the average number of votes for the correct class exceeds the average vote on any other class which are present in the dependent variable.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3190297"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Random </a:t>
            </a:r>
            <a:r>
              <a:rPr lang="en-US" sz="3200" b="1" dirty="0" smtClean="0">
                <a:solidFill>
                  <a:schemeClr val="bg1"/>
                </a:solidFill>
                <a:latin typeface="Arial" panose="020B0604020202020204" pitchFamily="34" charset="0"/>
                <a:cs typeface="Arial" panose="020B0604020202020204" pitchFamily="34" charset="0"/>
              </a:rPr>
              <a:t>Forest</a:t>
            </a:r>
            <a:endParaRPr lang="en-US" sz="3200" dirty="0">
              <a:solidFill>
                <a:schemeClr val="bg1"/>
              </a:solidFill>
            </a:endParaRPr>
          </a:p>
        </p:txBody>
      </p:sp>
    </p:spTree>
    <p:extLst>
      <p:ext uri="{BB962C8B-B14F-4D97-AF65-F5344CB8AC3E}">
        <p14:creationId xmlns:p14="http://schemas.microsoft.com/office/powerpoint/2010/main" val="2591496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t>The Reduced Error Pruning Tree or </a:t>
            </a:r>
            <a:r>
              <a:rPr lang="en-US" sz="2800" dirty="0" err="1"/>
              <a:t>REPTree</a:t>
            </a:r>
            <a:r>
              <a:rPr lang="en-US" sz="2800" dirty="0"/>
              <a:t> is a fast decision tree learner. The goal is to construct a decision tree using information gain and prune it using reduced-error pruning. It utilizes the logic of regression tree and constructs several trees in different iterations then it will select the best among all the trees which will be labelled as the representative. In pruning the tree the measure used is the mean square error on the predictions made by the tree. </a:t>
            </a:r>
            <a:endParaRPr lang="en-PH" sz="2800" dirty="0"/>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1872436" cy="584775"/>
          </a:xfrm>
          <a:prstGeom prst="rect">
            <a:avLst/>
          </a:prstGeom>
        </p:spPr>
        <p:txBody>
          <a:bodyPr wrap="none">
            <a:spAutoFit/>
          </a:bodyPr>
          <a:lstStyle/>
          <a:p>
            <a:r>
              <a:rPr lang="en-US" sz="3200" b="1" dirty="0" err="1" smtClean="0">
                <a:solidFill>
                  <a:schemeClr val="bg1"/>
                </a:solidFill>
                <a:latin typeface="Arial" panose="020B0604020202020204" pitchFamily="34" charset="0"/>
                <a:cs typeface="Arial" panose="020B0604020202020204" pitchFamily="34" charset="0"/>
              </a:rPr>
              <a:t>REPTree</a:t>
            </a:r>
            <a:endParaRPr lang="en-US" sz="3200" dirty="0">
              <a:solidFill>
                <a:schemeClr val="bg1"/>
              </a:solidFill>
            </a:endParaRPr>
          </a:p>
        </p:txBody>
      </p:sp>
    </p:spTree>
    <p:extLst>
      <p:ext uri="{BB962C8B-B14F-4D97-AF65-F5344CB8AC3E}">
        <p14:creationId xmlns:p14="http://schemas.microsoft.com/office/powerpoint/2010/main" val="1288617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err="1"/>
              <a:t>Hoeffding</a:t>
            </a:r>
            <a:r>
              <a:rPr lang="en-US" sz="2800" dirty="0"/>
              <a:t> Tree was derived from the </a:t>
            </a:r>
            <a:r>
              <a:rPr lang="en-US" sz="2800" dirty="0" err="1"/>
              <a:t>Hoeffding</a:t>
            </a:r>
            <a:r>
              <a:rPr lang="en-US" sz="2800" dirty="0"/>
              <a:t> bound that is used in the tree induction. The main idea behind this algorithm is </a:t>
            </a:r>
            <a:r>
              <a:rPr lang="en-US" sz="2800" dirty="0" err="1"/>
              <a:t>Hoeffding</a:t>
            </a:r>
            <a:r>
              <a:rPr lang="en-US" sz="2800" dirty="0"/>
              <a:t> bound gives certain level of confidence on the best attribute to split the tree. Thus, a model can be built based on certain number instances known.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2898935" cy="584775"/>
          </a:xfrm>
          <a:prstGeom prst="rect">
            <a:avLst/>
          </a:prstGeom>
        </p:spPr>
        <p:txBody>
          <a:bodyPr wrap="none">
            <a:spAutoFit/>
          </a:bodyPr>
          <a:lstStyle/>
          <a:p>
            <a:r>
              <a:rPr lang="en-US" sz="3200" dirty="0" err="1">
                <a:solidFill>
                  <a:schemeClr val="bg1"/>
                </a:solidFill>
              </a:rPr>
              <a:t>Hoeffding</a:t>
            </a:r>
            <a:r>
              <a:rPr lang="en-US" sz="3200" dirty="0">
                <a:solidFill>
                  <a:schemeClr val="bg1"/>
                </a:solidFill>
              </a:rPr>
              <a:t> Tree</a:t>
            </a:r>
          </a:p>
        </p:txBody>
      </p:sp>
    </p:spTree>
    <p:extLst>
      <p:ext uri="{BB962C8B-B14F-4D97-AF65-F5344CB8AC3E}">
        <p14:creationId xmlns:p14="http://schemas.microsoft.com/office/powerpoint/2010/main" val="2454932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a:t>The Decision Table algorithm summarizes the dataset by using a decision table which is composed of the same number of attributes as the original dataset. </a:t>
            </a:r>
            <a:endParaRPr lang="en-US" sz="2800" dirty="0" smtClean="0"/>
          </a:p>
          <a:p>
            <a:r>
              <a:rPr lang="en-US" sz="2800" dirty="0" smtClean="0"/>
              <a:t>A </a:t>
            </a:r>
            <a:r>
              <a:rPr lang="en-US" sz="2800" dirty="0"/>
              <a:t>new data item is assigned a category by finding the line in the decision table that matches the non-class values of the data item</a:t>
            </a:r>
            <a:r>
              <a:rPr lang="en-US" sz="2800" dirty="0" smtClean="0"/>
              <a:t>.</a:t>
            </a:r>
          </a:p>
          <a:p>
            <a:r>
              <a:rPr lang="en-US" sz="2800" dirty="0" smtClean="0"/>
              <a:t>It </a:t>
            </a:r>
            <a:r>
              <a:rPr lang="en-US" sz="2800" dirty="0"/>
              <a:t>employs the wrapper method in order to find a good subset of attributes that will be included in the table.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2898935" cy="584775"/>
          </a:xfrm>
          <a:prstGeom prst="rect">
            <a:avLst/>
          </a:prstGeom>
        </p:spPr>
        <p:txBody>
          <a:bodyPr wrap="none">
            <a:spAutoFit/>
          </a:bodyPr>
          <a:lstStyle/>
          <a:p>
            <a:r>
              <a:rPr lang="en-US" sz="3200" dirty="0">
                <a:solidFill>
                  <a:schemeClr val="bg1"/>
                </a:solidFill>
              </a:rPr>
              <a:t>Decision Table</a:t>
            </a:r>
          </a:p>
        </p:txBody>
      </p:sp>
    </p:spTree>
    <p:extLst>
      <p:ext uri="{BB962C8B-B14F-4D97-AF65-F5344CB8AC3E}">
        <p14:creationId xmlns:p14="http://schemas.microsoft.com/office/powerpoint/2010/main" val="1278278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err="1"/>
              <a:t>Jrip</a:t>
            </a:r>
            <a:r>
              <a:rPr lang="en-US" sz="2800" dirty="0"/>
              <a:t> (RIPPER) is one of the most simple and popular Machine Learning algorithm. In this algorithm, classes are examined in increasing size and an initial set of rules for the class is constructed through incremental reduced error.</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965329" cy="584775"/>
          </a:xfrm>
          <a:prstGeom prst="rect">
            <a:avLst/>
          </a:prstGeom>
        </p:spPr>
        <p:txBody>
          <a:bodyPr wrap="none">
            <a:spAutoFit/>
          </a:bodyPr>
          <a:lstStyle/>
          <a:p>
            <a:r>
              <a:rPr lang="en-US" sz="3200" dirty="0" err="1">
                <a:solidFill>
                  <a:schemeClr val="bg1"/>
                </a:solidFill>
              </a:rPr>
              <a:t>JRip</a:t>
            </a:r>
            <a:endParaRPr lang="en-US" sz="3200" dirty="0">
              <a:solidFill>
                <a:schemeClr val="bg1"/>
              </a:solidFill>
            </a:endParaRPr>
          </a:p>
        </p:txBody>
      </p:sp>
    </p:spTree>
    <p:extLst>
      <p:ext uri="{BB962C8B-B14F-4D97-AF65-F5344CB8AC3E}">
        <p14:creationId xmlns:p14="http://schemas.microsoft.com/office/powerpoint/2010/main" val="3038878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98" y="950415"/>
            <a:ext cx="9613861" cy="1080938"/>
          </a:xfrm>
        </p:spPr>
        <p:txBody>
          <a:bodyPr>
            <a:normAutofit fontScale="90000"/>
          </a:bodyPr>
          <a:lstStyle/>
          <a:p>
            <a:pPr algn="ctr"/>
            <a:r>
              <a:rPr lang="en-PH" sz="4800" b="1" dirty="0" smtClean="0">
                <a:solidFill>
                  <a:prstClr val="white"/>
                </a:solidFill>
                <a:latin typeface="Adobe Caslon Pro" panose="0205050205050A020403" pitchFamily="18" charset="0"/>
                <a:cs typeface="Arial" panose="020B0604020202020204" pitchFamily="34" charset="0"/>
              </a:rPr>
              <a:t>THEORETICAL BACKGROUND</a:t>
            </a:r>
            <a:endParaRPr lang="en-US" sz="4800" dirty="0">
              <a:latin typeface="Adobe Caslon Pro" panose="0205050205050A020403" pitchFamily="18" charset="0"/>
            </a:endParaRPr>
          </a:p>
        </p:txBody>
      </p:sp>
      <p:sp>
        <p:nvSpPr>
          <p:cNvPr id="3" name="Content Placeholder 2"/>
          <p:cNvSpPr>
            <a:spLocks noGrp="1"/>
          </p:cNvSpPr>
          <p:nvPr>
            <p:ph idx="1"/>
          </p:nvPr>
        </p:nvSpPr>
        <p:spPr>
          <a:xfrm>
            <a:off x="680321" y="2864209"/>
            <a:ext cx="11029615" cy="4421492"/>
          </a:xfrm>
        </p:spPr>
        <p:txBody>
          <a:bodyPr>
            <a:noAutofit/>
          </a:bodyPr>
          <a:lstStyle/>
          <a:p>
            <a:r>
              <a:rPr lang="en-US" sz="2800" dirty="0" smtClean="0"/>
              <a:t>It is </a:t>
            </a:r>
            <a:r>
              <a:rPr lang="en-US" sz="2800" dirty="0"/>
              <a:t>a simple classification algorithm that is based on one attribute only and it produces a one-level decision tree. It generates one rule for each attribute and selects the rule that will yield the least error rate. However, if there are two or more rules that have the same least error rate, the rule will be selected randomly (Zhao &amp; Zhang, 2007).  </a:t>
            </a:r>
            <a:endParaRPr lang="en-US" sz="2800" dirty="0" smtClean="0"/>
          </a:p>
          <a:p>
            <a:r>
              <a:rPr lang="en-US" sz="2800" dirty="0" smtClean="0"/>
              <a:t>Rules </a:t>
            </a:r>
            <a:r>
              <a:rPr lang="en-US" sz="2800" dirty="0"/>
              <a:t>are created by identifying the most often </a:t>
            </a:r>
            <a:r>
              <a:rPr lang="en-US" sz="2800" dirty="0" smtClean="0"/>
              <a:t>class</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12198" y="2279434"/>
            <a:ext cx="1200970" cy="584775"/>
          </a:xfrm>
          <a:prstGeom prst="rect">
            <a:avLst/>
          </a:prstGeom>
        </p:spPr>
        <p:txBody>
          <a:bodyPr wrap="none">
            <a:spAutoFit/>
          </a:bodyPr>
          <a:lstStyle/>
          <a:p>
            <a:r>
              <a:rPr lang="en-US" sz="3200" b="1" dirty="0" err="1">
                <a:solidFill>
                  <a:schemeClr val="bg1"/>
                </a:solidFill>
              </a:rPr>
              <a:t>OneR</a:t>
            </a:r>
            <a:endParaRPr lang="en-US" sz="3200" b="1" dirty="0">
              <a:solidFill>
                <a:schemeClr val="bg1"/>
              </a:solidFill>
            </a:endParaRPr>
          </a:p>
        </p:txBody>
      </p:sp>
    </p:spTree>
    <p:extLst>
      <p:ext uri="{BB962C8B-B14F-4D97-AF65-F5344CB8AC3E}">
        <p14:creationId xmlns:p14="http://schemas.microsoft.com/office/powerpoint/2010/main" val="3894430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78769"/>
            <a:ext cx="9613861" cy="1080938"/>
          </a:xfrm>
        </p:spPr>
        <p:txBody>
          <a:bodyPr>
            <a:normAutofit fontScale="90000"/>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680321" y="2800109"/>
            <a:ext cx="11029615" cy="4421492"/>
          </a:xfrm>
        </p:spPr>
        <p:txBody>
          <a:bodyPr>
            <a:noAutofit/>
          </a:bodyPr>
          <a:lstStyle/>
          <a:p>
            <a:r>
              <a:rPr lang="en-PH" sz="2800" dirty="0">
                <a:latin typeface="Arial" panose="020B0604020202020204" pitchFamily="34" charset="0"/>
                <a:cs typeface="Arial" panose="020B0604020202020204" pitchFamily="34" charset="0"/>
              </a:rPr>
              <a:t>The goal is to create a numeric representation for the data. </a:t>
            </a:r>
          </a:p>
          <a:p>
            <a:r>
              <a:rPr lang="en-US" sz="2800" dirty="0">
                <a:latin typeface="Arial" panose="020B0604020202020204" pitchFamily="34" charset="0"/>
                <a:cs typeface="Arial" panose="020B0604020202020204" pitchFamily="34" charset="0"/>
              </a:rPr>
              <a:t>It is defined as an order less document representation </a:t>
            </a:r>
          </a:p>
          <a:p>
            <a:r>
              <a:rPr lang="en-PH" sz="2800" dirty="0">
                <a:latin typeface="Arial" panose="020B0604020202020204" pitchFamily="34" charset="0"/>
                <a:cs typeface="Arial" panose="020B0604020202020204" pitchFamily="34" charset="0"/>
              </a:rPr>
              <a:t>A word in a document is assigned a weight according to its frequency in the document and frequency in between different documents.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42373" y="2215334"/>
            <a:ext cx="5459123" cy="584775"/>
          </a:xfrm>
          <a:prstGeom prst="rect">
            <a:avLst/>
          </a:prstGeom>
        </p:spPr>
        <p:txBody>
          <a:bodyPr wrap="none">
            <a:spAutoFit/>
          </a:bodyPr>
          <a:lstStyle/>
          <a:p>
            <a:r>
              <a:rPr lang="en-US" sz="3200" b="1" dirty="0" smtClean="0">
                <a:solidFill>
                  <a:schemeClr val="bg1"/>
                </a:solidFill>
                <a:latin typeface="Arial" panose="020B0604020202020204" pitchFamily="34" charset="0"/>
                <a:cs typeface="Arial" panose="020B0604020202020204" pitchFamily="34" charset="0"/>
              </a:rPr>
              <a:t>Bag of Words (</a:t>
            </a:r>
            <a:r>
              <a:rPr lang="en-US" sz="3200" b="1" dirty="0" err="1" smtClean="0">
                <a:solidFill>
                  <a:schemeClr val="bg1"/>
                </a:solidFill>
                <a:latin typeface="Arial" panose="020B0604020202020204" pitchFamily="34" charset="0"/>
                <a:cs typeface="Arial" panose="020B0604020202020204" pitchFamily="34" charset="0"/>
              </a:rPr>
              <a:t>BoW</a:t>
            </a:r>
            <a:r>
              <a:rPr lang="en-US" sz="3200" b="1" dirty="0" smtClean="0">
                <a:solidFill>
                  <a:schemeClr val="bg1"/>
                </a:solidFill>
                <a:latin typeface="Arial" panose="020B0604020202020204" pitchFamily="34" charset="0"/>
                <a:cs typeface="Arial" panose="020B0604020202020204" pitchFamily="34" charset="0"/>
              </a:rPr>
              <a:t>) Model</a:t>
            </a:r>
            <a:endParaRPr lang="en-US" sz="3200" dirty="0">
              <a:solidFill>
                <a:schemeClr val="bg1"/>
              </a:solidFill>
            </a:endParaRPr>
          </a:p>
        </p:txBody>
      </p:sp>
    </p:spTree>
    <p:extLst>
      <p:ext uri="{BB962C8B-B14F-4D97-AF65-F5344CB8AC3E}">
        <p14:creationId xmlns:p14="http://schemas.microsoft.com/office/powerpoint/2010/main" val="657899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54621"/>
            <a:ext cx="9613861" cy="1080938"/>
          </a:xfrm>
        </p:spPr>
        <p:txBody>
          <a:bodyPr>
            <a:normAutofit fontScale="90000"/>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857654"/>
            <a:ext cx="11029615" cy="4421492"/>
          </a:xfrm>
        </p:spPr>
        <p:txBody>
          <a:bodyPr>
            <a:noAutofit/>
          </a:bodyPr>
          <a:lstStyle/>
          <a:p>
            <a:r>
              <a:rPr lang="fi-FI" sz="2800" dirty="0">
                <a:latin typeface="Arial" panose="020B0604020202020204" pitchFamily="34" charset="0"/>
                <a:cs typeface="Arial" panose="020B0604020202020204" pitchFamily="34" charset="0"/>
              </a:rPr>
              <a:t>Most evaluation for the text classifier is conducted experimentally</a:t>
            </a:r>
          </a:p>
          <a:p>
            <a:r>
              <a:rPr lang="fi-FI" sz="2800" dirty="0">
                <a:latin typeface="Arial" panose="020B0604020202020204" pitchFamily="34" charset="0"/>
                <a:cs typeface="Arial" panose="020B0604020202020204" pitchFamily="34" charset="0"/>
              </a:rPr>
              <a:t>It is used to measure its effectiveness or the quality of its predictions on the classification of data</a:t>
            </a:r>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80321" y="2294401"/>
            <a:ext cx="4695516"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Performance Measures</a:t>
            </a:r>
            <a:endParaRPr lang="en-US" sz="3200" dirty="0">
              <a:solidFill>
                <a:schemeClr val="bg1"/>
              </a:solidFill>
            </a:endParaRPr>
          </a:p>
        </p:txBody>
      </p:sp>
    </p:spTree>
    <p:extLst>
      <p:ext uri="{BB962C8B-B14F-4D97-AF65-F5344CB8AC3E}">
        <p14:creationId xmlns:p14="http://schemas.microsoft.com/office/powerpoint/2010/main" val="3016722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6921" y="908069"/>
            <a:ext cx="3121367"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Confusion Matrix</a:t>
            </a:r>
          </a:p>
        </p:txBody>
      </p:sp>
      <p:pic>
        <p:nvPicPr>
          <p:cNvPr id="5" name="Picture 4"/>
          <p:cNvPicPr/>
          <p:nvPr/>
        </p:nvPicPr>
        <p:blipFill>
          <a:blip r:embed="rId2"/>
          <a:stretch>
            <a:fillRect/>
          </a:stretch>
        </p:blipFill>
        <p:spPr>
          <a:xfrm>
            <a:off x="1749731" y="2280290"/>
            <a:ext cx="8835745" cy="2869680"/>
          </a:xfrm>
          <a:prstGeom prst="rect">
            <a:avLst/>
          </a:prstGeom>
        </p:spPr>
      </p:pic>
    </p:spTree>
    <p:extLst>
      <p:ext uri="{BB962C8B-B14F-4D97-AF65-F5344CB8AC3E}">
        <p14:creationId xmlns:p14="http://schemas.microsoft.com/office/powerpoint/2010/main" val="1513809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78769"/>
            <a:ext cx="9613861" cy="1080938"/>
          </a:xfrm>
        </p:spPr>
        <p:txBody>
          <a:bodyPr>
            <a:normAutofit fontScale="90000"/>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680321" y="2803169"/>
            <a:ext cx="11029615" cy="4421492"/>
          </a:xfrm>
        </p:spPr>
        <p:txBody>
          <a:bodyPr>
            <a:noAutofit/>
          </a:bodyPr>
          <a:lstStyle/>
          <a:p>
            <a:r>
              <a:rPr lang="en-US" sz="2800" dirty="0">
                <a:latin typeface="Arial" panose="020B0604020202020204" pitchFamily="34" charset="0"/>
                <a:cs typeface="Arial" panose="020B0604020202020204" pitchFamily="34" charset="0"/>
              </a:rPr>
              <a:t>Precision is used to measure the exactness of the classifier</a:t>
            </a:r>
          </a:p>
          <a:p>
            <a:r>
              <a:rPr lang="en-US" sz="2800" dirty="0">
                <a:latin typeface="Arial" panose="020B0604020202020204" pitchFamily="34" charset="0"/>
                <a:cs typeface="Arial" panose="020B0604020202020204" pitchFamily="34" charset="0"/>
              </a:rPr>
              <a:t>It is also called positive predictive value (PPV)</a:t>
            </a:r>
          </a:p>
          <a:p>
            <a:endParaRPr lang="en-US" sz="2800" dirty="0"/>
          </a:p>
          <a:p>
            <a:endParaRPr lang="en-US" sz="2800" dirty="0"/>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029723"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Precision</a:t>
            </a:r>
            <a:endParaRPr lang="en-US" sz="3200" dirty="0">
              <a:solidFill>
                <a:schemeClr val="bg1"/>
              </a:solidFill>
            </a:endParaRPr>
          </a:p>
        </p:txBody>
      </p:sp>
      <p:pic>
        <p:nvPicPr>
          <p:cNvPr id="7" name="Picture 6"/>
          <p:cNvPicPr>
            <a:picLocks noChangeAspect="1"/>
          </p:cNvPicPr>
          <p:nvPr/>
        </p:nvPicPr>
        <p:blipFill>
          <a:blip r:embed="rId2"/>
          <a:stretch>
            <a:fillRect/>
          </a:stretch>
        </p:blipFill>
        <p:spPr>
          <a:xfrm>
            <a:off x="4053202" y="4323114"/>
            <a:ext cx="4085596" cy="1381603"/>
          </a:xfrm>
          <a:prstGeom prst="rect">
            <a:avLst/>
          </a:prstGeom>
        </p:spPr>
      </p:pic>
    </p:spTree>
    <p:extLst>
      <p:ext uri="{BB962C8B-B14F-4D97-AF65-F5344CB8AC3E}">
        <p14:creationId xmlns:p14="http://schemas.microsoft.com/office/powerpoint/2010/main" val="319171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dirty="0">
                <a:latin typeface="Adobe Caslon Pro" panose="0205050205050A020403" pitchFamily="18" charset="0"/>
              </a:rPr>
              <a:t>How do social media platforms deal with cyberbullying?</a:t>
            </a:r>
          </a:p>
        </p:txBody>
      </p:sp>
      <p:sp>
        <p:nvSpPr>
          <p:cNvPr id="3" name="Content Placeholder 2"/>
          <p:cNvSpPr>
            <a:spLocks noGrp="1"/>
          </p:cNvSpPr>
          <p:nvPr>
            <p:ph idx="1"/>
          </p:nvPr>
        </p:nvSpPr>
        <p:spPr>
          <a:xfrm>
            <a:off x="3676212" y="3134723"/>
            <a:ext cx="4489888" cy="3888377"/>
          </a:xfrm>
        </p:spPr>
        <p:txBody>
          <a:bodyPr>
            <a:normAutofit/>
          </a:bodyPr>
          <a:lstStyle/>
          <a:p>
            <a:r>
              <a:rPr lang="en-PH" sz="2400" dirty="0"/>
              <a:t>Privacy Settings</a:t>
            </a:r>
          </a:p>
          <a:p>
            <a:r>
              <a:rPr lang="en-PH" sz="2400" dirty="0"/>
              <a:t>Reporting Tools</a:t>
            </a:r>
          </a:p>
          <a:p>
            <a:r>
              <a:rPr lang="en-PH" sz="2400" dirty="0"/>
              <a:t>YouTube’s Safety Mode</a:t>
            </a:r>
          </a:p>
          <a:p>
            <a:r>
              <a:rPr lang="en-PH" sz="2400" dirty="0"/>
              <a:t>Twitter’s Mute Feature</a:t>
            </a:r>
          </a:p>
        </p:txBody>
      </p:sp>
    </p:spTree>
    <p:extLst>
      <p:ext uri="{BB962C8B-B14F-4D97-AF65-F5344CB8AC3E}">
        <p14:creationId xmlns:p14="http://schemas.microsoft.com/office/powerpoint/2010/main" val="958279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56265"/>
            <a:ext cx="9613861" cy="1080938"/>
          </a:xfrm>
        </p:spPr>
        <p:txBody>
          <a:bodyPr>
            <a:normAutofit fontScale="90000"/>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680321" y="2672434"/>
            <a:ext cx="11029615" cy="3301359"/>
          </a:xfrm>
        </p:spPr>
        <p:txBody>
          <a:bodyPr>
            <a:noAutofit/>
          </a:bodyPr>
          <a:lstStyle/>
          <a:p>
            <a:r>
              <a:rPr lang="en-US" sz="2800" dirty="0">
                <a:latin typeface="Arial" panose="020B0604020202020204" pitchFamily="34" charset="0"/>
                <a:cs typeface="Arial" panose="020B0604020202020204" pitchFamily="34" charset="0"/>
              </a:rPr>
              <a:t>It is used to measure the completeness of a classifier. </a:t>
            </a:r>
          </a:p>
          <a:p>
            <a:r>
              <a:rPr lang="en-US" sz="2800" dirty="0">
                <a:latin typeface="Arial" panose="020B0604020202020204" pitchFamily="34" charset="0"/>
                <a:cs typeface="Arial" panose="020B0604020202020204" pitchFamily="34" charset="0"/>
              </a:rPr>
              <a:t>Moreover, it is also called the true positive rate or sensitivity. </a:t>
            </a:r>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1391728"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Recall</a:t>
            </a:r>
            <a:endParaRPr lang="en-US" sz="3200" dirty="0">
              <a:solidFill>
                <a:schemeClr val="bg1"/>
              </a:solidFill>
            </a:endParaRPr>
          </a:p>
        </p:txBody>
      </p:sp>
      <p:pic>
        <p:nvPicPr>
          <p:cNvPr id="7" name="Picture 6"/>
          <p:cNvPicPr>
            <a:picLocks noChangeAspect="1"/>
          </p:cNvPicPr>
          <p:nvPr/>
        </p:nvPicPr>
        <p:blipFill>
          <a:blip r:embed="rId2"/>
          <a:stretch>
            <a:fillRect/>
          </a:stretch>
        </p:blipFill>
        <p:spPr>
          <a:xfrm>
            <a:off x="4674175" y="4570540"/>
            <a:ext cx="2843650" cy="1082526"/>
          </a:xfrm>
          <a:prstGeom prst="rect">
            <a:avLst/>
          </a:prstGeom>
        </p:spPr>
      </p:pic>
    </p:spTree>
    <p:extLst>
      <p:ext uri="{BB962C8B-B14F-4D97-AF65-F5344CB8AC3E}">
        <p14:creationId xmlns:p14="http://schemas.microsoft.com/office/powerpoint/2010/main" val="26253080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1029201"/>
            <a:ext cx="9613861" cy="1080938"/>
          </a:xfrm>
        </p:spPr>
        <p:txBody>
          <a:bodyPr>
            <a:normAutofit fontScale="90000"/>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680321" y="2659641"/>
            <a:ext cx="11029615" cy="4421492"/>
          </a:xfrm>
        </p:spPr>
        <p:txBody>
          <a:bodyPr>
            <a:noAutofit/>
          </a:bodyPr>
          <a:lstStyle/>
          <a:p>
            <a:r>
              <a:rPr lang="en-US" sz="2800" dirty="0">
                <a:latin typeface="Arial" panose="020B0604020202020204" pitchFamily="34" charset="0"/>
                <a:cs typeface="Arial" panose="020B0604020202020204" pitchFamily="34" charset="0"/>
              </a:rPr>
              <a:t>The accuracy is the percentage of instances that were correctly classified into their respective classes. </a:t>
            </a:r>
          </a:p>
          <a:p>
            <a:r>
              <a:rPr lang="en-US" sz="2800" dirty="0">
                <a:latin typeface="Arial" panose="020B0604020202020204" pitchFamily="34" charset="0"/>
                <a:cs typeface="Arial" panose="020B0604020202020204" pitchFamily="34" charset="0"/>
              </a:rPr>
              <a:t>It is also called sample accuracy. </a:t>
            </a:r>
          </a:p>
          <a:p>
            <a:r>
              <a:rPr lang="en-US" sz="2800" dirty="0">
                <a:latin typeface="Arial" panose="020B0604020202020204" pitchFamily="34" charset="0"/>
                <a:cs typeface="Arial" panose="020B0604020202020204" pitchFamily="34" charset="0"/>
              </a:rPr>
              <a:t>It may yield to misleading result if the dataset is unbalanced</a:t>
            </a: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029723"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Accuracy</a:t>
            </a:r>
            <a:endParaRPr lang="en-US" sz="3200" dirty="0">
              <a:solidFill>
                <a:schemeClr val="bg1"/>
              </a:solidFill>
            </a:endParaRPr>
          </a:p>
        </p:txBody>
      </p:sp>
      <p:pic>
        <p:nvPicPr>
          <p:cNvPr id="7" name="Picture 6"/>
          <p:cNvPicPr>
            <a:picLocks noChangeAspect="1"/>
          </p:cNvPicPr>
          <p:nvPr/>
        </p:nvPicPr>
        <p:blipFill>
          <a:blip r:embed="rId2"/>
          <a:stretch>
            <a:fillRect/>
          </a:stretch>
        </p:blipFill>
        <p:spPr>
          <a:xfrm>
            <a:off x="3290857" y="5270114"/>
            <a:ext cx="5137397" cy="1108066"/>
          </a:xfrm>
          <a:prstGeom prst="rect">
            <a:avLst/>
          </a:prstGeom>
        </p:spPr>
      </p:pic>
    </p:spTree>
    <p:extLst>
      <p:ext uri="{BB962C8B-B14F-4D97-AF65-F5344CB8AC3E}">
        <p14:creationId xmlns:p14="http://schemas.microsoft.com/office/powerpoint/2010/main" val="19066311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87" y="1006319"/>
            <a:ext cx="11029616" cy="1013800"/>
          </a:xfrm>
        </p:spPr>
        <p:txBody>
          <a:bodyPr>
            <a:normAutofit/>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641575"/>
            <a:ext cx="11029615" cy="1504660"/>
          </a:xfrm>
        </p:spPr>
        <p:txBody>
          <a:bodyPr>
            <a:noAutofit/>
          </a:bodyPr>
          <a:lstStyle/>
          <a:p>
            <a:r>
              <a:rPr lang="en-US" sz="2800" dirty="0"/>
              <a:t>The F-measure (or F-score) is used to measure the accuracy of the test by considering both precision and recall in computing the score.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233304"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F-Measure</a:t>
            </a:r>
            <a:endParaRPr lang="en-US" sz="3200" dirty="0">
              <a:solidFill>
                <a:schemeClr val="bg1"/>
              </a:solidFill>
            </a:endParaRPr>
          </a:p>
        </p:txBody>
      </p:sp>
      <p:pic>
        <p:nvPicPr>
          <p:cNvPr id="7" name="Picture 6"/>
          <p:cNvPicPr>
            <a:picLocks noChangeAspect="1"/>
          </p:cNvPicPr>
          <p:nvPr/>
        </p:nvPicPr>
        <p:blipFill>
          <a:blip r:embed="rId2"/>
          <a:stretch>
            <a:fillRect/>
          </a:stretch>
        </p:blipFill>
        <p:spPr>
          <a:xfrm>
            <a:off x="3159125" y="4219597"/>
            <a:ext cx="6348179" cy="1361694"/>
          </a:xfrm>
          <a:prstGeom prst="rect">
            <a:avLst/>
          </a:prstGeom>
        </p:spPr>
      </p:pic>
    </p:spTree>
    <p:extLst>
      <p:ext uri="{BB962C8B-B14F-4D97-AF65-F5344CB8AC3E}">
        <p14:creationId xmlns:p14="http://schemas.microsoft.com/office/powerpoint/2010/main" val="79478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87" y="1090213"/>
            <a:ext cx="11029616" cy="1013800"/>
          </a:xfrm>
        </p:spPr>
        <p:txBody>
          <a:bodyPr>
            <a:normAutofit/>
          </a:bodyPr>
          <a:lstStyle/>
          <a:p>
            <a:pPr algn="ctr"/>
            <a:r>
              <a:rPr lang="en-PH" sz="4800" b="1" dirty="0">
                <a:solidFill>
                  <a:prstClr val="white"/>
                </a:solidFill>
                <a:latin typeface="Adobe Caslon Pro" panose="0205050205050A020403" pitchFamily="18"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874755"/>
            <a:ext cx="11029615" cy="3542814"/>
          </a:xfrm>
        </p:spPr>
        <p:txBody>
          <a:bodyPr>
            <a:noAutofit/>
          </a:bodyPr>
          <a:lstStyle/>
          <a:p>
            <a:r>
              <a:rPr lang="en-US" sz="2800" dirty="0">
                <a:latin typeface="Arial" panose="020B0604020202020204" pitchFamily="34" charset="0"/>
                <a:cs typeface="Arial" panose="020B0604020202020204" pitchFamily="34" charset="0"/>
              </a:rPr>
              <a:t>The calculation is based on the difference between the numbers of agreement that are actually present compared to the numbers of agreement that would be expected to be present by chance. </a:t>
            </a:r>
          </a:p>
          <a:p>
            <a:pPr marL="0" indent="0">
              <a:buNone/>
            </a:pP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13823" y="2289980"/>
            <a:ext cx="3371436" cy="584775"/>
          </a:xfrm>
          <a:prstGeom prst="rect">
            <a:avLst/>
          </a:prstGeom>
        </p:spPr>
        <p:txBody>
          <a:bodyPr wrap="none">
            <a:spAutoFit/>
          </a:bodyPr>
          <a:lstStyle/>
          <a:p>
            <a:r>
              <a:rPr lang="en-US" sz="3200" b="1" dirty="0">
                <a:solidFill>
                  <a:schemeClr val="bg1"/>
                </a:solidFill>
                <a:latin typeface="Arial" panose="020B0604020202020204" pitchFamily="34" charset="0"/>
                <a:cs typeface="Arial" panose="020B0604020202020204" pitchFamily="34" charset="0"/>
              </a:rPr>
              <a:t>Kappa Statistics</a:t>
            </a:r>
            <a:endParaRPr lang="en-US" sz="3200" dirty="0">
              <a:solidFill>
                <a:schemeClr val="bg1"/>
              </a:solidFill>
            </a:endParaRPr>
          </a:p>
        </p:txBody>
      </p:sp>
      <p:pic>
        <p:nvPicPr>
          <p:cNvPr id="7" name="Picture 6"/>
          <p:cNvPicPr>
            <a:picLocks noChangeAspect="1"/>
          </p:cNvPicPr>
          <p:nvPr/>
        </p:nvPicPr>
        <p:blipFill>
          <a:blip r:embed="rId2"/>
          <a:stretch>
            <a:fillRect/>
          </a:stretch>
        </p:blipFill>
        <p:spPr>
          <a:xfrm>
            <a:off x="3820153" y="5002713"/>
            <a:ext cx="4590601" cy="1168517"/>
          </a:xfrm>
          <a:prstGeom prst="rect">
            <a:avLst/>
          </a:prstGeom>
        </p:spPr>
      </p:pic>
    </p:spTree>
    <p:extLst>
      <p:ext uri="{BB962C8B-B14F-4D97-AF65-F5344CB8AC3E}">
        <p14:creationId xmlns:p14="http://schemas.microsoft.com/office/powerpoint/2010/main" val="531655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877" y="943728"/>
            <a:ext cx="9613861" cy="1080938"/>
          </a:xfrm>
        </p:spPr>
        <p:txBody>
          <a:bodyPr>
            <a:normAutofit/>
          </a:bodyPr>
          <a:lstStyle/>
          <a:p>
            <a:pPr algn="ctr"/>
            <a:r>
              <a:rPr lang="en-PH" sz="4800" dirty="0" smtClean="0">
                <a:latin typeface="Adobe Caslon Pro" panose="0205050205050A020403" pitchFamily="18" charset="0"/>
              </a:rPr>
              <a:t>SYSTEM APPLICATION</a:t>
            </a:r>
            <a:endParaRPr lang="en-PH" sz="4800" dirty="0">
              <a:latin typeface="Adobe Caslon Pro" panose="0205050205050A020403" pitchFamily="18" charset="0"/>
            </a:endParaRPr>
          </a:p>
        </p:txBody>
      </p:sp>
      <p:pic>
        <p:nvPicPr>
          <p:cNvPr id="1026" name="Picture 2" descr="Quickgarde v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9392" y="2278221"/>
            <a:ext cx="4408996" cy="40920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14808" y="3393618"/>
            <a:ext cx="6096000" cy="646331"/>
          </a:xfrm>
          <a:prstGeom prst="rect">
            <a:avLst/>
          </a:prstGeom>
        </p:spPr>
        <p:txBody>
          <a:bodyPr>
            <a:spAutoFit/>
          </a:bodyPr>
          <a:lstStyle/>
          <a:p>
            <a:r>
              <a:rPr lang="en-PH" dirty="0"/>
              <a:t/>
            </a:r>
            <a:br>
              <a:rPr lang="en-PH" dirty="0"/>
            </a:br>
            <a:endParaRPr lang="en-PH" dirty="0"/>
          </a:p>
        </p:txBody>
      </p:sp>
    </p:spTree>
    <p:extLst>
      <p:ext uri="{BB962C8B-B14F-4D97-AF65-F5344CB8AC3E}">
        <p14:creationId xmlns:p14="http://schemas.microsoft.com/office/powerpoint/2010/main" val="37238216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21" y="931028"/>
            <a:ext cx="9613861" cy="1080938"/>
          </a:xfrm>
        </p:spPr>
        <p:txBody>
          <a:bodyPr/>
          <a:lstStyle/>
          <a:p>
            <a:pPr algn="ctr"/>
            <a:r>
              <a:rPr lang="en-PH" sz="4800" dirty="0" smtClean="0">
                <a:latin typeface="Adobe Caslon Pro" panose="0205050205050A020403" pitchFamily="18" charset="0"/>
              </a:rPr>
              <a:t>OBJECTIVES</a:t>
            </a:r>
            <a:endParaRPr lang="en-PH" dirty="0">
              <a:latin typeface="Adobe Caslon Pro" panose="0205050205050A020403" pitchFamily="18" charset="0"/>
            </a:endParaRPr>
          </a:p>
        </p:txBody>
      </p:sp>
      <p:sp>
        <p:nvSpPr>
          <p:cNvPr id="3" name="Content Placeholder 2"/>
          <p:cNvSpPr>
            <a:spLocks noGrp="1"/>
          </p:cNvSpPr>
          <p:nvPr>
            <p:ph idx="1"/>
          </p:nvPr>
        </p:nvSpPr>
        <p:spPr>
          <a:xfrm>
            <a:off x="375521" y="2979699"/>
            <a:ext cx="10866782" cy="3566161"/>
          </a:xfrm>
        </p:spPr>
        <p:txBody>
          <a:bodyPr>
            <a:normAutofit/>
          </a:bodyPr>
          <a:lstStyle/>
          <a:p>
            <a:pPr lvl="0">
              <a:buFont typeface="Wingdings" panose="05000000000000000000" pitchFamily="2" charset="2"/>
              <a:buChar char="Ø"/>
            </a:pPr>
            <a:r>
              <a:rPr lang="en-US" sz="3200" dirty="0"/>
              <a:t>Automatically detect cyberbullying statements in the site</a:t>
            </a:r>
            <a:endParaRPr lang="en-PH" sz="3200" dirty="0"/>
          </a:p>
          <a:p>
            <a:pPr lvl="0">
              <a:buFont typeface="Wingdings" panose="05000000000000000000" pitchFamily="2" charset="2"/>
              <a:buChar char="Ø"/>
            </a:pPr>
            <a:r>
              <a:rPr lang="en-US" sz="3200" dirty="0"/>
              <a:t>Flag detected cyberbullying occurrences</a:t>
            </a:r>
            <a:endParaRPr lang="en-PH" sz="3200" dirty="0"/>
          </a:p>
          <a:p>
            <a:pPr lvl="0">
              <a:buFont typeface="Wingdings" panose="05000000000000000000" pitchFamily="2" charset="2"/>
              <a:buChar char="Ø"/>
            </a:pPr>
            <a:r>
              <a:rPr lang="en-US" sz="3200" dirty="0"/>
              <a:t>Produce timely and organized reports that can only be accessed by authorized </a:t>
            </a:r>
            <a:r>
              <a:rPr lang="en-US" sz="3200" dirty="0" smtClean="0"/>
              <a:t>personnel</a:t>
            </a:r>
            <a:endParaRPr lang="en-PH" sz="3200" dirty="0"/>
          </a:p>
        </p:txBody>
      </p:sp>
    </p:spTree>
    <p:extLst>
      <p:ext uri="{BB962C8B-B14F-4D97-AF65-F5344CB8AC3E}">
        <p14:creationId xmlns:p14="http://schemas.microsoft.com/office/powerpoint/2010/main" val="19644263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203" y="989399"/>
            <a:ext cx="9613861" cy="1080938"/>
          </a:xfrm>
        </p:spPr>
        <p:txBody>
          <a:bodyPr>
            <a:normAutofit/>
          </a:bodyPr>
          <a:lstStyle/>
          <a:p>
            <a:pPr algn="ctr"/>
            <a:r>
              <a:rPr lang="en-PH" sz="4400" dirty="0" smtClean="0">
                <a:latin typeface="Adobe Caslon Pro" panose="0205050205050A020403" pitchFamily="18" charset="0"/>
              </a:rPr>
              <a:t>DESIGN AND METHODOLOGY</a:t>
            </a:r>
            <a:endParaRPr lang="en-PH" sz="4400" dirty="0">
              <a:latin typeface="Adobe Caslon Pro" panose="0205050205050A020403" pitchFamily="18" charset="0"/>
            </a:endParaRPr>
          </a:p>
        </p:txBody>
      </p:sp>
      <p:pic>
        <p:nvPicPr>
          <p:cNvPr id="6" name="Content Placeholder 5"/>
          <p:cNvPicPr>
            <a:picLocks noGrp="1" noChangeAspect="1"/>
          </p:cNvPicPr>
          <p:nvPr>
            <p:ph idx="1"/>
          </p:nvPr>
        </p:nvPicPr>
        <p:blipFill>
          <a:blip r:embed="rId2"/>
          <a:stretch>
            <a:fillRect/>
          </a:stretch>
        </p:blipFill>
        <p:spPr>
          <a:xfrm>
            <a:off x="9186432" y="3657964"/>
            <a:ext cx="2726167" cy="1952625"/>
          </a:xfrm>
          <a:prstGeom prst="rect">
            <a:avLst/>
          </a:prstGeom>
        </p:spPr>
      </p:pic>
      <p:sp>
        <p:nvSpPr>
          <p:cNvPr id="5" name="TextBox 4"/>
          <p:cNvSpPr txBox="1"/>
          <p:nvPr/>
        </p:nvSpPr>
        <p:spPr>
          <a:xfrm>
            <a:off x="-125457" y="2391508"/>
            <a:ext cx="5588000" cy="523220"/>
          </a:xfrm>
          <a:prstGeom prst="rect">
            <a:avLst/>
          </a:prstGeom>
          <a:noFill/>
        </p:spPr>
        <p:txBody>
          <a:bodyPr wrap="square" rtlCol="0">
            <a:spAutoFit/>
          </a:bodyPr>
          <a:lstStyle/>
          <a:p>
            <a:pPr algn="ctr"/>
            <a:r>
              <a:rPr lang="en-PH" sz="2800" dirty="0"/>
              <a:t>Software Applications Used</a:t>
            </a:r>
          </a:p>
        </p:txBody>
      </p:sp>
      <p:pic>
        <p:nvPicPr>
          <p:cNvPr id="1032"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3657964"/>
            <a:ext cx="3524250" cy="1952625"/>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descr="Image result for Anaconda (Python distrib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8" name="Picture 8" descr="Image result for Anaconda (Python distribu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4941" y="3486514"/>
            <a:ext cx="42576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479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21" y="1039962"/>
            <a:ext cx="9613861" cy="1080938"/>
          </a:xfrm>
        </p:spPr>
        <p:txBody>
          <a:bodyPr>
            <a:normAutofit/>
          </a:bodyPr>
          <a:lstStyle/>
          <a:p>
            <a:pPr algn="ctr"/>
            <a:r>
              <a:rPr lang="en-PH" sz="4800" dirty="0" smtClean="0">
                <a:latin typeface="Adobe Caslon Pro" panose="0205050205050A020403" pitchFamily="18" charset="0"/>
              </a:rPr>
              <a:t>SYSTEM ARCHITECTURE</a:t>
            </a:r>
            <a:endParaRPr lang="en-PH" sz="4800" dirty="0">
              <a:latin typeface="Adobe Caslon Pro" panose="0205050205050A020403"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572" y="2120900"/>
            <a:ext cx="9929728" cy="4597400"/>
          </a:xfrm>
        </p:spPr>
      </p:pic>
    </p:spTree>
    <p:extLst>
      <p:ext uri="{BB962C8B-B14F-4D97-AF65-F5344CB8AC3E}">
        <p14:creationId xmlns:p14="http://schemas.microsoft.com/office/powerpoint/2010/main" val="341385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21" y="1032628"/>
            <a:ext cx="9613861" cy="1080938"/>
          </a:xfrm>
        </p:spPr>
        <p:txBody>
          <a:bodyPr>
            <a:normAutofit/>
          </a:bodyPr>
          <a:lstStyle/>
          <a:p>
            <a:pPr algn="ctr"/>
            <a:r>
              <a:rPr lang="en-PH" sz="4800" dirty="0" smtClean="0">
                <a:latin typeface="Adobe Caslon Pro" panose="0205050205050A020403" pitchFamily="18" charset="0"/>
              </a:rPr>
              <a:t>SYSTEM ARCHITECTURE</a:t>
            </a:r>
            <a:endParaRPr lang="en-PH" sz="4800" dirty="0">
              <a:latin typeface="Adobe Caslon Pro" panose="0205050205050A020403" pitchFamily="18" charset="0"/>
            </a:endParaRPr>
          </a:p>
        </p:txBody>
      </p:sp>
      <p:sp>
        <p:nvSpPr>
          <p:cNvPr id="3" name="Content Placeholder 2"/>
          <p:cNvSpPr>
            <a:spLocks noGrp="1"/>
          </p:cNvSpPr>
          <p:nvPr>
            <p:ph idx="1"/>
          </p:nvPr>
        </p:nvSpPr>
        <p:spPr/>
        <p:txBody>
          <a:bodyPr/>
          <a:lstStyle/>
          <a:p>
            <a:endParaRPr lang="en-PH"/>
          </a:p>
        </p:txBody>
      </p:sp>
    </p:spTree>
    <p:extLst>
      <p:ext uri="{BB962C8B-B14F-4D97-AF65-F5344CB8AC3E}">
        <p14:creationId xmlns:p14="http://schemas.microsoft.com/office/powerpoint/2010/main" val="1652559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22400" y="0"/>
            <a:ext cx="8382000" cy="6858000"/>
          </a:xfrm>
          <a:prstGeom prst="rect">
            <a:avLst/>
          </a:prstGeom>
          <a:noFill/>
          <a:ln>
            <a:noFill/>
          </a:ln>
        </p:spPr>
      </p:pic>
    </p:spTree>
    <p:extLst>
      <p:ext uri="{BB962C8B-B14F-4D97-AF65-F5344CB8AC3E}">
        <p14:creationId xmlns:p14="http://schemas.microsoft.com/office/powerpoint/2010/main" val="3218351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PH" sz="4800" dirty="0" smtClean="0">
                <a:latin typeface="Adobe Caslon Pro" panose="0205050205050A020403" pitchFamily="18" charset="0"/>
              </a:rPr>
              <a:t>STATEMENT OF THE PROBLEM</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680321" y="3376899"/>
            <a:ext cx="10920570" cy="4272642"/>
          </a:xfrm>
        </p:spPr>
        <p:txBody>
          <a:bodyPr>
            <a:noAutofit/>
          </a:bodyPr>
          <a:lstStyle/>
          <a:p>
            <a:pPr marL="0" indent="0" algn="ctr">
              <a:buNone/>
            </a:pPr>
            <a:r>
              <a:rPr lang="en-PH" sz="4400" dirty="0" smtClean="0"/>
              <a:t>How can cyberbullying statements in Filipino be detected in social media sites?</a:t>
            </a:r>
            <a:endParaRPr lang="en-PH" sz="4400" dirty="0"/>
          </a:p>
          <a:p>
            <a:pPr marL="0" indent="0">
              <a:buNone/>
            </a:pPr>
            <a:endParaRPr lang="en-PH" sz="4400" dirty="0"/>
          </a:p>
        </p:txBody>
      </p:sp>
    </p:spTree>
    <p:extLst>
      <p:ext uri="{BB962C8B-B14F-4D97-AF65-F5344CB8AC3E}">
        <p14:creationId xmlns:p14="http://schemas.microsoft.com/office/powerpoint/2010/main" val="1792999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21" y="1096128"/>
            <a:ext cx="9613861" cy="1080938"/>
          </a:xfrm>
        </p:spPr>
        <p:txBody>
          <a:bodyPr>
            <a:normAutofit fontScale="90000"/>
          </a:bodyPr>
          <a:lstStyle/>
          <a:p>
            <a:pPr algn="ctr"/>
            <a:r>
              <a:rPr lang="en-PH" sz="4800" dirty="0" smtClean="0">
                <a:latin typeface="Adobe Caslon Pro" panose="0205050205050A020403" pitchFamily="18" charset="0"/>
              </a:rPr>
              <a:t>SYSTEM ARCHITECTURE </a:t>
            </a:r>
            <a:r>
              <a:rPr lang="en-PH" sz="4800" dirty="0" smtClean="0">
                <a:latin typeface="Adobe Caslon Pro" panose="0205050205050A020403" pitchFamily="18" charset="0"/>
              </a:rPr>
              <a:t>PHASES</a:t>
            </a:r>
            <a:endParaRPr lang="en-PH" sz="4800" dirty="0">
              <a:latin typeface="Adobe Caslon Pro" panose="0205050205050A020403" pitchFamily="18" charset="0"/>
            </a:endParaRPr>
          </a:p>
        </p:txBody>
      </p:sp>
      <p:sp>
        <p:nvSpPr>
          <p:cNvPr id="3" name="Content Placeholder 2"/>
          <p:cNvSpPr>
            <a:spLocks noGrp="1"/>
          </p:cNvSpPr>
          <p:nvPr>
            <p:ph idx="1"/>
          </p:nvPr>
        </p:nvSpPr>
        <p:spPr/>
        <p:txBody>
          <a:bodyPr/>
          <a:lstStyle/>
          <a:p>
            <a:r>
              <a:rPr lang="en-PH" dirty="0"/>
              <a:t>Data </a:t>
            </a:r>
            <a:r>
              <a:rPr lang="en-PH" dirty="0" smtClean="0"/>
              <a:t>Collection</a:t>
            </a:r>
            <a:endParaRPr lang="en-PH" dirty="0"/>
          </a:p>
          <a:p>
            <a:r>
              <a:rPr lang="en-PH" dirty="0" smtClean="0"/>
              <a:t>Cleaning </a:t>
            </a:r>
            <a:r>
              <a:rPr lang="en-PH" dirty="0"/>
              <a:t>of the dataset</a:t>
            </a:r>
          </a:p>
          <a:p>
            <a:r>
              <a:rPr lang="en-PH" dirty="0" smtClean="0"/>
              <a:t>Data Annotation</a:t>
            </a:r>
          </a:p>
          <a:p>
            <a:r>
              <a:rPr lang="en-PH" dirty="0" smtClean="0"/>
              <a:t>Tokenization</a:t>
            </a:r>
            <a:endParaRPr lang="en-PH" dirty="0"/>
          </a:p>
          <a:p>
            <a:r>
              <a:rPr lang="en-PH" dirty="0"/>
              <a:t>Bag of Words</a:t>
            </a:r>
          </a:p>
          <a:p>
            <a:r>
              <a:rPr lang="en-PH" dirty="0"/>
              <a:t>Support Vector </a:t>
            </a:r>
            <a:r>
              <a:rPr lang="en-PH" dirty="0" smtClean="0"/>
              <a:t>Machine</a:t>
            </a:r>
          </a:p>
          <a:p>
            <a:r>
              <a:rPr lang="en-PH" dirty="0" smtClean="0"/>
              <a:t>Cyberbullying Detection Model</a:t>
            </a:r>
            <a:endParaRPr lang="en-PH" dirty="0"/>
          </a:p>
          <a:p>
            <a:endParaRPr lang="en-PH" dirty="0"/>
          </a:p>
        </p:txBody>
      </p:sp>
    </p:spTree>
    <p:extLst>
      <p:ext uri="{BB962C8B-B14F-4D97-AF65-F5344CB8AC3E}">
        <p14:creationId xmlns:p14="http://schemas.microsoft.com/office/powerpoint/2010/main" val="17797572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
            </a:r>
            <a:br>
              <a:rPr lang="en-PH" dirty="0" smtClean="0"/>
            </a:br>
            <a:r>
              <a:rPr lang="en-PH" dirty="0" smtClean="0">
                <a:latin typeface="Adobe Caslon Pro" panose="0205050205050A020403" pitchFamily="18" charset="0"/>
              </a:rPr>
              <a:t>Data </a:t>
            </a:r>
            <a:r>
              <a:rPr lang="en-PH" dirty="0" smtClean="0">
                <a:latin typeface="Adobe Caslon Pro" panose="0205050205050A020403" pitchFamily="18" charset="0"/>
              </a:rPr>
              <a:t>Collection</a:t>
            </a:r>
            <a:endParaRPr lang="en-PH" dirty="0">
              <a:latin typeface="Adobe Caslon Pro" panose="0205050205050A020403" pitchFamily="18" charset="0"/>
            </a:endParaRPr>
          </a:p>
        </p:txBody>
      </p:sp>
      <p:sp>
        <p:nvSpPr>
          <p:cNvPr id="3" name="Content Placeholder 2"/>
          <p:cNvSpPr>
            <a:spLocks noGrp="1"/>
          </p:cNvSpPr>
          <p:nvPr>
            <p:ph idx="1"/>
          </p:nvPr>
        </p:nvSpPr>
        <p:spPr>
          <a:xfrm>
            <a:off x="114301" y="2222573"/>
            <a:ext cx="11950700" cy="596827"/>
          </a:xfrm>
        </p:spPr>
        <p:txBody>
          <a:bodyPr/>
          <a:lstStyle/>
          <a:p>
            <a:pPr marL="0" indent="0" algn="ctr">
              <a:buNone/>
            </a:pPr>
            <a:r>
              <a:rPr lang="en-PH" u="sng" dirty="0" smtClean="0">
                <a:solidFill>
                  <a:schemeClr val="bg1"/>
                </a:solidFill>
              </a:rPr>
              <a:t>2000 Data </a:t>
            </a:r>
            <a:r>
              <a:rPr lang="en-PH" dirty="0" smtClean="0">
                <a:solidFill>
                  <a:schemeClr val="bg1"/>
                </a:solidFill>
              </a:rPr>
              <a:t>| </a:t>
            </a:r>
            <a:r>
              <a:rPr lang="en-PH" u="sng" dirty="0" smtClean="0">
                <a:solidFill>
                  <a:schemeClr val="bg1"/>
                </a:solidFill>
              </a:rPr>
              <a:t>Import.io</a:t>
            </a:r>
            <a:r>
              <a:rPr lang="en-PH" dirty="0" smtClean="0">
                <a:solidFill>
                  <a:schemeClr val="bg1"/>
                </a:solidFill>
              </a:rPr>
              <a:t> | </a:t>
            </a:r>
            <a:r>
              <a:rPr lang="en-PH" u="sng" dirty="0" smtClean="0">
                <a:solidFill>
                  <a:schemeClr val="bg1"/>
                </a:solidFill>
              </a:rPr>
              <a:t>Controversial Issue </a:t>
            </a:r>
            <a:endParaRPr lang="en-PH" u="sng" dirty="0">
              <a:solidFill>
                <a:schemeClr val="bg1"/>
              </a:solidFill>
            </a:endParaRPr>
          </a:p>
        </p:txBody>
      </p:sp>
      <p:pic>
        <p:nvPicPr>
          <p:cNvPr id="4" name="Picture 3"/>
          <p:cNvPicPr>
            <a:picLocks noChangeAspect="1"/>
          </p:cNvPicPr>
          <p:nvPr/>
        </p:nvPicPr>
        <p:blipFill rotWithShape="1">
          <a:blip r:embed="rId2"/>
          <a:srcRect l="6131" t="25618" r="38438" b="12644"/>
          <a:stretch/>
        </p:blipFill>
        <p:spPr>
          <a:xfrm>
            <a:off x="222251" y="2819400"/>
            <a:ext cx="5365750" cy="3864974"/>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54700" y="2819400"/>
            <a:ext cx="6108699" cy="3864974"/>
          </a:xfrm>
          <a:prstGeom prst="rect">
            <a:avLst/>
          </a:prstGeom>
          <a:noFill/>
          <a:ln>
            <a:noFill/>
          </a:ln>
        </p:spPr>
      </p:pic>
    </p:spTree>
    <p:extLst>
      <p:ext uri="{BB962C8B-B14F-4D97-AF65-F5344CB8AC3E}">
        <p14:creationId xmlns:p14="http://schemas.microsoft.com/office/powerpoint/2010/main" val="27341016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21" y="2184473"/>
            <a:ext cx="9613861" cy="3599316"/>
          </a:xfrm>
        </p:spPr>
        <p:txBody>
          <a:bodyPr/>
          <a:lstStyle/>
          <a:p>
            <a:pPr marL="0" indent="0" algn="ctr">
              <a:buNone/>
            </a:pPr>
            <a:r>
              <a:rPr lang="en-PH" dirty="0" smtClean="0">
                <a:solidFill>
                  <a:schemeClr val="bg1"/>
                </a:solidFill>
              </a:rPr>
              <a:t>!@#$%^&amp;*()-_=+:”;’{}|[]\&lt;&gt;?,./| and not Filipino Language and Links</a:t>
            </a:r>
            <a:endParaRPr lang="en-PH" dirty="0">
              <a:solidFill>
                <a:schemeClr val="bg1"/>
              </a:solidFill>
            </a:endParaRPr>
          </a:p>
        </p:txBody>
      </p:sp>
      <p:sp>
        <p:nvSpPr>
          <p:cNvPr id="4" name="Title 1"/>
          <p:cNvSpPr>
            <a:spLocks noGrp="1"/>
          </p:cNvSpPr>
          <p:nvPr>
            <p:ph type="title"/>
          </p:nvPr>
        </p:nvSpPr>
        <p:spPr>
          <a:xfrm>
            <a:off x="406401" y="753228"/>
            <a:ext cx="9887782" cy="1080938"/>
          </a:xfrm>
        </p:spPr>
        <p:txBody>
          <a:bodyPr>
            <a:normAutofit/>
          </a:bodyPr>
          <a:lstStyle/>
          <a:p>
            <a:r>
              <a:rPr lang="en-PH" dirty="0" smtClean="0">
                <a:latin typeface="Adobe Caslon Pro" panose="0205050205050A020403" pitchFamily="18" charset="0"/>
              </a:rPr>
              <a:t>Cleaning </a:t>
            </a:r>
            <a:r>
              <a:rPr lang="en-PH" dirty="0" smtClean="0">
                <a:latin typeface="Adobe Caslon Pro" panose="0205050205050A020403" pitchFamily="18" charset="0"/>
              </a:rPr>
              <a:t>of Dataset</a:t>
            </a:r>
            <a:endParaRPr lang="en-PH" dirty="0">
              <a:latin typeface="Adobe Caslon Pro" panose="0205050205050A020403" pitchFamily="18" charset="0"/>
            </a:endParaRPr>
          </a:p>
        </p:txBody>
      </p:sp>
      <p:pic>
        <p:nvPicPr>
          <p:cNvPr id="2" name="Picture 1"/>
          <p:cNvPicPr>
            <a:picLocks noChangeAspect="1"/>
          </p:cNvPicPr>
          <p:nvPr/>
        </p:nvPicPr>
        <p:blipFill rotWithShape="1">
          <a:blip r:embed="rId2"/>
          <a:srcRect l="132" t="12649" r="78587" b="12585"/>
          <a:stretch/>
        </p:blipFill>
        <p:spPr>
          <a:xfrm>
            <a:off x="3436201" y="2705099"/>
            <a:ext cx="4102100" cy="4064001"/>
          </a:xfrm>
          <a:prstGeom prst="rect">
            <a:avLst/>
          </a:prstGeom>
        </p:spPr>
      </p:pic>
    </p:spTree>
    <p:extLst>
      <p:ext uri="{BB962C8B-B14F-4D97-AF65-F5344CB8AC3E}">
        <p14:creationId xmlns:p14="http://schemas.microsoft.com/office/powerpoint/2010/main" val="18381588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11079879" cy="3599316"/>
          </a:xfrm>
        </p:spPr>
        <p:txBody>
          <a:bodyPr/>
          <a:lstStyle/>
          <a:p>
            <a:pPr marL="0" indent="0" algn="ctr">
              <a:buNone/>
            </a:pPr>
            <a:r>
              <a:rPr lang="en-PH" dirty="0" smtClean="0">
                <a:solidFill>
                  <a:schemeClr val="bg1"/>
                </a:solidFill>
              </a:rPr>
              <a:t>1=10 Statement/1000 Data | 1000 Data - Researchers</a:t>
            </a:r>
            <a:endParaRPr lang="en-PH" dirty="0">
              <a:solidFill>
                <a:schemeClr val="bg1"/>
              </a:solidFill>
            </a:endParaRPr>
          </a:p>
        </p:txBody>
      </p:sp>
      <p:sp>
        <p:nvSpPr>
          <p:cNvPr id="4" name="Title 1"/>
          <p:cNvSpPr>
            <a:spLocks noGrp="1"/>
          </p:cNvSpPr>
          <p:nvPr>
            <p:ph type="title"/>
          </p:nvPr>
        </p:nvSpPr>
        <p:spPr/>
        <p:txBody>
          <a:bodyPr>
            <a:normAutofit/>
          </a:bodyPr>
          <a:lstStyle/>
          <a:p>
            <a:r>
              <a:rPr lang="en-PH" dirty="0" smtClean="0">
                <a:latin typeface="Adobe Caslon Pro" panose="0205050205050A020403" pitchFamily="18" charset="0"/>
              </a:rPr>
              <a:t>Data </a:t>
            </a:r>
            <a:r>
              <a:rPr lang="en-PH" dirty="0" smtClean="0">
                <a:latin typeface="Adobe Caslon Pro" panose="0205050205050A020403" pitchFamily="18" charset="0"/>
              </a:rPr>
              <a:t>Annotation</a:t>
            </a:r>
            <a:endParaRPr lang="en-PH" dirty="0">
              <a:latin typeface="Adobe Caslon Pro" panose="0205050205050A020403" pitchFamily="18" charset="0"/>
            </a:endParaRPr>
          </a:p>
        </p:txBody>
      </p:sp>
      <p:pic>
        <p:nvPicPr>
          <p:cNvPr id="2" name="Picture 1"/>
          <p:cNvPicPr>
            <a:picLocks noChangeAspect="1"/>
          </p:cNvPicPr>
          <p:nvPr/>
        </p:nvPicPr>
        <p:blipFill rotWithShape="1">
          <a:blip r:embed="rId2"/>
          <a:srcRect l="1381" t="27149" r="2539" b="10384"/>
          <a:stretch/>
        </p:blipFill>
        <p:spPr>
          <a:xfrm>
            <a:off x="426282" y="3009896"/>
            <a:ext cx="11333918" cy="3556000"/>
          </a:xfrm>
          <a:prstGeom prst="rect">
            <a:avLst/>
          </a:prstGeom>
        </p:spPr>
      </p:pic>
    </p:spTree>
    <p:extLst>
      <p:ext uri="{BB962C8B-B14F-4D97-AF65-F5344CB8AC3E}">
        <p14:creationId xmlns:p14="http://schemas.microsoft.com/office/powerpoint/2010/main" val="2572856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b="46067"/>
          <a:stretch/>
        </p:blipFill>
        <p:spPr>
          <a:xfrm>
            <a:off x="3358408" y="2997200"/>
            <a:ext cx="4274292" cy="3390900"/>
          </a:xfrm>
        </p:spPr>
      </p:pic>
      <p:sp>
        <p:nvSpPr>
          <p:cNvPr id="4" name="Title 1"/>
          <p:cNvSpPr txBox="1">
            <a:spLocks/>
          </p:cNvSpPr>
          <p:nvPr/>
        </p:nvSpPr>
        <p:spPr>
          <a:xfrm>
            <a:off x="261221" y="854828"/>
            <a:ext cx="9613861" cy="10809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PH" dirty="0" smtClean="0">
                <a:latin typeface="Adobe Caslon Pro" panose="0205050205050A020403" pitchFamily="18" charset="0"/>
              </a:rPr>
              <a:t>Tokenization</a:t>
            </a:r>
            <a:endParaRPr lang="en-PH" dirty="0">
              <a:latin typeface="Adobe Caslon Pro" panose="0205050205050A020403" pitchFamily="18" charset="0"/>
            </a:endParaRPr>
          </a:p>
        </p:txBody>
      </p:sp>
      <p:sp>
        <p:nvSpPr>
          <p:cNvPr id="5" name="TextBox 4"/>
          <p:cNvSpPr txBox="1"/>
          <p:nvPr/>
        </p:nvSpPr>
        <p:spPr>
          <a:xfrm>
            <a:off x="469900" y="2235650"/>
            <a:ext cx="9702800" cy="461665"/>
          </a:xfrm>
          <a:prstGeom prst="rect">
            <a:avLst/>
          </a:prstGeom>
          <a:noFill/>
        </p:spPr>
        <p:txBody>
          <a:bodyPr wrap="square" rtlCol="0">
            <a:spAutoFit/>
          </a:bodyPr>
          <a:lstStyle/>
          <a:p>
            <a:pPr algn="ctr"/>
            <a:r>
              <a:rPr lang="en-PH" sz="2400" dirty="0" smtClean="0">
                <a:solidFill>
                  <a:schemeClr val="bg1"/>
                </a:solidFill>
              </a:rPr>
              <a:t>Total of 7062 out of 2000Data</a:t>
            </a:r>
            <a:endParaRPr lang="en-PH" sz="2400" dirty="0">
              <a:solidFill>
                <a:schemeClr val="bg1"/>
              </a:solidFill>
            </a:endParaRPr>
          </a:p>
        </p:txBody>
      </p:sp>
    </p:spTree>
    <p:extLst>
      <p:ext uri="{BB962C8B-B14F-4D97-AF65-F5344CB8AC3E}">
        <p14:creationId xmlns:p14="http://schemas.microsoft.com/office/powerpoint/2010/main" val="34692794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a:srcRect t="26467" r="27" b="9660"/>
          <a:stretch/>
        </p:blipFill>
        <p:spPr>
          <a:xfrm>
            <a:off x="509437" y="2590801"/>
            <a:ext cx="11288863" cy="4055046"/>
          </a:xfrm>
          <a:prstGeom prst="rect">
            <a:avLst/>
          </a:prstGeom>
        </p:spPr>
      </p:pic>
      <p:sp>
        <p:nvSpPr>
          <p:cNvPr id="4" name="Title 1"/>
          <p:cNvSpPr>
            <a:spLocks noGrp="1"/>
          </p:cNvSpPr>
          <p:nvPr>
            <p:ph type="title"/>
          </p:nvPr>
        </p:nvSpPr>
        <p:spPr/>
        <p:txBody>
          <a:bodyPr>
            <a:normAutofit/>
          </a:bodyPr>
          <a:lstStyle/>
          <a:p>
            <a:r>
              <a:rPr lang="en-PH" dirty="0" smtClean="0">
                <a:latin typeface="Adobe Caslon Pro" panose="0205050205050A020403" pitchFamily="18" charset="0"/>
              </a:rPr>
              <a:t>Bag </a:t>
            </a:r>
            <a:r>
              <a:rPr lang="en-PH" dirty="0" smtClean="0">
                <a:latin typeface="Adobe Caslon Pro" panose="0205050205050A020403" pitchFamily="18" charset="0"/>
              </a:rPr>
              <a:t>of Words</a:t>
            </a:r>
            <a:endParaRPr lang="en-PH" dirty="0">
              <a:latin typeface="Adobe Caslon Pro" panose="0205050205050A020403" pitchFamily="18" charset="0"/>
            </a:endParaRPr>
          </a:p>
        </p:txBody>
      </p:sp>
    </p:spTree>
    <p:extLst>
      <p:ext uri="{BB962C8B-B14F-4D97-AF65-F5344CB8AC3E}">
        <p14:creationId xmlns:p14="http://schemas.microsoft.com/office/powerpoint/2010/main" val="1500516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1" y="753228"/>
            <a:ext cx="10179882" cy="1080938"/>
          </a:xfrm>
        </p:spPr>
        <p:txBody>
          <a:bodyPr>
            <a:normAutofit/>
          </a:bodyPr>
          <a:lstStyle/>
          <a:p>
            <a:r>
              <a:rPr lang="en-PH" dirty="0" smtClean="0"/>
              <a:t> </a:t>
            </a:r>
            <a:r>
              <a:rPr lang="en-PH" dirty="0" smtClean="0"/>
              <a:t/>
            </a:r>
            <a:br>
              <a:rPr lang="en-PH" dirty="0" smtClean="0"/>
            </a:br>
            <a:r>
              <a:rPr lang="en-PH" dirty="0" smtClean="0">
                <a:latin typeface="Adobe Caslon Pro" panose="0205050205050A020403" pitchFamily="18" charset="0"/>
              </a:rPr>
              <a:t>Support Vector Machine</a:t>
            </a:r>
            <a:endParaRPr lang="en-PH" dirty="0">
              <a:latin typeface="Adobe Caslon Pro" panose="0205050205050A020403" pitchFamily="18" charset="0"/>
            </a:endParaRPr>
          </a:p>
        </p:txBody>
      </p:sp>
      <p:pic>
        <p:nvPicPr>
          <p:cNvPr id="5" name="Content Placeholder 3"/>
          <p:cNvPicPr>
            <a:picLocks noGrp="1"/>
          </p:cNvPicPr>
          <p:nvPr>
            <p:ph idx="1"/>
          </p:nvPr>
        </p:nvPicPr>
        <p:blipFill rotWithShape="1">
          <a:blip r:embed="rId2"/>
          <a:srcRect l="-1" t="12258" r="320" b="7069"/>
          <a:stretch/>
        </p:blipFill>
        <p:spPr bwMode="auto">
          <a:xfrm>
            <a:off x="530030" y="2298700"/>
            <a:ext cx="11217470" cy="4343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83157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latin typeface="Adobe Caslon Pro" panose="0205050205050A020403" pitchFamily="18" charset="0"/>
              </a:rPr>
              <a:t>Cyberbullying </a:t>
            </a:r>
            <a:r>
              <a:rPr lang="en-PH" dirty="0">
                <a:latin typeface="Adobe Caslon Pro" panose="0205050205050A020403" pitchFamily="18" charset="0"/>
              </a:rPr>
              <a:t>Detection </a:t>
            </a:r>
            <a:r>
              <a:rPr lang="en-PH" dirty="0" smtClean="0">
                <a:latin typeface="Adobe Caslon Pro" panose="0205050205050A020403" pitchFamily="18" charset="0"/>
              </a:rPr>
              <a:t>Output</a:t>
            </a:r>
            <a:endParaRPr lang="en-PH"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482" y="2298700"/>
            <a:ext cx="9739518" cy="4216400"/>
          </a:xfrm>
          <a:prstGeom prst="rect">
            <a:avLst/>
          </a:prstGeom>
        </p:spPr>
      </p:pic>
    </p:spTree>
    <p:extLst>
      <p:ext uri="{BB962C8B-B14F-4D97-AF65-F5344CB8AC3E}">
        <p14:creationId xmlns:p14="http://schemas.microsoft.com/office/powerpoint/2010/main" val="228717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21" y="1019928"/>
            <a:ext cx="9613861" cy="1080938"/>
          </a:xfrm>
        </p:spPr>
        <p:txBody>
          <a:bodyPr>
            <a:normAutofit/>
          </a:bodyPr>
          <a:lstStyle/>
          <a:p>
            <a:pPr algn="ctr"/>
            <a:r>
              <a:rPr lang="en-PH" sz="4400" dirty="0" smtClean="0">
                <a:latin typeface="Adobe Caslon Pro" panose="0205050205050A020403" pitchFamily="18" charset="0"/>
              </a:rPr>
              <a:t>RESULTS AND DISCUSSION</a:t>
            </a:r>
            <a:endParaRPr lang="en-PH" sz="4400" dirty="0">
              <a:latin typeface="Adobe Caslon Pro" panose="0205050205050A020403" pitchFamily="18" charset="0"/>
            </a:endParaRPr>
          </a:p>
        </p:txBody>
      </p:sp>
      <p:sp>
        <p:nvSpPr>
          <p:cNvPr id="3" name="TextBox 2"/>
          <p:cNvSpPr txBox="1"/>
          <p:nvPr/>
        </p:nvSpPr>
        <p:spPr>
          <a:xfrm>
            <a:off x="1797882" y="3784600"/>
            <a:ext cx="8559800" cy="1323439"/>
          </a:xfrm>
          <a:prstGeom prst="rect">
            <a:avLst/>
          </a:prstGeom>
          <a:noFill/>
        </p:spPr>
        <p:txBody>
          <a:bodyPr wrap="square" rtlCol="0">
            <a:spAutoFit/>
          </a:bodyPr>
          <a:lstStyle/>
          <a:p>
            <a:pPr algn="ctr"/>
            <a:r>
              <a:rPr lang="en-PH" sz="8000" dirty="0" smtClean="0">
                <a:latin typeface="Adobe Caslon Pro" panose="0205050205050A020403" pitchFamily="18" charset="0"/>
              </a:rPr>
              <a:t>D</a:t>
            </a:r>
            <a:r>
              <a:rPr lang="en-PH" sz="8000" dirty="0" smtClean="0">
                <a:solidFill>
                  <a:schemeClr val="bg1"/>
                </a:solidFill>
                <a:latin typeface="Adobe Caslon Pro" panose="0205050205050A020403" pitchFamily="18" charset="0"/>
              </a:rPr>
              <a:t>A</a:t>
            </a:r>
            <a:r>
              <a:rPr lang="en-PH" sz="8000" dirty="0" smtClean="0">
                <a:latin typeface="Adobe Caslon Pro" panose="0205050205050A020403" pitchFamily="18" charset="0"/>
              </a:rPr>
              <a:t>T</a:t>
            </a:r>
            <a:r>
              <a:rPr lang="en-PH" sz="8000" dirty="0" smtClean="0">
                <a:solidFill>
                  <a:schemeClr val="bg1"/>
                </a:solidFill>
                <a:latin typeface="Adobe Caslon Pro" panose="0205050205050A020403" pitchFamily="18" charset="0"/>
              </a:rPr>
              <a:t>A</a:t>
            </a:r>
            <a:r>
              <a:rPr lang="en-PH" sz="8000" dirty="0" smtClean="0">
                <a:latin typeface="Adobe Caslon Pro" panose="0205050205050A020403" pitchFamily="18" charset="0"/>
              </a:rPr>
              <a:t> A</a:t>
            </a:r>
            <a:r>
              <a:rPr lang="en-PH" sz="8000" dirty="0" smtClean="0">
                <a:solidFill>
                  <a:schemeClr val="bg1"/>
                </a:solidFill>
                <a:latin typeface="Adobe Caslon Pro" panose="0205050205050A020403" pitchFamily="18" charset="0"/>
              </a:rPr>
              <a:t>N</a:t>
            </a:r>
            <a:r>
              <a:rPr lang="en-PH" sz="8000" dirty="0" smtClean="0">
                <a:latin typeface="Adobe Caslon Pro" panose="0205050205050A020403" pitchFamily="18" charset="0"/>
              </a:rPr>
              <a:t>A</a:t>
            </a:r>
            <a:r>
              <a:rPr lang="en-PH" sz="8000" dirty="0" smtClean="0">
                <a:solidFill>
                  <a:schemeClr val="bg1"/>
                </a:solidFill>
                <a:latin typeface="Adobe Caslon Pro" panose="0205050205050A020403" pitchFamily="18" charset="0"/>
              </a:rPr>
              <a:t>L</a:t>
            </a:r>
            <a:r>
              <a:rPr lang="en-PH" sz="8000" dirty="0" smtClean="0">
                <a:latin typeface="Adobe Caslon Pro" panose="0205050205050A020403" pitchFamily="18" charset="0"/>
              </a:rPr>
              <a:t>Y</a:t>
            </a:r>
            <a:r>
              <a:rPr lang="en-PH" sz="8000" dirty="0" smtClean="0">
                <a:solidFill>
                  <a:schemeClr val="bg1"/>
                </a:solidFill>
                <a:latin typeface="Adobe Caslon Pro" panose="0205050205050A020403" pitchFamily="18" charset="0"/>
              </a:rPr>
              <a:t>S</a:t>
            </a:r>
            <a:r>
              <a:rPr lang="en-PH" sz="8000" dirty="0" smtClean="0">
                <a:latin typeface="Adobe Caslon Pro" panose="0205050205050A020403" pitchFamily="18" charset="0"/>
              </a:rPr>
              <a:t>I</a:t>
            </a:r>
            <a:r>
              <a:rPr lang="en-PH" sz="8000" dirty="0" smtClean="0">
                <a:solidFill>
                  <a:schemeClr val="bg1"/>
                </a:solidFill>
                <a:latin typeface="Adobe Caslon Pro" panose="0205050205050A020403" pitchFamily="18" charset="0"/>
              </a:rPr>
              <a:t>S</a:t>
            </a:r>
            <a:endParaRPr lang="en-PH" sz="8000" dirty="0">
              <a:solidFill>
                <a:schemeClr val="bg1"/>
              </a:solidFill>
              <a:latin typeface="Adobe Caslon Pro" panose="0205050205050A020403" pitchFamily="18" charset="0"/>
            </a:endParaRPr>
          </a:p>
        </p:txBody>
      </p:sp>
    </p:spTree>
    <p:extLst>
      <p:ext uri="{BB962C8B-B14F-4D97-AF65-F5344CB8AC3E}">
        <p14:creationId xmlns:p14="http://schemas.microsoft.com/office/powerpoint/2010/main" val="9152643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PH" dirty="0" smtClean="0"/>
              <a:t/>
            </a:r>
            <a:br>
              <a:rPr lang="en-PH" dirty="0" smtClean="0"/>
            </a:br>
            <a:r>
              <a:rPr lang="en-PH" sz="5300" dirty="0" smtClean="0">
                <a:latin typeface="Adobe Caslon Pro" panose="0205050205050A020403" pitchFamily="18" charset="0"/>
              </a:rPr>
              <a:t>Data Analysis </a:t>
            </a:r>
            <a:r>
              <a:rPr lang="en-PH" dirty="0" smtClean="0">
                <a:latin typeface="Adobe Caslon Pro" panose="0205050205050A020403" pitchFamily="18" charset="0"/>
              </a:rPr>
              <a:t>– Length of words per statement</a:t>
            </a:r>
            <a:endParaRPr lang="en-PH" dirty="0">
              <a:latin typeface="Adobe Caslon Pro" panose="0205050205050A020403" pitchFamily="18" charset="0"/>
            </a:endParaRPr>
          </a:p>
        </p:txBody>
      </p:sp>
      <p:pic>
        <p:nvPicPr>
          <p:cNvPr id="5" name="Content Placeholder 4" descr="https://lh6.googleusercontent.com/amoaSdVpCk0zJhclUnqmXpYQo6Jead_NVhzgPP3VOljJYMxEh__2cfldisGupduXAfQSD3m4btKLOdMc4_rj3D8QmGbqvQjH8rJyvvz1KZ0abY9HPxPo91b_1XfL8kI9vW0rfoY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7300" y="2147094"/>
            <a:ext cx="9664700" cy="4495006"/>
          </a:xfrm>
          <a:prstGeom prst="rect">
            <a:avLst/>
          </a:prstGeom>
          <a:noFill/>
          <a:ln>
            <a:noFill/>
          </a:ln>
        </p:spPr>
      </p:pic>
    </p:spTree>
    <p:extLst>
      <p:ext uri="{BB962C8B-B14F-4D97-AF65-F5344CB8AC3E}">
        <p14:creationId xmlns:p14="http://schemas.microsoft.com/office/powerpoint/2010/main" val="1013984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21" y="931028"/>
            <a:ext cx="9613861" cy="1080938"/>
          </a:xfrm>
        </p:spPr>
        <p:txBody>
          <a:bodyPr/>
          <a:lstStyle/>
          <a:p>
            <a:pPr algn="ctr"/>
            <a:r>
              <a:rPr lang="en-PH" sz="4800" dirty="0" smtClean="0">
                <a:latin typeface="Adobe Caslon Pro" panose="0205050205050A020403" pitchFamily="18" charset="0"/>
              </a:rPr>
              <a:t>OBJECTIVES</a:t>
            </a:r>
            <a:endParaRPr lang="en-PH" dirty="0">
              <a:latin typeface="Adobe Caslon Pro" panose="0205050205050A020403" pitchFamily="18" charset="0"/>
            </a:endParaRPr>
          </a:p>
        </p:txBody>
      </p:sp>
      <p:sp>
        <p:nvSpPr>
          <p:cNvPr id="3" name="Content Placeholder 2"/>
          <p:cNvSpPr>
            <a:spLocks noGrp="1"/>
          </p:cNvSpPr>
          <p:nvPr>
            <p:ph idx="1"/>
          </p:nvPr>
        </p:nvSpPr>
        <p:spPr>
          <a:xfrm>
            <a:off x="680321" y="2613939"/>
            <a:ext cx="10866782" cy="3566161"/>
          </a:xfrm>
        </p:spPr>
        <p:txBody>
          <a:bodyPr>
            <a:normAutofit/>
          </a:bodyPr>
          <a:lstStyle/>
          <a:p>
            <a:pPr marL="0" indent="0">
              <a:buNone/>
            </a:pPr>
            <a:r>
              <a:rPr lang="en-US" sz="3200" b="1" u="sng" dirty="0">
                <a:latin typeface="+mj-lt"/>
              </a:rPr>
              <a:t>Main Objective</a:t>
            </a:r>
          </a:p>
          <a:p>
            <a:pPr marL="0" indent="0">
              <a:buNone/>
            </a:pPr>
            <a:r>
              <a:rPr lang="en-US" sz="3800" dirty="0">
                <a:latin typeface="+mj-lt"/>
              </a:rPr>
              <a:t>	</a:t>
            </a:r>
            <a:endParaRPr lang="en-US" sz="3800" dirty="0" smtClean="0">
              <a:latin typeface="+mj-lt"/>
            </a:endParaRPr>
          </a:p>
          <a:p>
            <a:pPr marL="0" indent="0">
              <a:buNone/>
            </a:pPr>
            <a:r>
              <a:rPr lang="en-US" sz="3800" dirty="0">
                <a:latin typeface="+mj-lt"/>
              </a:rPr>
              <a:t>	</a:t>
            </a:r>
            <a:r>
              <a:rPr lang="en-PH" sz="3800" dirty="0" smtClean="0">
                <a:latin typeface="+mj-lt"/>
              </a:rPr>
              <a:t>To create an application that can detect cyberbullying statements in Filipino in social media sites.</a:t>
            </a:r>
            <a:endParaRPr lang="en-PH" sz="3800" dirty="0">
              <a:latin typeface="+mj-lt"/>
            </a:endParaRPr>
          </a:p>
        </p:txBody>
      </p:sp>
    </p:spTree>
    <p:extLst>
      <p:ext uri="{BB962C8B-B14F-4D97-AF65-F5344CB8AC3E}">
        <p14:creationId xmlns:p14="http://schemas.microsoft.com/office/powerpoint/2010/main" val="10226169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PH" dirty="0" smtClean="0"/>
              <a:t/>
            </a:r>
            <a:br>
              <a:rPr lang="en-PH" dirty="0" smtClean="0"/>
            </a:br>
            <a:r>
              <a:rPr lang="en-PH" sz="5300" dirty="0" smtClean="0">
                <a:latin typeface="Adobe Caslon Pro" panose="0205050205050A020403" pitchFamily="18" charset="0"/>
              </a:rPr>
              <a:t>Data Analysis </a:t>
            </a:r>
            <a:r>
              <a:rPr lang="en-PH" dirty="0" smtClean="0">
                <a:latin typeface="Adobe Caslon Pro" panose="0205050205050A020403" pitchFamily="18" charset="0"/>
              </a:rPr>
              <a:t>– Presence of numeric Data</a:t>
            </a:r>
            <a:endParaRPr lang="en-PH" dirty="0">
              <a:latin typeface="Adobe Caslon Pro" panose="0205050205050A020403" pitchFamily="18" charset="0"/>
            </a:endParaRPr>
          </a:p>
        </p:txBody>
      </p:sp>
      <p:pic>
        <p:nvPicPr>
          <p:cNvPr id="5" name="Content Placeholder 4" descr="https://lh5.googleusercontent.com/_jpzsyP66TUkAa2bUa0SO6lKQspQB5ZAer2Fw-4pFWQo4eTMw2M6rvz5IJECPIrYR8X0rEQFz0HbUzMr3D_U4S74jezki8VnROjwkwdE8eJzItftym1EXE9129aJdMrPb6w6jV_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2000" y="2102644"/>
            <a:ext cx="8077200" cy="4602956"/>
          </a:xfrm>
          <a:prstGeom prst="rect">
            <a:avLst/>
          </a:prstGeom>
          <a:noFill/>
          <a:ln>
            <a:noFill/>
          </a:ln>
        </p:spPr>
      </p:pic>
    </p:spTree>
    <p:extLst>
      <p:ext uri="{BB962C8B-B14F-4D97-AF65-F5344CB8AC3E}">
        <p14:creationId xmlns:p14="http://schemas.microsoft.com/office/powerpoint/2010/main" val="29677325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sz="5300" dirty="0">
                <a:latin typeface="Adobe Caslon Pro" panose="0205050205050A020403" pitchFamily="18" charset="0"/>
              </a:rPr>
              <a:t>Data Analysis </a:t>
            </a:r>
            <a:r>
              <a:rPr lang="en-PH" dirty="0">
                <a:latin typeface="Adobe Caslon Pro" panose="0205050205050A020403" pitchFamily="18" charset="0"/>
              </a:rPr>
              <a:t>– Presence of </a:t>
            </a:r>
            <a:r>
              <a:rPr lang="en-PH" dirty="0" smtClean="0">
                <a:latin typeface="Adobe Caslon Pro" panose="0205050205050A020403" pitchFamily="18" charset="0"/>
              </a:rPr>
              <a:t>words in </a:t>
            </a:r>
            <a:r>
              <a:rPr lang="en-PH" dirty="0" err="1" smtClean="0">
                <a:latin typeface="Adobe Caslon Pro" panose="0205050205050A020403" pitchFamily="18" charset="0"/>
              </a:rPr>
              <a:t>UpperCase</a:t>
            </a:r>
            <a:endParaRPr lang="en-PH" dirty="0"/>
          </a:p>
        </p:txBody>
      </p:sp>
      <p:pic>
        <p:nvPicPr>
          <p:cNvPr id="4" name="Content Placeholder 3" descr="https://lh6.googleusercontent.com/HTPDHnI6Iny5B2zSFwA7DGFQb7UBvwZ4IzXOWLSDY8okYCy8SYmoE4OkOl_ehlpx4pbz7-Tpb362Lg6HH0iGxFgxWWIf7sEDjTqyIgpnB0kcdlibrvPwDyUd_B3HHc2e4cks1wJ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5800" y="2133600"/>
            <a:ext cx="8064500" cy="4546600"/>
          </a:xfrm>
          <a:prstGeom prst="rect">
            <a:avLst/>
          </a:prstGeom>
          <a:noFill/>
          <a:ln>
            <a:noFill/>
          </a:ln>
        </p:spPr>
      </p:pic>
    </p:spTree>
    <p:extLst>
      <p:ext uri="{BB962C8B-B14F-4D97-AF65-F5344CB8AC3E}">
        <p14:creationId xmlns:p14="http://schemas.microsoft.com/office/powerpoint/2010/main" val="8164037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3228"/>
            <a:ext cx="10294182" cy="1080938"/>
          </a:xfrm>
        </p:spPr>
        <p:txBody>
          <a:bodyPr>
            <a:normAutofit fontScale="90000"/>
          </a:bodyPr>
          <a:lstStyle/>
          <a:p>
            <a:pPr algn="ctr"/>
            <a:r>
              <a:rPr lang="en-PH" sz="5300" dirty="0">
                <a:latin typeface="Adobe Caslon Pro" panose="0205050205050A020403" pitchFamily="18" charset="0"/>
              </a:rPr>
              <a:t>Data Analysis </a:t>
            </a:r>
            <a:r>
              <a:rPr lang="en-PH" dirty="0">
                <a:latin typeface="Adobe Caslon Pro" panose="0205050205050A020403" pitchFamily="18" charset="0"/>
              </a:rPr>
              <a:t>– </a:t>
            </a:r>
            <a:r>
              <a:rPr lang="en-PH" dirty="0" smtClean="0">
                <a:latin typeface="Adobe Caslon Pro" panose="0205050205050A020403" pitchFamily="18" charset="0"/>
              </a:rPr>
              <a:t/>
            </a:r>
            <a:br>
              <a:rPr lang="en-PH" dirty="0" smtClean="0">
                <a:latin typeface="Adobe Caslon Pro" panose="0205050205050A020403" pitchFamily="18" charset="0"/>
              </a:rPr>
            </a:br>
            <a:r>
              <a:rPr lang="en-PH" dirty="0" smtClean="0">
                <a:latin typeface="Adobe Caslon Pro" panose="0205050205050A020403" pitchFamily="18" charset="0"/>
              </a:rPr>
              <a:t>Presence </a:t>
            </a:r>
            <a:r>
              <a:rPr lang="en-PH" dirty="0">
                <a:latin typeface="Adobe Caslon Pro" panose="0205050205050A020403" pitchFamily="18" charset="0"/>
              </a:rPr>
              <a:t>of </a:t>
            </a:r>
            <a:r>
              <a:rPr lang="en-PH" dirty="0" smtClean="0">
                <a:latin typeface="Adobe Caslon Pro" panose="0205050205050A020403" pitchFamily="18" charset="0"/>
              </a:rPr>
              <a:t>words consisting of single or double characters</a:t>
            </a:r>
            <a:endParaRPr lang="en-PH" dirty="0"/>
          </a:p>
        </p:txBody>
      </p:sp>
      <p:pic>
        <p:nvPicPr>
          <p:cNvPr id="4" name="Content Placeholder 3" descr="https://lh5.googleusercontent.com/2R0fiybs7AM_sH1NfLljcEl23-xaYEzRDWiFG70APzQxhEWtH9i6QzFWZHIho_T7ouBlIub3LIw3KnZ0aDFGWYymfYEKUiF9Twg-_tdDxl9vvr_I-PD3DxgdCioSRXuL_uzkL4mp"/>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3867" y="2197100"/>
            <a:ext cx="7910533" cy="4521200"/>
          </a:xfrm>
          <a:prstGeom prst="rect">
            <a:avLst/>
          </a:prstGeom>
          <a:noFill/>
          <a:ln>
            <a:noFill/>
          </a:ln>
        </p:spPr>
      </p:pic>
    </p:spTree>
    <p:extLst>
      <p:ext uri="{BB962C8B-B14F-4D97-AF65-F5344CB8AC3E}">
        <p14:creationId xmlns:p14="http://schemas.microsoft.com/office/powerpoint/2010/main" val="715692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21" y="943728"/>
            <a:ext cx="9613861" cy="1080938"/>
          </a:xfrm>
        </p:spPr>
        <p:txBody>
          <a:bodyPr>
            <a:normAutofit fontScale="90000"/>
          </a:bodyPr>
          <a:lstStyle/>
          <a:p>
            <a:r>
              <a:rPr lang="en-PH" sz="5300" dirty="0">
                <a:latin typeface="Adobe Caslon Pro" panose="0205050205050A020403" pitchFamily="18" charset="0"/>
              </a:rPr>
              <a:t>Data Analysis </a:t>
            </a:r>
            <a:r>
              <a:rPr lang="en-PH" dirty="0">
                <a:latin typeface="Adobe Caslon Pro" panose="0205050205050A020403" pitchFamily="18" charset="0"/>
              </a:rPr>
              <a:t>– </a:t>
            </a:r>
            <a:r>
              <a:rPr lang="en-PH" dirty="0" smtClean="0">
                <a:latin typeface="Adobe Caslon Pro" panose="0205050205050A020403" pitchFamily="18" charset="0"/>
              </a:rPr>
              <a:t>Top 50 Cyberbullying Keywords</a:t>
            </a:r>
            <a:endParaRPr lang="en-PH"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44677864"/>
              </p:ext>
            </p:extLst>
          </p:nvPr>
        </p:nvGraphicFramePr>
        <p:xfrm>
          <a:off x="825500" y="2012194"/>
          <a:ext cx="10807701" cy="5014494"/>
        </p:xfrm>
        <a:graphic>
          <a:graphicData uri="http://schemas.openxmlformats.org/drawingml/2006/table">
            <a:tbl>
              <a:tblPr firstRow="1" firstCol="1" bandRow="1">
                <a:tableStyleId>{5C22544A-7EE6-4342-B048-85BDC9FD1C3A}</a:tableStyleId>
              </a:tblPr>
              <a:tblGrid>
                <a:gridCol w="3602567"/>
                <a:gridCol w="3602567"/>
                <a:gridCol w="3602567"/>
              </a:tblGrid>
              <a:tr h="245816">
                <a:tc>
                  <a:txBody>
                    <a:bodyPr/>
                    <a:lstStyle/>
                    <a:p>
                      <a:pPr marL="0" marR="0" algn="ctr">
                        <a:lnSpc>
                          <a:spcPct val="107000"/>
                        </a:lnSpc>
                        <a:spcBef>
                          <a:spcPts val="0"/>
                        </a:spcBef>
                        <a:spcAft>
                          <a:spcPts val="0"/>
                        </a:spcAft>
                      </a:pPr>
                      <a:r>
                        <a:rPr lang="en-US" sz="1200" dirty="0">
                          <a:effectLst/>
                        </a:rPr>
                        <a:t>Rank</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Word(s)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No. of occurrences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INA/</a:t>
                      </a:r>
                      <a:r>
                        <a:rPr lang="en-US" sz="1200" dirty="0" err="1">
                          <a:effectLst/>
                        </a:rPr>
                        <a:t>unu</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566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TANG/</a:t>
                      </a:r>
                      <a:r>
                        <a:rPr lang="en-US" sz="1200" dirty="0" err="1">
                          <a:effectLst/>
                        </a:rPr>
                        <a:t>tung</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210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puta/</a:t>
                      </a:r>
                      <a:r>
                        <a:rPr lang="en-US" sz="1200" dirty="0" err="1">
                          <a:effectLst/>
                        </a:rPr>
                        <a:t>putang</a:t>
                      </a:r>
                      <a:r>
                        <a:rPr lang="en-US" sz="1200" dirty="0">
                          <a:effectLst/>
                        </a:rPr>
                        <a:t>/</a:t>
                      </a:r>
                      <a:r>
                        <a:rPr lang="en-US" sz="1200" dirty="0" err="1">
                          <a:effectLst/>
                        </a:rPr>
                        <a:t>pota</a:t>
                      </a:r>
                      <a:r>
                        <a:rPr lang="en-US" sz="1200" dirty="0">
                          <a:effectLst/>
                        </a:rPr>
                        <a:t>/PUTANGINA/</a:t>
                      </a:r>
                      <a:r>
                        <a:rPr lang="en-US" sz="1200" dirty="0" err="1">
                          <a:effectLst/>
                        </a:rPr>
                        <a:t>pokeng</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155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err="1">
                          <a:effectLst/>
                        </a:rPr>
                        <a:t>Hahahaha</a:t>
                      </a:r>
                      <a:r>
                        <a:rPr lang="en-US" sz="1200" dirty="0">
                          <a:effectLst/>
                        </a:rPr>
                        <a:t>/</a:t>
                      </a:r>
                      <a:r>
                        <a:rPr lang="en-US" sz="1200" dirty="0" err="1">
                          <a:effectLst/>
                        </a:rPr>
                        <a:t>Hihi</a:t>
                      </a:r>
                      <a:r>
                        <a:rPr lang="en-US" sz="1200" dirty="0">
                          <a:effectLst/>
                        </a:rPr>
                        <a:t>/</a:t>
                      </a:r>
                      <a:r>
                        <a:rPr lang="en-US" sz="1200" dirty="0" err="1">
                          <a:effectLst/>
                        </a:rPr>
                        <a:t>Hehehe</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153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baba</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137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gay</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122</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fuck/fucking/FUCKIN/pakyu</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97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HAYOP/KABAYO/ANIMAL/daga/pet/baboy</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95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mamatay/hell/Kill/patay/bitayin</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93</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LANDI/itch</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88</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gang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70</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pusher/druglord/lord/drug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70</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tawa/Kakatawa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69</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BIG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64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gago/tado</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62</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King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61</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45816">
                <a:tc>
                  <a:txBody>
                    <a:bodyPr/>
                    <a:lstStyle/>
                    <a:p>
                      <a:pPr marL="0" marR="0" algn="ctr">
                        <a:lnSpc>
                          <a:spcPct val="107000"/>
                        </a:lnSpc>
                        <a:spcBef>
                          <a:spcPts val="0"/>
                        </a:spcBef>
                        <a:spcAft>
                          <a:spcPts val="0"/>
                        </a:spcAft>
                      </a:pPr>
                      <a:r>
                        <a:rPr lang="en-US" sz="1200">
                          <a:effectLst/>
                        </a:rPr>
                        <a:t>17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tanga/ulol/ulul</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52</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bl>
          </a:graphicData>
        </a:graphic>
      </p:graphicFrame>
    </p:spTree>
    <p:extLst>
      <p:ext uri="{BB962C8B-B14F-4D97-AF65-F5344CB8AC3E}">
        <p14:creationId xmlns:p14="http://schemas.microsoft.com/office/powerpoint/2010/main" val="826963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24450524"/>
              </p:ext>
            </p:extLst>
          </p:nvPr>
        </p:nvGraphicFramePr>
        <p:xfrm>
          <a:off x="761999" y="2019528"/>
          <a:ext cx="10782300" cy="5014494"/>
        </p:xfrm>
        <a:graphic>
          <a:graphicData uri="http://schemas.openxmlformats.org/drawingml/2006/table">
            <a:tbl>
              <a:tblPr firstRow="1" firstCol="1" bandRow="1">
                <a:tableStyleId>{5C22544A-7EE6-4342-B048-85BDC9FD1C3A}</a:tableStyleId>
              </a:tblPr>
              <a:tblGrid>
                <a:gridCol w="3594100"/>
                <a:gridCol w="3594100"/>
                <a:gridCol w="3594100"/>
              </a:tblGrid>
              <a:tr h="253294">
                <a:tc>
                  <a:txBody>
                    <a:bodyPr/>
                    <a:lstStyle/>
                    <a:p>
                      <a:pPr marL="0" marR="0" algn="ctr">
                        <a:lnSpc>
                          <a:spcPct val="107000"/>
                        </a:lnSpc>
                        <a:spcBef>
                          <a:spcPts val="0"/>
                        </a:spcBef>
                        <a:spcAft>
                          <a:spcPts val="0"/>
                        </a:spcAft>
                      </a:pPr>
                      <a:r>
                        <a:rPr lang="en-US" sz="1200" dirty="0">
                          <a:effectLst/>
                        </a:rPr>
                        <a:t>18</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gaga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47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19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err="1">
                          <a:effectLst/>
                        </a:rPr>
                        <a:t>malandi</a:t>
                      </a:r>
                      <a:r>
                        <a:rPr lang="en-US" sz="1200" dirty="0">
                          <a:effectLst/>
                        </a:rPr>
                        <a:t>/</a:t>
                      </a:r>
                      <a:r>
                        <a:rPr lang="en-US" sz="1200" dirty="0" err="1">
                          <a:effectLst/>
                        </a:rPr>
                        <a:t>Kalandi</a:t>
                      </a:r>
                      <a:r>
                        <a:rPr lang="en-US" sz="1200" dirty="0">
                          <a:effectLst/>
                        </a:rPr>
                        <a:t>/</a:t>
                      </a:r>
                      <a:r>
                        <a:rPr lang="en-US" sz="1200" dirty="0" err="1">
                          <a:effectLst/>
                        </a:rPr>
                        <a:t>baliw</a:t>
                      </a:r>
                      <a:r>
                        <a:rPr lang="en-US" sz="1200" dirty="0">
                          <a:effectLst/>
                        </a:rPr>
                        <a:t>/</a:t>
                      </a:r>
                      <a:r>
                        <a:rPr lang="en-US" sz="1200" dirty="0" err="1">
                          <a:effectLst/>
                        </a:rPr>
                        <a:t>abnoy</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45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err="1">
                          <a:effectLst/>
                        </a:rPr>
                        <a:t>loko</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42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err="1">
                          <a:effectLst/>
                        </a:rPr>
                        <a:t>bakla</a:t>
                      </a:r>
                      <a:r>
                        <a:rPr lang="en-US" sz="1200" dirty="0">
                          <a:effectLst/>
                        </a:rPr>
                        <a:t>/</a:t>
                      </a:r>
                      <a:r>
                        <a:rPr lang="en-US" sz="1200" dirty="0" err="1">
                          <a:effectLst/>
                        </a:rPr>
                        <a:t>Kadiri</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41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ass/Butt</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39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che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mahina/matanda/slow</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hiya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bitch/tarantado</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bobo/stupid/kupal</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33</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bad</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30</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29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paa/TAE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29</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panga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26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wawa/Kaawa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26</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baho/kati</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punyeta/shit/bwiset/Bullshit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tangina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23</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r h="253294">
                <a:tc>
                  <a:txBody>
                    <a:bodyPr/>
                    <a:lstStyle/>
                    <a:p>
                      <a:pPr marL="0" marR="0" algn="ctr">
                        <a:lnSpc>
                          <a:spcPct val="107000"/>
                        </a:lnSpc>
                        <a:spcBef>
                          <a:spcPts val="0"/>
                        </a:spcBef>
                        <a:spcAft>
                          <a:spcPts val="0"/>
                        </a:spcAft>
                      </a:pPr>
                      <a:r>
                        <a:rPr lang="en-US" sz="1200">
                          <a:effectLst/>
                        </a:rPr>
                        <a:t>35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a:effectLst/>
                        </a:rPr>
                        <a:t>yaya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c>
                  <a:txBody>
                    <a:bodyPr/>
                    <a:lstStyle/>
                    <a:p>
                      <a:pPr marL="0" marR="0" algn="ctr">
                        <a:lnSpc>
                          <a:spcPct val="107000"/>
                        </a:lnSpc>
                        <a:spcBef>
                          <a:spcPts val="0"/>
                        </a:spcBef>
                        <a:spcAft>
                          <a:spcPts val="0"/>
                        </a:spcAft>
                      </a:pPr>
                      <a:r>
                        <a:rPr lang="en-US" sz="1200" dirty="0">
                          <a:effectLst/>
                        </a:rPr>
                        <a:t>23</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438" marR="41438" marT="41438" marB="41438"/>
                </a:tc>
              </a:tr>
            </a:tbl>
          </a:graphicData>
        </a:graphic>
      </p:graphicFrame>
      <p:sp>
        <p:nvSpPr>
          <p:cNvPr id="5" name="Title 1"/>
          <p:cNvSpPr>
            <a:spLocks noGrp="1"/>
          </p:cNvSpPr>
          <p:nvPr>
            <p:ph type="title"/>
          </p:nvPr>
        </p:nvSpPr>
        <p:spPr>
          <a:xfrm>
            <a:off x="273921" y="1134228"/>
            <a:ext cx="9613861" cy="1080938"/>
          </a:xfrm>
        </p:spPr>
        <p:txBody>
          <a:bodyPr>
            <a:normAutofit fontScale="90000"/>
          </a:bodyPr>
          <a:lstStyle/>
          <a:p>
            <a:r>
              <a:rPr lang="en-PH" sz="5300" dirty="0">
                <a:latin typeface="Adobe Caslon Pro" panose="0205050205050A020403" pitchFamily="18" charset="0"/>
              </a:rPr>
              <a:t>Data Analysis </a:t>
            </a:r>
            <a:r>
              <a:rPr lang="en-PH" dirty="0">
                <a:latin typeface="Adobe Caslon Pro" panose="0205050205050A020403" pitchFamily="18" charset="0"/>
              </a:rPr>
              <a:t>– </a:t>
            </a:r>
            <a:r>
              <a:rPr lang="en-PH" dirty="0" smtClean="0">
                <a:latin typeface="Adobe Caslon Pro" panose="0205050205050A020403" pitchFamily="18" charset="0"/>
              </a:rPr>
              <a:t>Top 50 Cyberbullying Keywords</a:t>
            </a:r>
            <a:endParaRPr lang="en-PH" dirty="0"/>
          </a:p>
        </p:txBody>
      </p:sp>
    </p:spTree>
    <p:extLst>
      <p:ext uri="{BB962C8B-B14F-4D97-AF65-F5344CB8AC3E}">
        <p14:creationId xmlns:p14="http://schemas.microsoft.com/office/powerpoint/2010/main" val="30645697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964792"/>
              </p:ext>
            </p:extLst>
          </p:nvPr>
        </p:nvGraphicFramePr>
        <p:xfrm>
          <a:off x="609600" y="2044704"/>
          <a:ext cx="11125200" cy="4813296"/>
        </p:xfrm>
        <a:graphic>
          <a:graphicData uri="http://schemas.openxmlformats.org/drawingml/2006/table">
            <a:tbl>
              <a:tblPr firstRow="1" firstCol="1" bandRow="1">
                <a:tableStyleId>{5C22544A-7EE6-4342-B048-85BDC9FD1C3A}</a:tableStyleId>
              </a:tblPr>
              <a:tblGrid>
                <a:gridCol w="3708400"/>
                <a:gridCol w="3708400"/>
                <a:gridCol w="3708400"/>
              </a:tblGrid>
              <a:tr h="308399">
                <a:tc>
                  <a:txBody>
                    <a:bodyPr/>
                    <a:lstStyle/>
                    <a:p>
                      <a:pPr marL="0" marR="0" algn="ctr">
                        <a:lnSpc>
                          <a:spcPct val="107000"/>
                        </a:lnSpc>
                        <a:spcBef>
                          <a:spcPts val="0"/>
                        </a:spcBef>
                        <a:spcAft>
                          <a:spcPts val="0"/>
                        </a:spcAft>
                      </a:pPr>
                      <a:r>
                        <a:rPr lang="en-US" sz="1200" dirty="0">
                          <a:effectLst/>
                        </a:rPr>
                        <a:t>36</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adik/salot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22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37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err="1">
                          <a:effectLst/>
                        </a:rPr>
                        <a:t>mahirap</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21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38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err="1">
                          <a:effectLst/>
                        </a:rPr>
                        <a:t>pabebe</a:t>
                      </a:r>
                      <a:r>
                        <a:rPr lang="en-US" sz="1200" dirty="0">
                          <a:effectLst/>
                        </a:rPr>
                        <a:t>/</a:t>
                      </a:r>
                      <a:r>
                        <a:rPr lang="en-US" sz="1200" dirty="0" err="1">
                          <a:effectLst/>
                        </a:rPr>
                        <a:t>epal</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21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39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err="1">
                          <a:effectLst/>
                        </a:rPr>
                        <a:t>malaki</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pangit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41</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BLACK/FAT/Blind/sunog</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495710">
                <a:tc>
                  <a:txBody>
                    <a:bodyPr/>
                    <a:lstStyle/>
                    <a:p>
                      <a:pPr marL="0" marR="0" algn="ctr">
                        <a:lnSpc>
                          <a:spcPct val="107000"/>
                        </a:lnSpc>
                        <a:spcBef>
                          <a:spcPts val="0"/>
                        </a:spcBef>
                        <a:spcAft>
                          <a:spcPts val="0"/>
                        </a:spcAft>
                      </a:pPr>
                      <a:r>
                        <a:rPr lang="en-US" sz="1200">
                          <a:effectLst/>
                        </a:rPr>
                        <a:t>42</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Bayag/pepe/etits/tuwad/pakantot /boobs/penis</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17</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43</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err="1">
                          <a:effectLst/>
                        </a:rPr>
                        <a:t>Kapal</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15</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44</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Yuck/Ewww</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8</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45</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HYPOCRITE/pathetic</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6</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46</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bruha/halimaw</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6</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47</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demonyo</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48</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yawa</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4</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49</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engot</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3</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r h="308399">
                <a:tc>
                  <a:txBody>
                    <a:bodyPr/>
                    <a:lstStyle/>
                    <a:p>
                      <a:pPr marL="0" marR="0" algn="ctr">
                        <a:lnSpc>
                          <a:spcPct val="107000"/>
                        </a:lnSpc>
                        <a:spcBef>
                          <a:spcPts val="0"/>
                        </a:spcBef>
                        <a:spcAft>
                          <a:spcPts val="0"/>
                        </a:spcAft>
                      </a:pPr>
                      <a:r>
                        <a:rPr lang="en-US" sz="1200">
                          <a:effectLst/>
                        </a:rPr>
                        <a:t>50</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a:effectLst/>
                        </a:rPr>
                        <a:t>inarte</a:t>
                      </a:r>
                      <a:endParaRPr lang="en-PH" sz="120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c>
                  <a:txBody>
                    <a:bodyPr/>
                    <a:lstStyle/>
                    <a:p>
                      <a:pPr marL="0" marR="0" algn="ctr">
                        <a:lnSpc>
                          <a:spcPct val="107000"/>
                        </a:lnSpc>
                        <a:spcBef>
                          <a:spcPts val="0"/>
                        </a:spcBef>
                        <a:spcAft>
                          <a:spcPts val="0"/>
                        </a:spcAft>
                      </a:pPr>
                      <a:r>
                        <a:rPr lang="en-US" sz="1200" dirty="0">
                          <a:effectLst/>
                        </a:rPr>
                        <a:t>1</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9725" marR="49725" marT="49725" marB="49725"/>
                </a:tc>
              </a:tr>
            </a:tbl>
          </a:graphicData>
        </a:graphic>
      </p:graphicFrame>
      <p:sp>
        <p:nvSpPr>
          <p:cNvPr id="5" name="Title 1"/>
          <p:cNvSpPr>
            <a:spLocks noGrp="1"/>
          </p:cNvSpPr>
          <p:nvPr>
            <p:ph type="title"/>
          </p:nvPr>
        </p:nvSpPr>
        <p:spPr>
          <a:xfrm>
            <a:off x="185021" y="1090766"/>
            <a:ext cx="9613861" cy="1080938"/>
          </a:xfrm>
        </p:spPr>
        <p:txBody>
          <a:bodyPr>
            <a:normAutofit fontScale="90000"/>
          </a:bodyPr>
          <a:lstStyle/>
          <a:p>
            <a:r>
              <a:rPr lang="en-PH" sz="5300" dirty="0">
                <a:latin typeface="Adobe Caslon Pro" panose="0205050205050A020403" pitchFamily="18" charset="0"/>
              </a:rPr>
              <a:t>Data Analysis </a:t>
            </a:r>
            <a:r>
              <a:rPr lang="en-PH" dirty="0">
                <a:latin typeface="Adobe Caslon Pro" panose="0205050205050A020403" pitchFamily="18" charset="0"/>
              </a:rPr>
              <a:t>– </a:t>
            </a:r>
            <a:r>
              <a:rPr lang="en-PH" dirty="0" smtClean="0">
                <a:latin typeface="Adobe Caslon Pro" panose="0205050205050A020403" pitchFamily="18" charset="0"/>
              </a:rPr>
              <a:t>Top 50 Cyberbullying Keywords</a:t>
            </a:r>
            <a:endParaRPr lang="en-PH" dirty="0"/>
          </a:p>
        </p:txBody>
      </p:sp>
    </p:spTree>
    <p:extLst>
      <p:ext uri="{BB962C8B-B14F-4D97-AF65-F5344CB8AC3E}">
        <p14:creationId xmlns:p14="http://schemas.microsoft.com/office/powerpoint/2010/main" val="31060870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 y="981828"/>
            <a:ext cx="10179882" cy="1080938"/>
          </a:xfrm>
        </p:spPr>
        <p:txBody>
          <a:bodyPr>
            <a:normAutofit fontScale="90000"/>
          </a:bodyPr>
          <a:lstStyle/>
          <a:p>
            <a:pPr algn="ctr"/>
            <a:r>
              <a:rPr lang="en-PH" sz="5400" dirty="0" smtClean="0">
                <a:latin typeface="Adobe Caslon Pro" panose="0205050205050A020403" pitchFamily="18" charset="0"/>
              </a:rPr>
              <a:t>Data Analysis – </a:t>
            </a:r>
            <a:r>
              <a:rPr lang="en-PH" dirty="0" smtClean="0">
                <a:latin typeface="Adobe Caslon Pro" panose="0205050205050A020403" pitchFamily="18" charset="0"/>
              </a:rPr>
              <a:t>Adding more data in the dataset </a:t>
            </a:r>
            <a:endParaRPr lang="en-PH" sz="5400" dirty="0">
              <a:latin typeface="Adobe Caslon Pro" panose="0205050205050A020403"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6200" y="2374901"/>
            <a:ext cx="9296400" cy="3898900"/>
          </a:xfrm>
          <a:prstGeom prst="rect">
            <a:avLst/>
          </a:prstGeom>
        </p:spPr>
      </p:pic>
    </p:spTree>
    <p:extLst>
      <p:ext uri="{BB962C8B-B14F-4D97-AF65-F5344CB8AC3E}">
        <p14:creationId xmlns:p14="http://schemas.microsoft.com/office/powerpoint/2010/main" val="28080119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5400" dirty="0">
                <a:latin typeface="Adobe Caslon Pro" panose="0205050205050A020403" pitchFamily="18" charset="0"/>
              </a:rPr>
              <a:t>Data Analysis – </a:t>
            </a:r>
            <a:r>
              <a:rPr lang="en-PH" dirty="0" smtClean="0">
                <a:latin typeface="Adobe Caslon Pro" panose="0205050205050A020403" pitchFamily="18" charset="0"/>
              </a:rPr>
              <a:t>Percentage Split</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6061060"/>
              </p:ext>
            </p:extLst>
          </p:nvPr>
        </p:nvGraphicFramePr>
        <p:xfrm>
          <a:off x="2552700" y="2185511"/>
          <a:ext cx="6057899" cy="4316888"/>
        </p:xfrm>
        <a:graphic>
          <a:graphicData uri="http://schemas.openxmlformats.org/drawingml/2006/table">
            <a:tbl>
              <a:tblPr bandRow="1">
                <a:tableStyleId>{5C22544A-7EE6-4342-B048-85BDC9FD1C3A}</a:tableStyleId>
              </a:tblPr>
              <a:tblGrid>
                <a:gridCol w="1696212"/>
                <a:gridCol w="1700347"/>
                <a:gridCol w="1034598"/>
                <a:gridCol w="1626742"/>
              </a:tblGrid>
              <a:tr h="866342">
                <a:tc>
                  <a:txBody>
                    <a:bodyPr/>
                    <a:lstStyle/>
                    <a:p>
                      <a:pPr marL="0" marR="0" algn="just">
                        <a:lnSpc>
                          <a:spcPct val="150000"/>
                        </a:lnSpc>
                        <a:spcBef>
                          <a:spcPts val="0"/>
                        </a:spcBef>
                        <a:spcAft>
                          <a:spcPts val="800"/>
                        </a:spcAft>
                      </a:pPr>
                      <a:r>
                        <a:rPr lang="en-US" sz="1100">
                          <a:effectLst/>
                        </a:rPr>
                        <a:t>Training Data (%)</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50000"/>
                        </a:lnSpc>
                        <a:spcBef>
                          <a:spcPts val="0"/>
                        </a:spcBef>
                        <a:spcAft>
                          <a:spcPts val="800"/>
                        </a:spcAft>
                      </a:pPr>
                      <a:r>
                        <a:rPr lang="en-US" sz="1100">
                          <a:effectLst/>
                        </a:rPr>
                        <a:t>Testing Data (%)</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100">
                          <a:effectLst/>
                        </a:rPr>
                        <a:t>Accuracy</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just">
                        <a:lnSpc>
                          <a:spcPct val="150000"/>
                        </a:lnSpc>
                        <a:spcBef>
                          <a:spcPts val="0"/>
                        </a:spcBef>
                        <a:spcAft>
                          <a:spcPts val="800"/>
                        </a:spcAft>
                      </a:pPr>
                      <a:r>
                        <a:rPr lang="en-US" sz="1100">
                          <a:effectLst/>
                        </a:rPr>
                        <a:t>Kappa Statistics</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05927">
                <a:tc>
                  <a:txBody>
                    <a:bodyPr/>
                    <a:lstStyle/>
                    <a:p>
                      <a:pPr marL="0" marR="0" algn="ctr">
                        <a:lnSpc>
                          <a:spcPct val="150000"/>
                        </a:lnSpc>
                        <a:spcBef>
                          <a:spcPts val="0"/>
                        </a:spcBef>
                        <a:spcAft>
                          <a:spcPts val="800"/>
                        </a:spcAft>
                      </a:pPr>
                      <a:r>
                        <a:rPr lang="en-US" sz="1100">
                          <a:effectLst/>
                        </a:rPr>
                        <a:t>60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40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45.8824</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0.0911</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20744">
                <a:tc>
                  <a:txBody>
                    <a:bodyPr/>
                    <a:lstStyle/>
                    <a:p>
                      <a:pPr marL="0" marR="0" algn="ctr">
                        <a:lnSpc>
                          <a:spcPct val="150000"/>
                        </a:lnSpc>
                        <a:spcBef>
                          <a:spcPts val="0"/>
                        </a:spcBef>
                        <a:spcAft>
                          <a:spcPts val="800"/>
                        </a:spcAft>
                      </a:pPr>
                      <a:r>
                        <a:rPr lang="en-US" sz="1100">
                          <a:effectLst/>
                        </a:rPr>
                        <a:t>70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30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47.3333</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0.114</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1003131">
                <a:tc>
                  <a:txBody>
                    <a:bodyPr/>
                    <a:lstStyle/>
                    <a:p>
                      <a:pPr marL="0" marR="0" algn="ctr">
                        <a:lnSpc>
                          <a:spcPct val="150000"/>
                        </a:lnSpc>
                        <a:spcBef>
                          <a:spcPts val="0"/>
                        </a:spcBef>
                        <a:spcAft>
                          <a:spcPts val="800"/>
                        </a:spcAft>
                      </a:pPr>
                      <a:r>
                        <a:rPr lang="en-US" sz="1100">
                          <a:effectLst/>
                        </a:rPr>
                        <a:t>80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20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  55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0.2177</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820744">
                <a:tc>
                  <a:txBody>
                    <a:bodyPr/>
                    <a:lstStyle/>
                    <a:p>
                      <a:pPr marL="0" marR="0" algn="ctr">
                        <a:lnSpc>
                          <a:spcPct val="150000"/>
                        </a:lnSpc>
                        <a:spcBef>
                          <a:spcPts val="0"/>
                        </a:spcBef>
                        <a:spcAft>
                          <a:spcPts val="800"/>
                        </a:spcAft>
                      </a:pPr>
                      <a:r>
                        <a:rPr lang="en-US" sz="1100">
                          <a:effectLst/>
                        </a:rPr>
                        <a:t>90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10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dirty="0">
                          <a:effectLst/>
                        </a:rPr>
                        <a:t>0.1325</a:t>
                      </a:r>
                      <a:endParaRPr lang="en-PH"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691832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Adobe Caslon Pro" panose="0205050205050A020403" pitchFamily="18" charset="0"/>
              </a:rPr>
              <a:t>Data Analysis – </a:t>
            </a:r>
            <a:r>
              <a:rPr lang="en-PH" dirty="0" smtClean="0">
                <a:latin typeface="Adobe Caslon Pro" panose="0205050205050A020403" pitchFamily="18" charset="0"/>
              </a:rPr>
              <a:t>K-Fold Cross Validation</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6854745"/>
              </p:ext>
            </p:extLst>
          </p:nvPr>
        </p:nvGraphicFramePr>
        <p:xfrm>
          <a:off x="2667000" y="2116926"/>
          <a:ext cx="5892800" cy="4626774"/>
        </p:xfrm>
        <a:graphic>
          <a:graphicData uri="http://schemas.openxmlformats.org/drawingml/2006/table">
            <a:tbl>
              <a:tblPr bandRow="1">
                <a:tableStyleId>{5C22544A-7EE6-4342-B048-85BDC9FD1C3A}</a:tableStyleId>
              </a:tblPr>
              <a:tblGrid>
                <a:gridCol w="1468079"/>
                <a:gridCol w="1648345"/>
                <a:gridCol w="2776376"/>
              </a:tblGrid>
              <a:tr h="514086">
                <a:tc>
                  <a:txBody>
                    <a:bodyPr/>
                    <a:lstStyle/>
                    <a:p>
                      <a:pPr marL="0" marR="0" algn="ctr">
                        <a:lnSpc>
                          <a:spcPct val="150000"/>
                        </a:lnSpc>
                        <a:spcBef>
                          <a:spcPts val="0"/>
                        </a:spcBef>
                        <a:spcAft>
                          <a:spcPts val="800"/>
                        </a:spcAft>
                      </a:pPr>
                      <a:r>
                        <a:rPr lang="en-US" sz="1100">
                          <a:effectLst/>
                        </a:rPr>
                        <a:t>K-Fold</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Accuracy</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Kappa Statistics</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2</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57.65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0.1933</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3</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57.65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0.2007</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4</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58.2</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0.2082</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6</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58.05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0.2096</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7</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58.15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0.2081</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8</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58.85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0.2288</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9</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56.95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0.2084</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514086">
                <a:tc>
                  <a:txBody>
                    <a:bodyPr/>
                    <a:lstStyle/>
                    <a:p>
                      <a:pPr marL="0" marR="0" algn="ctr">
                        <a:lnSpc>
                          <a:spcPct val="150000"/>
                        </a:lnSpc>
                        <a:spcBef>
                          <a:spcPts val="0"/>
                        </a:spcBef>
                        <a:spcAft>
                          <a:spcPts val="800"/>
                        </a:spcAft>
                      </a:pPr>
                      <a:r>
                        <a:rPr lang="en-US" sz="1100">
                          <a:effectLst/>
                        </a:rPr>
                        <a:t>10</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a:effectLst/>
                        </a:rPr>
                        <a:t>57.95</a:t>
                      </a:r>
                      <a:endParaRPr lang="en-PH" sz="11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50000"/>
                        </a:lnSpc>
                        <a:spcBef>
                          <a:spcPts val="0"/>
                        </a:spcBef>
                        <a:spcAft>
                          <a:spcPts val="800"/>
                        </a:spcAft>
                      </a:pPr>
                      <a:r>
                        <a:rPr lang="en-US" sz="1100" dirty="0">
                          <a:effectLst/>
                        </a:rPr>
                        <a:t>0.2094</a:t>
                      </a:r>
                      <a:endParaRPr lang="en-PH"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40176840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621" y="1045328"/>
            <a:ext cx="9613861" cy="1080938"/>
          </a:xfrm>
        </p:spPr>
        <p:txBody>
          <a:bodyPr>
            <a:normAutofit fontScale="90000"/>
          </a:bodyPr>
          <a:lstStyle/>
          <a:p>
            <a:r>
              <a:rPr lang="en-PH" sz="5300" dirty="0">
                <a:latin typeface="Adobe Caslon Pro" panose="0205050205050A020403" pitchFamily="18" charset="0"/>
              </a:rPr>
              <a:t>Data Analysis </a:t>
            </a:r>
            <a:r>
              <a:rPr lang="en-PH" dirty="0">
                <a:latin typeface="Adobe Caslon Pro" panose="0205050205050A020403" pitchFamily="18" charset="0"/>
              </a:rPr>
              <a:t>– </a:t>
            </a:r>
            <a:r>
              <a:rPr lang="en-PH" dirty="0" smtClean="0">
                <a:latin typeface="Adobe Caslon Pro" panose="0205050205050A020403" pitchFamily="18" charset="0"/>
              </a:rPr>
              <a:t>Using Different </a:t>
            </a:r>
            <a:r>
              <a:rPr lang="en-PH" dirty="0" smtClean="0">
                <a:latin typeface="Adobe Caslon Pro" panose="0205050205050A020403" pitchFamily="18" charset="0"/>
              </a:rPr>
              <a:t>Algorithms</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5682454"/>
              </p:ext>
            </p:extLst>
          </p:nvPr>
        </p:nvGraphicFramePr>
        <p:xfrm>
          <a:off x="1714500" y="1981070"/>
          <a:ext cx="7950200" cy="4876930"/>
        </p:xfrm>
        <a:graphic>
          <a:graphicData uri="http://schemas.openxmlformats.org/drawingml/2006/table">
            <a:tbl>
              <a:tblPr firstRow="1" firstCol="1" bandRow="1">
                <a:tableStyleId>{5C22544A-7EE6-4342-B048-85BDC9FD1C3A}</a:tableStyleId>
              </a:tblPr>
              <a:tblGrid>
                <a:gridCol w="2379203"/>
                <a:gridCol w="1353611"/>
                <a:gridCol w="2108693"/>
                <a:gridCol w="2108693"/>
              </a:tblGrid>
              <a:tr h="487810">
                <a:tc>
                  <a:txBody>
                    <a:bodyPr/>
                    <a:lstStyle/>
                    <a:p>
                      <a:pPr marL="0" marR="0" algn="ctr">
                        <a:lnSpc>
                          <a:spcPct val="150000"/>
                        </a:lnSpc>
                        <a:spcBef>
                          <a:spcPts val="0"/>
                        </a:spcBef>
                        <a:spcAft>
                          <a:spcPts val="0"/>
                        </a:spcAft>
                      </a:pPr>
                      <a:r>
                        <a:rPr lang="en-US" sz="1600" dirty="0">
                          <a:effectLst/>
                        </a:rPr>
                        <a:t>Algorithm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Accuracy</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Kappa Statistics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Time (seconds)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50000"/>
                        </a:lnSpc>
                        <a:spcBef>
                          <a:spcPts val="0"/>
                        </a:spcBef>
                        <a:spcAft>
                          <a:spcPts val="0"/>
                        </a:spcAft>
                      </a:pPr>
                      <a:r>
                        <a:rPr lang="en-US" sz="1600">
                          <a:effectLst/>
                        </a:rPr>
                        <a:t>SVM</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57</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0.2094</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47.56</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50000"/>
                        </a:lnSpc>
                        <a:spcBef>
                          <a:spcPts val="0"/>
                        </a:spcBef>
                        <a:spcAft>
                          <a:spcPts val="0"/>
                        </a:spcAft>
                      </a:pPr>
                      <a:r>
                        <a:rPr lang="en-US" sz="1600">
                          <a:effectLst/>
                        </a:rPr>
                        <a:t>Naïve Bayes</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45.8</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0.1272</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4.98</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50000"/>
                        </a:lnSpc>
                        <a:spcBef>
                          <a:spcPts val="0"/>
                        </a:spcBef>
                        <a:spcAft>
                          <a:spcPts val="0"/>
                        </a:spcAft>
                      </a:pPr>
                      <a:r>
                        <a:rPr lang="en-US" sz="1600">
                          <a:effectLst/>
                        </a:rPr>
                        <a:t>J48</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53.7</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0.1619</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61.84</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50000"/>
                        </a:lnSpc>
                        <a:spcBef>
                          <a:spcPts val="0"/>
                        </a:spcBef>
                        <a:spcAft>
                          <a:spcPts val="0"/>
                        </a:spcAft>
                      </a:pPr>
                      <a:r>
                        <a:rPr lang="en-US" sz="1600">
                          <a:effectLst/>
                        </a:rPr>
                        <a:t>ZeroR</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56.9</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0.02</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50000"/>
                        </a:lnSpc>
                        <a:spcBef>
                          <a:spcPts val="0"/>
                        </a:spcBef>
                        <a:spcAft>
                          <a:spcPts val="0"/>
                        </a:spcAft>
                      </a:pPr>
                      <a:r>
                        <a:rPr lang="en-US" sz="1600">
                          <a:effectLst/>
                        </a:rPr>
                        <a:t>Decision Stump</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56.9</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2.78</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RandomTree</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48.55</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0.1008</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2.97</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RandomForest</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61</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0.1712</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40.25</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RepTREE</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56.9</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0.1026</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14.04</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HoeffdingTree</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56.9</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17.19</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DesicionTable</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58.8</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0.1173</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628.02</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JRip</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57.9</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0.0594</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48.21</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7785">
                <a:tc>
                  <a:txBody>
                    <a:bodyPr/>
                    <a:lstStyle/>
                    <a:p>
                      <a:pPr marL="0" marR="0" algn="ctr">
                        <a:lnSpc>
                          <a:spcPct val="107000"/>
                        </a:lnSpc>
                        <a:spcBef>
                          <a:spcPts val="0"/>
                        </a:spcBef>
                        <a:spcAft>
                          <a:spcPts val="0"/>
                        </a:spcAft>
                      </a:pPr>
                      <a:r>
                        <a:rPr lang="en-US" sz="1600">
                          <a:effectLst/>
                        </a:rPr>
                        <a:t>OneR</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a:effectLst/>
                        </a:rPr>
                        <a:t>55</a:t>
                      </a:r>
                      <a:endParaRPr lang="en-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0.0431</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600" dirty="0">
                          <a:effectLst/>
                        </a:rPr>
                        <a:t>1.45</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516289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21" y="867528"/>
            <a:ext cx="9613861" cy="1080938"/>
          </a:xfrm>
        </p:spPr>
        <p:txBody>
          <a:bodyPr/>
          <a:lstStyle/>
          <a:p>
            <a:pPr algn="ctr"/>
            <a:r>
              <a:rPr lang="en-PH" sz="4800" dirty="0" smtClean="0">
                <a:latin typeface="Adobe Caslon Pro" panose="0205050205050A020403" pitchFamily="18" charset="0"/>
              </a:rPr>
              <a:t>OBJECTIVES</a:t>
            </a:r>
            <a:endParaRPr lang="en-PH" dirty="0">
              <a:latin typeface="Adobe Caslon Pro" panose="0205050205050A020403" pitchFamily="18" charset="0"/>
            </a:endParaRPr>
          </a:p>
        </p:txBody>
      </p:sp>
      <p:sp>
        <p:nvSpPr>
          <p:cNvPr id="3" name="Content Placeholder 2"/>
          <p:cNvSpPr>
            <a:spLocks noGrp="1"/>
          </p:cNvSpPr>
          <p:nvPr>
            <p:ph idx="1"/>
          </p:nvPr>
        </p:nvSpPr>
        <p:spPr>
          <a:xfrm>
            <a:off x="548308" y="2371969"/>
            <a:ext cx="10866782" cy="4117731"/>
          </a:xfrm>
        </p:spPr>
        <p:txBody>
          <a:bodyPr>
            <a:normAutofit fontScale="92500" lnSpcReduction="10000"/>
          </a:bodyPr>
          <a:lstStyle/>
          <a:p>
            <a:pPr marL="0" indent="0">
              <a:buNone/>
            </a:pPr>
            <a:r>
              <a:rPr lang="en-US" sz="3500" b="1" u="sng" dirty="0">
                <a:latin typeface="+mj-lt"/>
              </a:rPr>
              <a:t>Specific </a:t>
            </a:r>
            <a:r>
              <a:rPr lang="en-US" sz="3500" b="1" u="sng" dirty="0" smtClean="0">
                <a:latin typeface="+mj-lt"/>
              </a:rPr>
              <a:t>Objectives</a:t>
            </a:r>
          </a:p>
          <a:p>
            <a:pPr marL="0" indent="0">
              <a:buNone/>
            </a:pPr>
            <a:endParaRPr lang="en-US" sz="3600" b="1" u="sng" dirty="0">
              <a:latin typeface="+mj-lt"/>
            </a:endParaRPr>
          </a:p>
          <a:p>
            <a:r>
              <a:rPr lang="en-PH" sz="2600" dirty="0" smtClean="0"/>
              <a:t>To </a:t>
            </a:r>
            <a:r>
              <a:rPr lang="en-PH" sz="2600" dirty="0"/>
              <a:t>gather textual data for the corpus</a:t>
            </a:r>
          </a:p>
          <a:p>
            <a:r>
              <a:rPr lang="en-PH" sz="2600" dirty="0"/>
              <a:t>To perform text </a:t>
            </a:r>
            <a:r>
              <a:rPr lang="en-PH" sz="2600" dirty="0" smtClean="0"/>
              <a:t>preprocessing</a:t>
            </a:r>
            <a:endParaRPr lang="en-PH" sz="2600" dirty="0"/>
          </a:p>
          <a:p>
            <a:r>
              <a:rPr lang="en-PH" sz="2600" dirty="0"/>
              <a:t>To perform text annotation on the dataset</a:t>
            </a:r>
          </a:p>
          <a:p>
            <a:r>
              <a:rPr lang="en-PH" sz="2600" dirty="0"/>
              <a:t>To implement machine learning algorithm using </a:t>
            </a:r>
            <a:r>
              <a:rPr lang="en-PH" sz="2600" dirty="0" smtClean="0"/>
              <a:t>WEKA</a:t>
            </a:r>
          </a:p>
          <a:p>
            <a:r>
              <a:rPr lang="en-PH" sz="2600" dirty="0"/>
              <a:t>To generate a cyberbullying detection model</a:t>
            </a:r>
            <a:endParaRPr lang="en-US" sz="2600" dirty="0"/>
          </a:p>
          <a:p>
            <a:r>
              <a:rPr lang="en-US" sz="2600" dirty="0"/>
              <a:t>To develop a cyberbullying detection system</a:t>
            </a:r>
          </a:p>
          <a:p>
            <a:r>
              <a:rPr lang="en-US" sz="2600" dirty="0"/>
              <a:t>To test system performance</a:t>
            </a:r>
          </a:p>
          <a:p>
            <a:endParaRPr lang="en-US" sz="3800" dirty="0">
              <a:latin typeface="+mj-lt"/>
            </a:endParaRPr>
          </a:p>
        </p:txBody>
      </p:sp>
    </p:spTree>
    <p:extLst>
      <p:ext uri="{BB962C8B-B14F-4D97-AF65-F5344CB8AC3E}">
        <p14:creationId xmlns:p14="http://schemas.microsoft.com/office/powerpoint/2010/main" val="42380415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5300" dirty="0">
                <a:latin typeface="Adobe Caslon Pro" panose="0205050205050A020403" pitchFamily="18" charset="0"/>
              </a:rPr>
              <a:t>Data </a:t>
            </a:r>
            <a:r>
              <a:rPr lang="en-PH" sz="5300" dirty="0" smtClean="0">
                <a:latin typeface="Adobe Caslon Pro" panose="0205050205050A020403" pitchFamily="18" charset="0"/>
              </a:rPr>
              <a:t>Analysis</a:t>
            </a:r>
            <a:endParaRPr lang="en-PH" dirty="0"/>
          </a:p>
        </p:txBody>
      </p:sp>
      <p:sp>
        <p:nvSpPr>
          <p:cNvPr id="3" name="Content Placeholder 2"/>
          <p:cNvSpPr>
            <a:spLocks noGrp="1"/>
          </p:cNvSpPr>
          <p:nvPr>
            <p:ph idx="1"/>
          </p:nvPr>
        </p:nvSpPr>
        <p:spPr>
          <a:xfrm>
            <a:off x="680321" y="3136901"/>
            <a:ext cx="9613861" cy="2120900"/>
          </a:xfrm>
        </p:spPr>
        <p:txBody>
          <a:bodyPr>
            <a:normAutofit/>
          </a:bodyPr>
          <a:lstStyle/>
          <a:p>
            <a:pPr marL="0" indent="0" algn="ctr">
              <a:buNone/>
            </a:pPr>
            <a:r>
              <a:rPr lang="en-PH" sz="4000" dirty="0" smtClean="0"/>
              <a:t>Unigram VS Trigram</a:t>
            </a:r>
          </a:p>
          <a:p>
            <a:pPr marL="0" indent="0" algn="ctr">
              <a:buNone/>
            </a:pPr>
            <a:endParaRPr lang="en-PH" sz="4000" dirty="0" smtClean="0"/>
          </a:p>
          <a:p>
            <a:pPr marL="0" indent="0" algn="ctr">
              <a:buNone/>
            </a:pPr>
            <a:r>
              <a:rPr lang="en-PH" sz="4000" dirty="0" smtClean="0"/>
              <a:t>Frequency VS TF-IDF</a:t>
            </a:r>
            <a:endParaRPr lang="en-PH" sz="4000" dirty="0"/>
          </a:p>
        </p:txBody>
      </p:sp>
    </p:spTree>
    <p:extLst>
      <p:ext uri="{BB962C8B-B14F-4D97-AF65-F5344CB8AC3E}">
        <p14:creationId xmlns:p14="http://schemas.microsoft.com/office/powerpoint/2010/main" val="2784159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21" y="1045328"/>
            <a:ext cx="9613861" cy="1080938"/>
          </a:xfrm>
        </p:spPr>
        <p:txBody>
          <a:bodyPr>
            <a:normAutofit/>
          </a:bodyPr>
          <a:lstStyle/>
          <a:p>
            <a:pPr algn="ctr"/>
            <a:r>
              <a:rPr lang="en-PH" sz="5400" dirty="0" smtClean="0">
                <a:latin typeface="Adobe Caslon Pro" panose="0205050205050A020403" pitchFamily="18" charset="0"/>
              </a:rPr>
              <a:t>OUTPUTS</a:t>
            </a:r>
            <a:endParaRPr lang="en-PH" sz="5400" dirty="0">
              <a:latin typeface="Adobe Caslon Pro" panose="0205050205050A020403"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92100" y="3091466"/>
            <a:ext cx="4479925" cy="2921000"/>
          </a:xfrm>
          <a:prstGeom prst="rect">
            <a:avLst/>
          </a:prstGeom>
          <a:noFill/>
          <a:ln>
            <a:noFill/>
          </a:ln>
        </p:spPr>
      </p:pic>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991100" y="3846624"/>
            <a:ext cx="7023100" cy="1410684"/>
          </a:xfrm>
          <a:prstGeom prst="rect">
            <a:avLst/>
          </a:prstGeom>
          <a:noFill/>
          <a:ln>
            <a:noFill/>
          </a:ln>
        </p:spPr>
      </p:pic>
    </p:spTree>
    <p:extLst>
      <p:ext uri="{BB962C8B-B14F-4D97-AF65-F5344CB8AC3E}">
        <p14:creationId xmlns:p14="http://schemas.microsoft.com/office/powerpoint/2010/main" val="34810859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5521" y="1019928"/>
            <a:ext cx="9613861" cy="1080938"/>
          </a:xfrm>
        </p:spPr>
        <p:txBody>
          <a:bodyPr>
            <a:normAutofit/>
          </a:bodyPr>
          <a:lstStyle/>
          <a:p>
            <a:pPr algn="ctr"/>
            <a:r>
              <a:rPr lang="en-PH" sz="5400" dirty="0" smtClean="0">
                <a:latin typeface="Adobe Caslon Pro" panose="0205050205050A020403" pitchFamily="18" charset="0"/>
              </a:rPr>
              <a:t>OUTPUTS</a:t>
            </a:r>
            <a:endParaRPr lang="en-PH" sz="5400" dirty="0">
              <a:latin typeface="Adobe Caslon Pro" panose="0205050205050A020403"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7400" y="2349500"/>
            <a:ext cx="10363200" cy="4394200"/>
          </a:xfrm>
          <a:prstGeom prst="rect">
            <a:avLst/>
          </a:prstGeom>
          <a:noFill/>
          <a:ln>
            <a:noFill/>
          </a:ln>
        </p:spPr>
      </p:pic>
    </p:spTree>
    <p:extLst>
      <p:ext uri="{BB962C8B-B14F-4D97-AF65-F5344CB8AC3E}">
        <p14:creationId xmlns:p14="http://schemas.microsoft.com/office/powerpoint/2010/main" val="523650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382" y="2527300"/>
            <a:ext cx="8037718" cy="3925430"/>
          </a:xfrm>
          <a:prstGeom prst="rect">
            <a:avLst/>
          </a:prstGeom>
        </p:spPr>
      </p:pic>
      <p:sp>
        <p:nvSpPr>
          <p:cNvPr id="5" name="Title 1"/>
          <p:cNvSpPr>
            <a:spLocks noGrp="1"/>
          </p:cNvSpPr>
          <p:nvPr>
            <p:ph type="title"/>
          </p:nvPr>
        </p:nvSpPr>
        <p:spPr>
          <a:xfrm>
            <a:off x="540621" y="1032628"/>
            <a:ext cx="9613861" cy="1080938"/>
          </a:xfrm>
        </p:spPr>
        <p:txBody>
          <a:bodyPr>
            <a:normAutofit/>
          </a:bodyPr>
          <a:lstStyle/>
          <a:p>
            <a:pPr algn="ctr"/>
            <a:r>
              <a:rPr lang="en-PH" sz="5400" dirty="0" smtClean="0">
                <a:latin typeface="Adobe Caslon Pro" panose="0205050205050A020403" pitchFamily="18" charset="0"/>
              </a:rPr>
              <a:t>OUTPUTS</a:t>
            </a:r>
            <a:endParaRPr lang="en-PH" sz="5400" dirty="0">
              <a:latin typeface="Adobe Caslon Pro" panose="0205050205050A020403" pitchFamily="18" charset="0"/>
            </a:endParaRPr>
          </a:p>
        </p:txBody>
      </p:sp>
    </p:spTree>
    <p:extLst>
      <p:ext uri="{BB962C8B-B14F-4D97-AF65-F5344CB8AC3E}">
        <p14:creationId xmlns:p14="http://schemas.microsoft.com/office/powerpoint/2010/main" val="3266846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12" y="1007819"/>
            <a:ext cx="10571998" cy="970450"/>
          </a:xfrm>
        </p:spPr>
        <p:txBody>
          <a:bodyPr/>
          <a:lstStyle/>
          <a:p>
            <a:pPr algn="ctr"/>
            <a:r>
              <a:rPr lang="en-PH" sz="4800" dirty="0" smtClean="0">
                <a:latin typeface="Adobe Caslon Pro" panose="0205050205050A020403" pitchFamily="18" charset="0"/>
              </a:rPr>
              <a:t>SCOPE AND LIMITATIONS</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509955" y="1978269"/>
            <a:ext cx="11189512" cy="4739054"/>
          </a:xfrm>
        </p:spPr>
        <p:txBody>
          <a:bodyPr>
            <a:noAutofit/>
          </a:bodyPr>
          <a:lstStyle/>
          <a:p>
            <a:pPr marL="0" indent="0">
              <a:buNone/>
            </a:pPr>
            <a:endParaRPr lang="en-PH" sz="2400" dirty="0"/>
          </a:p>
          <a:p>
            <a:r>
              <a:rPr lang="en-PH" sz="2400" dirty="0"/>
              <a:t>Corpus: All 2000 statements were extracted from public, controversial posts in Twitter, Facebook, and </a:t>
            </a:r>
            <a:r>
              <a:rPr lang="en-PH" sz="2400" dirty="0" smtClean="0"/>
              <a:t>YouTube</a:t>
            </a:r>
          </a:p>
          <a:p>
            <a:pPr marL="0" indent="0">
              <a:buNone/>
            </a:pPr>
            <a:endParaRPr lang="en-PH" sz="2400" dirty="0" smtClean="0"/>
          </a:p>
          <a:p>
            <a:r>
              <a:rPr lang="en-US" dirty="0"/>
              <a:t>Text preprocessing methods: cleaning of the dataset, tokenization, and conversion of the data to Bag-of-words</a:t>
            </a:r>
          </a:p>
          <a:p>
            <a:pPr marL="457200" lvl="1" indent="0">
              <a:buNone/>
            </a:pPr>
            <a:r>
              <a:rPr lang="en-US" sz="2200" i="1" dirty="0"/>
              <a:t>Cleaning of the dataset</a:t>
            </a:r>
            <a:r>
              <a:rPr lang="en-US" sz="2200" dirty="0"/>
              <a:t>: removing </a:t>
            </a:r>
            <a:r>
              <a:rPr lang="en-PH" sz="2200" dirty="0"/>
              <a:t>special characters, non-readable text, emoticons, links, and foreign language </a:t>
            </a:r>
            <a:r>
              <a:rPr lang="en-PH" sz="2200" dirty="0" smtClean="0"/>
              <a:t>characters. Basic </a:t>
            </a:r>
            <a:r>
              <a:rPr lang="en-PH" sz="2200" dirty="0" err="1" smtClean="0"/>
              <a:t>Jejemon</a:t>
            </a:r>
            <a:r>
              <a:rPr lang="en-PH" sz="2200" dirty="0" smtClean="0"/>
              <a:t> slang was retained in the dataset.</a:t>
            </a:r>
          </a:p>
          <a:p>
            <a:pPr marL="457200" lvl="1" indent="0">
              <a:buNone/>
            </a:pPr>
            <a:endParaRPr lang="en-PH" sz="2200" dirty="0" smtClean="0"/>
          </a:p>
          <a:p>
            <a:r>
              <a:rPr lang="en-PH" dirty="0" smtClean="0"/>
              <a:t>The </a:t>
            </a:r>
            <a:r>
              <a:rPr lang="en-PH" dirty="0"/>
              <a:t>annotation schemes used are the following: cyberbullying, not cyberbullying, and ambiguous cyberbullying</a:t>
            </a:r>
          </a:p>
          <a:p>
            <a:pPr marL="0" indent="0">
              <a:buNone/>
            </a:pPr>
            <a:endParaRPr lang="en-PH" sz="2400" dirty="0"/>
          </a:p>
          <a:p>
            <a:endParaRPr lang="en-PH" sz="2400" dirty="0"/>
          </a:p>
          <a:p>
            <a:endParaRPr lang="en-US" sz="2400" dirty="0"/>
          </a:p>
        </p:txBody>
      </p:sp>
    </p:spTree>
    <p:extLst>
      <p:ext uri="{BB962C8B-B14F-4D97-AF65-F5344CB8AC3E}">
        <p14:creationId xmlns:p14="http://schemas.microsoft.com/office/powerpoint/2010/main" val="191558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12" y="949040"/>
            <a:ext cx="10571998" cy="970450"/>
          </a:xfrm>
        </p:spPr>
        <p:txBody>
          <a:bodyPr/>
          <a:lstStyle/>
          <a:p>
            <a:pPr algn="ctr"/>
            <a:r>
              <a:rPr lang="en-PH" sz="4800" dirty="0" smtClean="0">
                <a:latin typeface="Adobe Caslon Pro" panose="0205050205050A020403" pitchFamily="18" charset="0"/>
              </a:rPr>
              <a:t>SCOPE AND LIMITATIONS</a:t>
            </a:r>
            <a:endParaRPr lang="en-PH" sz="3200" dirty="0">
              <a:latin typeface="Adobe Caslon Pro" panose="0205050205050A020403" pitchFamily="18" charset="0"/>
            </a:endParaRPr>
          </a:p>
        </p:txBody>
      </p:sp>
      <p:sp>
        <p:nvSpPr>
          <p:cNvPr id="3" name="Content Placeholder 2"/>
          <p:cNvSpPr>
            <a:spLocks noGrp="1"/>
          </p:cNvSpPr>
          <p:nvPr>
            <p:ph idx="1"/>
          </p:nvPr>
        </p:nvSpPr>
        <p:spPr>
          <a:xfrm>
            <a:off x="509955" y="2336637"/>
            <a:ext cx="11189512" cy="4191164"/>
          </a:xfrm>
        </p:spPr>
        <p:txBody>
          <a:bodyPr>
            <a:normAutofit/>
          </a:bodyPr>
          <a:lstStyle/>
          <a:p>
            <a:r>
              <a:rPr lang="en-US" sz="2400" dirty="0" smtClean="0"/>
              <a:t>The </a:t>
            </a:r>
            <a:r>
              <a:rPr lang="en-US" sz="2400" dirty="0"/>
              <a:t>machine learning algorithm that was implemented is the Support Vector Machine (SVM) </a:t>
            </a:r>
            <a:r>
              <a:rPr lang="en-US" sz="2400" dirty="0" smtClean="0"/>
              <a:t>algorithm</a:t>
            </a:r>
          </a:p>
          <a:p>
            <a:endParaRPr lang="en-US" dirty="0"/>
          </a:p>
          <a:p>
            <a:r>
              <a:rPr lang="en-US" sz="2400" dirty="0" smtClean="0"/>
              <a:t>10-fold Cross Validation was used for determining the accuracy and Kappa statistic (metrics) of the model. </a:t>
            </a:r>
            <a:r>
              <a:rPr lang="en-PH" dirty="0" smtClean="0"/>
              <a:t>It </a:t>
            </a:r>
            <a:r>
              <a:rPr lang="en-PH" dirty="0"/>
              <a:t>yielded an accuracy rate of 57.95% and a Kappa Statistic of 20.94%</a:t>
            </a:r>
            <a:endParaRPr lang="en-US" sz="2400" dirty="0" smtClean="0"/>
          </a:p>
          <a:p>
            <a:pPr marL="0" indent="0">
              <a:buNone/>
            </a:pPr>
            <a:endParaRPr lang="en-US" sz="2400" dirty="0"/>
          </a:p>
          <a:p>
            <a:r>
              <a:rPr lang="en-PH" dirty="0"/>
              <a:t>The cyberbullying detection model was designed to analyze and classify public posts that were written in </a:t>
            </a:r>
            <a:r>
              <a:rPr lang="en-PH" dirty="0" smtClean="0"/>
              <a:t>Filipino</a:t>
            </a:r>
          </a:p>
          <a:p>
            <a:endParaRPr lang="en-PH" sz="2400" dirty="0"/>
          </a:p>
          <a:p>
            <a:pPr marL="0" indent="0">
              <a:buNone/>
            </a:pPr>
            <a:endParaRPr lang="en-US" sz="2400" dirty="0"/>
          </a:p>
        </p:txBody>
      </p:sp>
    </p:spTree>
    <p:extLst>
      <p:ext uri="{BB962C8B-B14F-4D97-AF65-F5344CB8AC3E}">
        <p14:creationId xmlns:p14="http://schemas.microsoft.com/office/powerpoint/2010/main" val="3038699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763</TotalTime>
  <Words>2066</Words>
  <Application>Microsoft Office PowerPoint</Application>
  <PresentationFormat>Widescreen</PresentationFormat>
  <Paragraphs>478</Paragraphs>
  <Slides>73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Adobe Caslon Pro</vt:lpstr>
      <vt:lpstr>Arial</vt:lpstr>
      <vt:lpstr>Calibri</vt:lpstr>
      <vt:lpstr>Cambria Math</vt:lpstr>
      <vt:lpstr>Microsoft PhagsPa</vt:lpstr>
      <vt:lpstr>Times New Roman</vt:lpstr>
      <vt:lpstr>Trebuchet MS</vt:lpstr>
      <vt:lpstr>Wingdings</vt:lpstr>
      <vt:lpstr>Wingdings 2</vt:lpstr>
      <vt:lpstr>Berlin</vt:lpstr>
      <vt:lpstr>PowerPoint Presentation</vt:lpstr>
      <vt:lpstr>Cyberbullying in the Philippines</vt:lpstr>
      <vt:lpstr>Cyberbullying Laws in the Philippines</vt:lpstr>
      <vt:lpstr>How do social media platforms deal with cyberbullying?</vt:lpstr>
      <vt:lpstr>STATEMENT OF THE PROBLEM</vt:lpstr>
      <vt:lpstr>OBJECTIVES</vt:lpstr>
      <vt:lpstr>OBJECTIVES</vt:lpstr>
      <vt:lpstr>SCOPE AND LIMITATIONS</vt:lpstr>
      <vt:lpstr>SCOPE AND LIMITATIONS</vt:lpstr>
      <vt:lpstr>SCOPE AND LIMITATIONS</vt:lpstr>
      <vt:lpstr>SCOPE AND LIMITATIONS</vt:lpstr>
      <vt:lpstr>SCOPE AND LIMITATIONS</vt:lpstr>
      <vt:lpstr>SIGNIFICANCE </vt:lpstr>
      <vt:lpstr>SOFTWARE DEVELOPMENT LIFE CYCLE</vt:lpstr>
      <vt:lpstr>REVIEW OF RELATED LITERATURE</vt:lpstr>
      <vt:lpstr>PowerPoint Presentation</vt:lpstr>
      <vt:lpstr>PowerPoint Presentation</vt:lpstr>
      <vt:lpstr>PowerPoint Presentation</vt:lpstr>
      <vt:lpstr>PowerPoint Presentation</vt:lpstr>
      <vt:lpstr>PowerPoint Presentation</vt:lpstr>
      <vt:lpstr>THEORETICAL BACKGROUND</vt:lpstr>
      <vt:lpstr>PowerPoint Presentation</vt:lpstr>
      <vt:lpstr>PowerPoint Presentation</vt:lpstr>
      <vt:lpstr>PowerPoint Presentation</vt:lpstr>
      <vt:lpstr>THEORETICAL BACKGROUND</vt:lpstr>
      <vt:lpstr>PowerPoint Presentation</vt:lpstr>
      <vt:lpstr>THEORETICAL BACKGROUND</vt:lpstr>
      <vt:lpstr>THEORETICAL BACKGROUND</vt:lpstr>
      <vt:lpstr>THEORETICAL BACKGROUND</vt:lpstr>
      <vt:lpstr>THEORETICAL BACKGROUND</vt:lpstr>
      <vt:lpstr>THEORETICAL BACKGROUND</vt:lpstr>
      <vt:lpstr>THEORETICAL BACKGROUND</vt:lpstr>
      <vt:lpstr>THEORETICAL BACKGROUND</vt:lpstr>
      <vt:lpstr>THEORETICAL BACKGROUND</vt:lpstr>
      <vt:lpstr>THEORETICAL BACKGROUND</vt:lpstr>
      <vt:lpstr>THEORETICAL BACKGROUND</vt:lpstr>
      <vt:lpstr>THEORETICAL BACKGROUND</vt:lpstr>
      <vt:lpstr>PowerPoint Presentation</vt:lpstr>
      <vt:lpstr>THEORETICAL BACKGROUND</vt:lpstr>
      <vt:lpstr>THEORETICAL BACKGROUND</vt:lpstr>
      <vt:lpstr>THEORETICAL BACKGROUND</vt:lpstr>
      <vt:lpstr>THEORETICAL BACKGROUND</vt:lpstr>
      <vt:lpstr>THEORETICAL BACKGROUND</vt:lpstr>
      <vt:lpstr>SYSTEM APPLICATION</vt:lpstr>
      <vt:lpstr>OBJECTIVES</vt:lpstr>
      <vt:lpstr>DESIGN AND METHODOLOGY</vt:lpstr>
      <vt:lpstr>SYSTEM ARCHITECTURE</vt:lpstr>
      <vt:lpstr>SYSTEM ARCHITECTURE</vt:lpstr>
      <vt:lpstr>PowerPoint Presentation</vt:lpstr>
      <vt:lpstr>SYSTEM ARCHITECTURE PHASES</vt:lpstr>
      <vt:lpstr> Data Collection</vt:lpstr>
      <vt:lpstr>Cleaning of Dataset</vt:lpstr>
      <vt:lpstr>Data Annotation</vt:lpstr>
      <vt:lpstr>PowerPoint Presentation</vt:lpstr>
      <vt:lpstr>Bag of Words</vt:lpstr>
      <vt:lpstr>  Support Vector Machine</vt:lpstr>
      <vt:lpstr>Cyberbullying Detection Output</vt:lpstr>
      <vt:lpstr>RESULTS AND DISCUSSION</vt:lpstr>
      <vt:lpstr> Data Analysis – Length of words per statement</vt:lpstr>
      <vt:lpstr> Data Analysis – Presence of numeric Data</vt:lpstr>
      <vt:lpstr>Data Analysis – Presence of words in UpperCase</vt:lpstr>
      <vt:lpstr>Data Analysis –  Presence of words consisting of single or double characters</vt:lpstr>
      <vt:lpstr>Data Analysis – Top 50 Cyberbullying Keywords</vt:lpstr>
      <vt:lpstr>Data Analysis – Top 50 Cyberbullying Keywords</vt:lpstr>
      <vt:lpstr>Data Analysis – Top 50 Cyberbullying Keywords</vt:lpstr>
      <vt:lpstr>Data Analysis – Adding more data in the dataset </vt:lpstr>
      <vt:lpstr>Data Analysis – Percentage Split</vt:lpstr>
      <vt:lpstr>Data Analysis – K-Fold Cross Validation</vt:lpstr>
      <vt:lpstr>Data Analysis – Using Different Algorithms</vt:lpstr>
      <vt:lpstr>Data Analysis</vt:lpstr>
      <vt:lpstr>OUTPUTS</vt:lpstr>
      <vt:lpstr>OUTPUTS</vt:lpstr>
      <vt:lpstr>OUTPUTS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Samillano</dc:creator>
  <cp:lastModifiedBy>Eva Samillano</cp:lastModifiedBy>
  <cp:revision>38</cp:revision>
  <dcterms:created xsi:type="dcterms:W3CDTF">2017-07-10T04:14:37Z</dcterms:created>
  <dcterms:modified xsi:type="dcterms:W3CDTF">2017-08-17T07:36:11Z</dcterms:modified>
</cp:coreProperties>
</file>