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49"/>
  </p:notesMasterIdLst>
  <p:sldIdLst>
    <p:sldId id="258" r:id="rId3"/>
    <p:sldId id="256" r:id="rId4"/>
    <p:sldId id="261" r:id="rId5"/>
    <p:sldId id="263" r:id="rId6"/>
    <p:sldId id="262" r:id="rId7"/>
    <p:sldId id="293" r:id="rId8"/>
    <p:sldId id="282" r:id="rId9"/>
    <p:sldId id="271" r:id="rId10"/>
    <p:sldId id="286" r:id="rId11"/>
    <p:sldId id="287" r:id="rId12"/>
    <p:sldId id="290" r:id="rId13"/>
    <p:sldId id="268" r:id="rId14"/>
    <p:sldId id="294" r:id="rId15"/>
    <p:sldId id="288" r:id="rId16"/>
    <p:sldId id="295" r:id="rId17"/>
    <p:sldId id="289" r:id="rId18"/>
    <p:sldId id="296" r:id="rId19"/>
    <p:sldId id="297" r:id="rId20"/>
    <p:sldId id="298" r:id="rId21"/>
    <p:sldId id="299" r:id="rId22"/>
    <p:sldId id="270" r:id="rId23"/>
    <p:sldId id="300" r:id="rId24"/>
    <p:sldId id="307" r:id="rId25"/>
    <p:sldId id="308" r:id="rId26"/>
    <p:sldId id="309" r:id="rId27"/>
    <p:sldId id="306" r:id="rId28"/>
    <p:sldId id="310" r:id="rId29"/>
    <p:sldId id="313" r:id="rId30"/>
    <p:sldId id="312" r:id="rId31"/>
    <p:sldId id="315" r:id="rId32"/>
    <p:sldId id="291" r:id="rId33"/>
    <p:sldId id="317" r:id="rId34"/>
    <p:sldId id="292" r:id="rId35"/>
    <p:sldId id="319" r:id="rId36"/>
    <p:sldId id="318" r:id="rId37"/>
    <p:sldId id="320" r:id="rId38"/>
    <p:sldId id="321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281" r:id="rId48"/>
  </p:sldIdLst>
  <p:sldSz cx="9144000" cy="5143500" type="screen16x9"/>
  <p:notesSz cx="6858000" cy="9144000"/>
  <p:embeddedFontLst>
    <p:embeddedFont>
      <p:font typeface="Muli" panose="020B0604020202020204" charset="0"/>
      <p:regular r:id="rId50"/>
      <p:italic r:id="rId51"/>
    </p:embeddedFont>
    <p:embeddedFont>
      <p:font typeface="Georgia" panose="02040502050405020303" pitchFamily="18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1A5E8A-137A-48FF-A9EE-5346F0A6F3A6}">
  <a:tblStyle styleId="{8B1A5E8A-137A-48FF-A9EE-5346F0A6F3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>
      <p:cViewPr>
        <p:scale>
          <a:sx n="66" d="100"/>
          <a:sy n="66" d="100"/>
        </p:scale>
        <p:origin x="140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0741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25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3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32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6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208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48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614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35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33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43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85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466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887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2156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3023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4710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0814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44153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847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37666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51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6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7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0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53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5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06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62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7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00B2FF"/>
                </a:solidFill>
              </a:rPr>
              <a:t>Hello!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31734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SISCODE</a:t>
            </a:r>
            <a:endParaRPr lang="en"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buClr>
                <a:schemeClr val="dk1"/>
              </a:buClr>
            </a:pPr>
            <a:endParaRPr lang="en-US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buClr>
                <a:schemeClr val="dk1"/>
              </a:buClr>
            </a:pPr>
            <a:r>
              <a:rPr lang="en-US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Aira </a:t>
            </a: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Joyce Carpio</a:t>
            </a:r>
          </a:p>
          <a:p>
            <a:pPr>
              <a:buClr>
                <a:schemeClr val="dk1"/>
              </a:buClr>
            </a:pPr>
            <a:r>
              <a:rPr 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Danya</a:t>
            </a: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Balcena</a:t>
            </a: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Florence Gail </a:t>
            </a:r>
            <a:r>
              <a:rPr 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Haboc</a:t>
            </a:r>
            <a:endParaRPr lang="en-U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sp>
        <p:nvSpPr>
          <p:cNvPr id="13" name="Shape 141"/>
          <p:cNvSpPr/>
          <p:nvPr/>
        </p:nvSpPr>
        <p:spPr>
          <a:xfrm>
            <a:off x="452063" y="1078787"/>
            <a:ext cx="8178229" cy="4066912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77539"/>
              </p:ext>
            </p:extLst>
          </p:nvPr>
        </p:nvGraphicFramePr>
        <p:xfrm>
          <a:off x="452063" y="1080987"/>
          <a:ext cx="8178228" cy="4064712"/>
        </p:xfrm>
        <a:graphic>
          <a:graphicData uri="http://schemas.openxmlformats.org/drawingml/2006/table">
            <a:tbl>
              <a:tblPr firstRow="1" bandRow="1">
                <a:tableStyleId>{8B1A5E8A-137A-48FF-A9EE-5346F0A6F3A6}</a:tableStyleId>
              </a:tblPr>
              <a:tblGrid>
                <a:gridCol w="13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EVENT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TRIGGER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SOURCE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USE CASE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RESPONSE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DESTINATION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7. Student cancels the transaction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Cancellation of transaction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Cancel Transaction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Cancelled Transactions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 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8. Produce daily transaction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Daily transaction record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Produce daily transaction</a:t>
                      </a:r>
                      <a:b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record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Summary of daily transaction record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9. Summary of monthly transaction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Generate monthly transaction report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Produce monthly transaction summary report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Summary of monthly transaction report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Accounting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462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USE CASE DIAGRAM</a:t>
            </a:r>
            <a:endParaRPr lang="en" dirty="0"/>
          </a:p>
        </p:txBody>
      </p:sp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Shape 141"/>
          <p:cNvSpPr/>
          <p:nvPr/>
        </p:nvSpPr>
        <p:spPr>
          <a:xfrm>
            <a:off x="482885" y="1149829"/>
            <a:ext cx="8178229" cy="4066912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7" y="1276349"/>
            <a:ext cx="1201370" cy="107648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5" y="1320326"/>
            <a:ext cx="1068094" cy="103251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8" y="3971621"/>
            <a:ext cx="1300037" cy="105112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44" y="3626829"/>
            <a:ext cx="1198281" cy="116269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811547" y="1149787"/>
            <a:ext cx="1187602" cy="64652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Reserves slot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1189775" y="2404640"/>
            <a:ext cx="1335640" cy="55108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Cancels Enrollment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148197" y="1381041"/>
            <a:ext cx="1103692" cy="549216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Pays Services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510651" y="2955723"/>
            <a:ext cx="1400422" cy="60185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Reschedule review class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2272913" y="1903183"/>
            <a:ext cx="1174557" cy="61431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Inquires Services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3043" y="1575140"/>
            <a:ext cx="198504" cy="54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32092" y="1802783"/>
            <a:ext cx="1362034" cy="10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12295" y="2064810"/>
            <a:ext cx="560618" cy="29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13043" y="2234725"/>
            <a:ext cx="244552" cy="83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58238" y="2404640"/>
            <a:ext cx="41098" cy="499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38739" y="1550948"/>
            <a:ext cx="1187602" cy="64652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class list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844396" y="1744863"/>
            <a:ext cx="335290" cy="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86737" y="2954082"/>
            <a:ext cx="1187602" cy="64652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Enrolls Students</a:t>
            </a:r>
          </a:p>
        </p:txBody>
      </p:sp>
      <p:sp>
        <p:nvSpPr>
          <p:cNvPr id="38" name="Oval 37"/>
          <p:cNvSpPr/>
          <p:nvPr/>
        </p:nvSpPr>
        <p:spPr>
          <a:xfrm>
            <a:off x="4839128" y="3709467"/>
            <a:ext cx="1746750" cy="8317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Produces Daily Transaction Summary Records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72162" y="3635231"/>
            <a:ext cx="207524" cy="232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622659" y="4256294"/>
            <a:ext cx="438884" cy="497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04822" y="3558993"/>
            <a:ext cx="1824795" cy="108006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 Payments and Monthly Transaction Summary Reports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11073" y="4497182"/>
            <a:ext cx="486001" cy="1413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8634" y="2010677"/>
            <a:ext cx="113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9143" y="4760363"/>
            <a:ext cx="138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26341" y="4554138"/>
            <a:ext cx="170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EMPLOYEE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55911" y="2117448"/>
            <a:ext cx="170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353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CONTEXT FLOW DIAGRAM</a:t>
            </a:r>
            <a:endParaRPr lang="en" dirty="0"/>
          </a:p>
        </p:txBody>
      </p:sp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01" y="805474"/>
            <a:ext cx="6763800" cy="41115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</a:t>
            </a:r>
            <a:r>
              <a:rPr lang="en-US" dirty="0"/>
              <a:t>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36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DATA FLOW DIAGRAM</a:t>
            </a:r>
            <a:endParaRPr lang="en" dirty="0"/>
          </a:p>
        </p:txBody>
      </p:sp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4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</a:t>
            </a:r>
            <a:r>
              <a:rPr lang="en-US" dirty="0"/>
              <a:t>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98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3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20537" r="-630" b="-670"/>
          <a:stretch/>
        </p:blipFill>
        <p:spPr>
          <a:xfrm>
            <a:off x="0" y="0"/>
            <a:ext cx="9235440" cy="5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t="31984" r="300" b="-237"/>
          <a:stretch/>
        </p:blipFill>
        <p:spPr>
          <a:xfrm>
            <a:off x="-91440" y="0"/>
            <a:ext cx="92354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8" t="8339" r="-1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LSC Enrollment System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580" y="998005"/>
            <a:ext cx="3048000" cy="20445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5474"/>
            <a:ext cx="9143999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7490" y="837985"/>
            <a:ext cx="3509010" cy="2044500"/>
          </a:xfrm>
        </p:spPr>
        <p:txBody>
          <a:bodyPr/>
          <a:lstStyle/>
          <a:p>
            <a:r>
              <a:rPr lang="en-US" sz="3200" dirty="0" smtClean="0"/>
              <a:t>Data Dictionary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284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190100" y="1"/>
            <a:ext cx="6763800" cy="805474"/>
          </a:xfrm>
        </p:spPr>
        <p:txBody>
          <a:bodyPr/>
          <a:lstStyle/>
          <a:p>
            <a:r>
              <a:rPr lang="en-US" sz="4000" dirty="0" smtClean="0"/>
              <a:t>Generic Employee</a:t>
            </a:r>
            <a:endParaRPr lang="en-PH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74"/>
            <a:ext cx="9143999" cy="4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100" y="-1"/>
            <a:ext cx="6763800" cy="805475"/>
          </a:xfrm>
        </p:spPr>
        <p:txBody>
          <a:bodyPr/>
          <a:lstStyle/>
          <a:p>
            <a:r>
              <a:rPr lang="en-US" sz="4400" dirty="0" smtClean="0"/>
              <a:t>Accounting</a:t>
            </a:r>
            <a:endParaRPr lang="en-PH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24"/>
            <a:ext cx="9144000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100" y="-1"/>
            <a:ext cx="6763800" cy="805475"/>
          </a:xfrm>
        </p:spPr>
        <p:txBody>
          <a:bodyPr/>
          <a:lstStyle/>
          <a:p>
            <a:r>
              <a:rPr lang="en-US" sz="4400" dirty="0" smtClean="0"/>
              <a:t>Instructor</a:t>
            </a:r>
            <a:endParaRPr lang="en-PH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100" y="1"/>
            <a:ext cx="6763800" cy="805474"/>
          </a:xfrm>
        </p:spPr>
        <p:txBody>
          <a:bodyPr/>
          <a:lstStyle/>
          <a:p>
            <a:r>
              <a:rPr lang="en-US" sz="4000" dirty="0" smtClean="0"/>
              <a:t>Student</a:t>
            </a:r>
            <a:endParaRPr lang="en-PH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74"/>
            <a:ext cx="9144000" cy="4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100" y="1"/>
            <a:ext cx="6763800" cy="805474"/>
          </a:xfrm>
        </p:spPr>
        <p:txBody>
          <a:bodyPr/>
          <a:lstStyle/>
          <a:p>
            <a:r>
              <a:rPr lang="en-US" sz="4000" dirty="0" smtClean="0"/>
              <a:t>Subject</a:t>
            </a:r>
            <a:endParaRPr lang="en-PH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0"/>
            <a:ext cx="9144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100" y="1"/>
            <a:ext cx="6763800" cy="805474"/>
          </a:xfrm>
        </p:spPr>
        <p:txBody>
          <a:bodyPr/>
          <a:lstStyle/>
          <a:p>
            <a:r>
              <a:rPr lang="en-US" sz="4000" dirty="0" smtClean="0"/>
              <a:t>Schedule</a:t>
            </a:r>
            <a:endParaRPr lang="en-PH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100" y="1"/>
            <a:ext cx="6763800" cy="805474"/>
          </a:xfrm>
        </p:spPr>
        <p:txBody>
          <a:bodyPr/>
          <a:lstStyle/>
          <a:p>
            <a:r>
              <a:rPr lang="en-US" sz="4000" dirty="0" smtClean="0"/>
              <a:t>Payment</a:t>
            </a:r>
            <a:endParaRPr lang="en-PH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902775" y="1109609"/>
            <a:ext cx="5718600" cy="36790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It started early 1980’s</a:t>
            </a:r>
          </a:p>
          <a:p>
            <a:pPr marL="514350" lvl="0" indent="-285750">
              <a:buFont typeface="Wingdings" panose="05000000000000000000" pitchFamily="2" charset="2"/>
              <a:buChar char="q"/>
            </a:pPr>
            <a:r>
              <a:rPr lang="en" sz="1800" dirty="0" smtClean="0"/>
              <a:t>Started by </a:t>
            </a:r>
            <a:r>
              <a:rPr lang="en-US" sz="1800" dirty="0" smtClean="0"/>
              <a:t> group of faculty members from the University of the Philippines and the Ateneo de Manila University</a:t>
            </a:r>
          </a:p>
          <a:p>
            <a:pPr marL="514350" lvl="0" indent="-285750">
              <a:buFont typeface="Wingdings" panose="05000000000000000000" pitchFamily="2" charset="2"/>
              <a:buChar char="q"/>
            </a:pPr>
            <a:r>
              <a:rPr lang="en" sz="1800" dirty="0"/>
              <a:t>In 1986, </a:t>
            </a:r>
            <a:r>
              <a:rPr lang="en" sz="1800" dirty="0" smtClean="0"/>
              <a:t>a tutorial and review was established in Katipunan Avenue.</a:t>
            </a:r>
          </a:p>
          <a:p>
            <a:pPr marL="514350" lvl="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Solomon’s Ark Computer &amp; Tutorial Services Center then became Loyola Student Center</a:t>
            </a:r>
            <a:endParaRPr lang="en" sz="1800" dirty="0" smtClean="0"/>
          </a:p>
          <a:p>
            <a:pPr marL="457200" lvl="0" indent="-228600"/>
            <a:endParaRPr lang="e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ABOUT LSC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48050" y="967525"/>
            <a:ext cx="3048000" cy="20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sz="2800" dirty="0" smtClean="0"/>
              <a:t>Activity Diagram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66152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6762750" cy="633413"/>
          </a:xfrm>
        </p:spPr>
        <p:txBody>
          <a:bodyPr/>
          <a:lstStyle/>
          <a:p>
            <a:r>
              <a:rPr lang="en-US" sz="2800" dirty="0" smtClean="0"/>
              <a:t>ACTIVITY DIAGRAM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0"/>
            <a:ext cx="30896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48050" y="1024675"/>
            <a:ext cx="3048000" cy="20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-US" sz="2800" dirty="0"/>
              <a:t>Gantt Chart/Activity List/WBS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698870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323450" y="190501"/>
            <a:ext cx="6763800" cy="6340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207" name="Shape 207"/>
          <p:cNvSpPr/>
          <p:nvPr/>
        </p:nvSpPr>
        <p:spPr>
          <a:xfrm>
            <a:off x="6751285" y="3220930"/>
            <a:ext cx="856800" cy="81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526"/>
            <a:ext cx="9144000" cy="43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391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74"/>
            <a:ext cx="9144000" cy="4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List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74"/>
            <a:ext cx="914400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1625"/>
            <a:ext cx="6762750" cy="503238"/>
          </a:xfrm>
        </p:spPr>
        <p:txBody>
          <a:bodyPr/>
          <a:lstStyle/>
          <a:p>
            <a:r>
              <a:rPr lang="en-US" dirty="0" smtClean="0"/>
              <a:t>WBS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69" y="0"/>
            <a:ext cx="39760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1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8" y="364357"/>
            <a:ext cx="7335082" cy="32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" y="321547"/>
            <a:ext cx="7489974" cy="33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14" y="355071"/>
            <a:ext cx="7346398" cy="32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PROBLEM</a:t>
            </a:r>
            <a:endParaRPr lang="en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2902775" y="1396460"/>
            <a:ext cx="2780700" cy="3125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PAPER BASED SYSTEM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Lack </a:t>
            </a:r>
            <a:r>
              <a:rPr lang="en-US" dirty="0"/>
              <a:t>of storage </a:t>
            </a:r>
            <a:r>
              <a:rPr lang="en-US" dirty="0" smtClean="0"/>
              <a:t>space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Prone to </a:t>
            </a:r>
            <a:r>
              <a:rPr lang="en-US" dirty="0" smtClean="0"/>
              <a:t>damage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Supply </a:t>
            </a:r>
            <a:r>
              <a:rPr lang="en-US" dirty="0" smtClean="0"/>
              <a:t>costs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Limited collaboration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Editing </a:t>
            </a:r>
            <a:r>
              <a:rPr lang="en-US" dirty="0" smtClean="0"/>
              <a:t>problems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idx="2"/>
          </p:nvPr>
        </p:nvSpPr>
        <p:spPr>
          <a:xfrm>
            <a:off x="5683475" y="1396460"/>
            <a:ext cx="2780700" cy="3125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" y="322729"/>
            <a:ext cx="7440705" cy="3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5" y="322729"/>
            <a:ext cx="7433948" cy="33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304800"/>
            <a:ext cx="7455274" cy="3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23849"/>
            <a:ext cx="7448550" cy="3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4" y="323849"/>
            <a:ext cx="7562850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" y="123676"/>
            <a:ext cx="7937680" cy="43468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 of Proposed System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42900"/>
            <a:ext cx="739918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1"/>
          <p:cNvSpPr/>
          <p:nvPr/>
        </p:nvSpPr>
        <p:spPr>
          <a:xfrm>
            <a:off x="2380201" y="0"/>
            <a:ext cx="6763799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58"/>
          <p:cNvSpPr txBox="1">
            <a:spLocks/>
          </p:cNvSpPr>
          <p:nvPr/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400" b="1" dirty="0" smtClean="0">
                <a:solidFill>
                  <a:schemeClr val="bg1"/>
                </a:solidFill>
                <a:latin typeface="Muli" panose="020B0604020202020204" charset="0"/>
              </a:rPr>
              <a:t>OBJECTIVES</a:t>
            </a:r>
            <a:endParaRPr lang="en" sz="2400" b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2902774" y="1411936"/>
            <a:ext cx="6241225" cy="3731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bg1"/>
                </a:solidFill>
                <a:latin typeface="Muli" panose="020B0604020202020204" charset="0"/>
              </a:rPr>
              <a:t>GENERAL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To create a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web and mobile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enrollment system for Loyola Student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Center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ease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the problem in managing records on enrolling old and new students</a:t>
            </a:r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1"/>
          <p:cNvSpPr/>
          <p:nvPr/>
        </p:nvSpPr>
        <p:spPr>
          <a:xfrm>
            <a:off x="2380201" y="0"/>
            <a:ext cx="6763799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58"/>
          <p:cNvSpPr txBox="1">
            <a:spLocks/>
          </p:cNvSpPr>
          <p:nvPr/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400" b="1" dirty="0" smtClean="0">
                <a:solidFill>
                  <a:schemeClr val="bg1"/>
                </a:solidFill>
                <a:latin typeface="Muli" panose="020B0604020202020204" charset="0"/>
              </a:rPr>
              <a:t>OBJECTIVES</a:t>
            </a:r>
            <a:endParaRPr lang="en" sz="2400" b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2902775" y="1335640"/>
            <a:ext cx="5561400" cy="36781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bg1"/>
                </a:solidFill>
                <a:latin typeface="Muli" panose="020B0604020202020204" charset="0"/>
              </a:rPr>
              <a:t>SPECIFIC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provide the client with a web and mobile application and a database system </a:t>
            </a:r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make it easier for the students of Loyola Student center to enroll and avail services LSC offers </a:t>
            </a:r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have a fast and accurate access to the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easily manage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prevent records on getting damaged by natural </a:t>
            </a: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calamities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Muli" panose="020B0604020202020204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Muli" panose="020B0604020202020204" charset="0"/>
              </a:rPr>
              <a:t>avoid mishandling and redundancy of records</a:t>
            </a:r>
            <a:endParaRPr lang="en-US" sz="1800" dirty="0" smtClean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96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TARGET AUDIENCE</a:t>
            </a:r>
            <a:endParaRPr lang="en" sz="2400" dirty="0"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chemeClr val="lt1"/>
                </a:solidFill>
              </a:rPr>
              <a:t>•Loyola Student Center Management </a:t>
            </a:r>
          </a:p>
          <a:p>
            <a:pPr lvl="0">
              <a:buNone/>
            </a:pPr>
            <a:r>
              <a:rPr lang="en-US" sz="1800" dirty="0">
                <a:solidFill>
                  <a:schemeClr val="lt1"/>
                </a:solidFill>
              </a:rPr>
              <a:t>•Students of Loyola Student Center</a:t>
            </a:r>
            <a:endParaRPr lang="en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sp>
        <p:nvSpPr>
          <p:cNvPr id="13" name="Shape 141"/>
          <p:cNvSpPr/>
          <p:nvPr/>
        </p:nvSpPr>
        <p:spPr>
          <a:xfrm>
            <a:off x="452063" y="1078787"/>
            <a:ext cx="8178229" cy="4066912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1694"/>
              </p:ext>
            </p:extLst>
          </p:nvPr>
        </p:nvGraphicFramePr>
        <p:xfrm>
          <a:off x="452063" y="1078787"/>
          <a:ext cx="8178228" cy="4076612"/>
        </p:xfrm>
        <a:graphic>
          <a:graphicData uri="http://schemas.openxmlformats.org/drawingml/2006/table">
            <a:tbl>
              <a:tblPr firstRow="1" bandRow="1">
                <a:tableStyleId>{8B1A5E8A-137A-48FF-A9EE-5346F0A6F3A6}</a:tableStyleId>
              </a:tblPr>
              <a:tblGrid>
                <a:gridCol w="13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EVENT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TRIGGER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SOURCE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USE CASE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RESPONSE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DESTINATION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1. Student checks availability of services offered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Service Inquiry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Inquire services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Services offered details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2. Student places a reservation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Slot reservation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Create reservation for a review class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Reserved slot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3. Student enrolls a session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Avail of services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Enroll a review class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Schedule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Instructor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sp>
        <p:nvSpPr>
          <p:cNvPr id="13" name="Shape 141"/>
          <p:cNvSpPr/>
          <p:nvPr/>
        </p:nvSpPr>
        <p:spPr>
          <a:xfrm>
            <a:off x="452063" y="1078787"/>
            <a:ext cx="8178229" cy="4066912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54644"/>
              </p:ext>
            </p:extLst>
          </p:nvPr>
        </p:nvGraphicFramePr>
        <p:xfrm>
          <a:off x="452063" y="1078787"/>
          <a:ext cx="8178228" cy="4088512"/>
        </p:xfrm>
        <a:graphic>
          <a:graphicData uri="http://schemas.openxmlformats.org/drawingml/2006/table">
            <a:tbl>
              <a:tblPr firstRow="1" bandRow="1">
                <a:tableStyleId>{8B1A5E8A-137A-48FF-A9EE-5346F0A6F3A6}</a:tableStyleId>
              </a:tblPr>
              <a:tblGrid>
                <a:gridCol w="13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EVENT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TRIGGER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SOURCE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USE CASE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RESPONSE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uli" panose="020B0604020202020204" charset="0"/>
                        </a:rPr>
                        <a:t>DESTINATION</a:t>
                      </a:r>
                      <a:endParaRPr lang="en-US" b="1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4. Student pays for services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Payment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Pay services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Receipt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Accounting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5. Instructor views class list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Receives class list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View class list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Class list details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Instructor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980"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6. Student reschedule a class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PH" sz="1200" b="0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Reschedule of review class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Reschedule a review class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Rescheduled class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Generic employee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Instructor</a:t>
                      </a:r>
                      <a:endParaRPr lang="en-US" sz="14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PH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+mn-ea"/>
                          <a:cs typeface="+mn-cs"/>
                          <a:sym typeface="Arial"/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  <a:latin typeface="Muli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910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406</Words>
  <Application>Microsoft Office PowerPoint</Application>
  <PresentationFormat>On-screen Show (16:9)</PresentationFormat>
  <Paragraphs>163</Paragraphs>
  <Slides>46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Times New Roman</vt:lpstr>
      <vt:lpstr>Muli</vt:lpstr>
      <vt:lpstr>Georgia</vt:lpstr>
      <vt:lpstr>Arial</vt:lpstr>
      <vt:lpstr>Calibri</vt:lpstr>
      <vt:lpstr>Wingdings</vt:lpstr>
      <vt:lpstr>Banquo template</vt:lpstr>
      <vt:lpstr>Banquo template</vt:lpstr>
      <vt:lpstr>Hello!</vt:lpstr>
      <vt:lpstr>LSC Enrollment System</vt:lpstr>
      <vt:lpstr>ABOUT LSC</vt:lpstr>
      <vt:lpstr>PROBLEM</vt:lpstr>
      <vt:lpstr>PowerPoint Presentation</vt:lpstr>
      <vt:lpstr>PowerPoint Presentation</vt:lpstr>
      <vt:lpstr>TARGET AUDIENCE</vt:lpstr>
      <vt:lpstr>EVENT TABLE</vt:lpstr>
      <vt:lpstr>EVENT TABLE</vt:lpstr>
      <vt:lpstr>EVENT TABLE</vt:lpstr>
      <vt:lpstr>USE CASE DIAGRAM</vt:lpstr>
      <vt:lpstr>CONTEXT FLOW DIAGRAM</vt:lpstr>
      <vt:lpstr>Data Flow Diagram</vt:lpstr>
      <vt:lpstr>DATA FLOW DIAGRAM</vt:lpstr>
      <vt:lpstr>Data Flow Diagram</vt:lpstr>
      <vt:lpstr>PowerPoint Presentation</vt:lpstr>
      <vt:lpstr>PowerPoint Presentation</vt:lpstr>
      <vt:lpstr>PowerPoint Presentation</vt:lpstr>
      <vt:lpstr>PowerPoint Presentation</vt:lpstr>
      <vt:lpstr>Entity Relationship Diagram</vt:lpstr>
      <vt:lpstr>ENTITY RELATIONSHIP DIAGRAM </vt:lpstr>
      <vt:lpstr>Data Dictionary</vt:lpstr>
      <vt:lpstr>Generic Employee</vt:lpstr>
      <vt:lpstr>Accounting</vt:lpstr>
      <vt:lpstr>Instructor</vt:lpstr>
      <vt:lpstr>Student</vt:lpstr>
      <vt:lpstr>Subject</vt:lpstr>
      <vt:lpstr>Schedule</vt:lpstr>
      <vt:lpstr>Payment</vt:lpstr>
      <vt:lpstr>   Activity Diagram</vt:lpstr>
      <vt:lpstr>ACTIVITY DIAGRAM</vt:lpstr>
      <vt:lpstr>  Gantt Chart/Activity List/WBS</vt:lpstr>
      <vt:lpstr>Gantt Chart</vt:lpstr>
      <vt:lpstr>Gantt Chart</vt:lpstr>
      <vt:lpstr>Activity List</vt:lpstr>
      <vt:lpstr>WBS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Enrollment System</dc:title>
  <cp:lastModifiedBy>Aira Joyce Carpio</cp:lastModifiedBy>
  <cp:revision>52</cp:revision>
  <dcterms:modified xsi:type="dcterms:W3CDTF">2016-04-15T09:32:50Z</dcterms:modified>
</cp:coreProperties>
</file>