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3"/>
    <p:restoredTop sz="89358"/>
  </p:normalViewPr>
  <p:slideViewPr>
    <p:cSldViewPr snapToGrid="0" snapToObjects="1">
      <p:cViewPr>
        <p:scale>
          <a:sx n="67" d="100"/>
          <a:sy n="67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4FAD-AD85-8348-B534-08CDDA10E41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475C6-48E6-BB40-A4B1-556646EDC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step, researchers</a:t>
            </a:r>
            <a:r>
              <a:rPr lang="en-US" baseline="0" dirty="0" smtClean="0"/>
              <a:t> identified all information that must be established in the system. To identify all information, researchers went to ITRO to ask and collect all system-related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475C6-48E6-BB40-A4B1-556646EDCB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first, what is a threat? A threat is the potential danger found in the system. In NIST 800-30, threat-sources such as natural threats, human threats, and environmental threats are identified.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475C6-48E6-BB40-A4B1-556646EDC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next is the vulnerability identification. A vulnerability is a weakness found in the system. The aim of this step is to come up with a list of system vulnerabilities that can be exploited by the given threats. Us the researchers, have chosen our top 3 threats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475C6-48E6-BB40-A4B1-556646EDC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aim of this step is to identify</a:t>
            </a:r>
            <a:r>
              <a:rPr lang="en-US" baseline="0" dirty="0" smtClean="0"/>
              <a:t> controls that could be implemented by the administrative, physical, and technical aspects. Researchers have classified controls that can minimize risks from happening.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475C6-48E6-BB40-A4B1-556646EDC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475C6-48E6-BB40-A4B1-556646EDCB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risk is identified as high,</a:t>
            </a:r>
            <a:r>
              <a:rPr lang="en-US" baseline="0" dirty="0" smtClean="0"/>
              <a:t> chances are, all information can be exposed when such things happen. When a risk is identified as medium, information can also be exposed but not that much. When a risk is identified as low, information that can be leaked is not really sensitive and confidential. Chances are, you can ignore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475C6-48E6-BB40-A4B1-556646EDC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0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3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6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1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9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1683"/>
            <a:ext cx="10515601" cy="6443917"/>
          </a:xfrm>
        </p:spPr>
      </p:pic>
    </p:spTree>
    <p:extLst>
      <p:ext uri="{BB962C8B-B14F-4D97-AF65-F5344CB8AC3E}">
        <p14:creationId xmlns:p14="http://schemas.microsoft.com/office/powerpoint/2010/main" val="6965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" y="221289"/>
            <a:ext cx="4127863" cy="2809294"/>
          </a:xfrm>
        </p:spPr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29" y="3291450"/>
            <a:ext cx="3030583" cy="1558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2. Threat Identification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29980"/>
              </p:ext>
            </p:extLst>
          </p:nvPr>
        </p:nvGraphicFramePr>
        <p:xfrm>
          <a:off x="4127863" y="-159058"/>
          <a:ext cx="7445828" cy="6586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803"/>
                <a:gridCol w="37250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Type of Threat</a:t>
                      </a:r>
                    </a:p>
                  </a:txBody>
                  <a:tcPr marL="67126" marR="671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Threats</a:t>
                      </a:r>
                    </a:p>
                  </a:txBody>
                  <a:tcPr marL="67126" marR="67126" marT="0" marB="0"/>
                </a:tc>
              </a:tr>
              <a:tr h="1163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Natural Threats</a:t>
                      </a:r>
                    </a:p>
                  </a:txBody>
                  <a:tcPr marL="67126" marR="671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Floods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Lightning that can interrupt services of APC</a:t>
                      </a:r>
                    </a:p>
                  </a:txBody>
                  <a:tcPr marL="67126" marR="67126" marT="0" marB="0"/>
                </a:tc>
              </a:tr>
              <a:tr h="4400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Human Threats</a:t>
                      </a:r>
                    </a:p>
                  </a:txBody>
                  <a:tcPr marL="67126" marR="671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Unauthorized access of any person in the restricted place inside ITRO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Theft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Script injection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or Cross site scripting on school’s website.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Net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work attacks causing availability issues such as Denial of service.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Destruction of ITRO’s </a:t>
                      </a: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equipment caused by students.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messing </a:t>
                      </a: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desktops causing confusion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to other users.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installing other software in computers that can </a:t>
                      </a: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cause </a:t>
                      </a: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computer to be slow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unplugging LAN </a:t>
                      </a: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Cables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who installed viruses on computers.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7126" marR="67126" marT="0" marB="0"/>
                </a:tc>
              </a:tr>
              <a:tr h="287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Environmental Threats</a:t>
                      </a:r>
                    </a:p>
                  </a:txBody>
                  <a:tcPr marL="67126" marR="671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</a:t>
                      </a: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Explosion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Car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accident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" charset="0"/>
                        <a:buChar char="-"/>
                      </a:pP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Power Outage.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7126" marR="671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" y="221289"/>
            <a:ext cx="4127863" cy="2809294"/>
          </a:xfrm>
        </p:spPr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29" y="3291450"/>
            <a:ext cx="3030583" cy="15583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3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. Vulnerability Identification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17556"/>
              </p:ext>
            </p:extLst>
          </p:nvPr>
        </p:nvGraphicFramePr>
        <p:xfrm>
          <a:off x="4349931" y="157163"/>
          <a:ext cx="7680959" cy="6452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957"/>
                <a:gridCol w="2405870"/>
                <a:gridCol w="2878132"/>
              </a:tblGrid>
              <a:tr h="463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Threat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Vulnerability</a:t>
                      </a:r>
                      <a:endParaRPr lang="en-US" sz="16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</a:tr>
              <a:tr h="1996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Destruction of sensitive and confidential data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ITRO would not be operational if an earthquake happens. All information inside can be accessible if the building collapses.</a:t>
                      </a:r>
                      <a:endParaRPr lang="en-US" sz="16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</a:tr>
              <a:tr h="1996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Network Attacks</a:t>
                      </a:r>
                      <a:r>
                        <a:rPr lang="en-US" sz="18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such as denial of service.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Unavailability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of the school’s servers which are used by students and professors in a daily basis.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Operational</a:t>
                      </a:r>
                      <a:r>
                        <a:rPr lang="en-US" sz="18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Disruption may occur causing delay to the students and professors daily activities.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</a:tr>
              <a:tr h="1996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Explosion</a:t>
                      </a:r>
                      <a:endParaRPr lang="en-US" sz="16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Computers, servers and etc. would be destroyed. </a:t>
                      </a:r>
                      <a:endParaRPr lang="en-US" sz="16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Data located in computers, servers cannot be accessible unless ITRO would have a back- up location for the information.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052" marR="440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" y="221289"/>
            <a:ext cx="4127863" cy="2809294"/>
          </a:xfrm>
        </p:spPr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29" y="3291450"/>
            <a:ext cx="3030583" cy="1558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4. Control Analysis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817"/>
              </p:ext>
            </p:extLst>
          </p:nvPr>
        </p:nvGraphicFramePr>
        <p:xfrm>
          <a:off x="5169218" y="563834"/>
          <a:ext cx="5937250" cy="2143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Administrative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Deterrent</a:t>
                      </a:r>
                      <a:endParaRPr lang="en-US" sz="14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6916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  <a:endParaRPr lang="en-US" sz="14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None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509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Network Attacks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such as denial of service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Create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policies and proper sanction for violators.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Explosion</a:t>
                      </a:r>
                      <a:endParaRPr lang="en-US" sz="14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Put signage for rooms that is restricted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09019"/>
              </p:ext>
            </p:extLst>
          </p:nvPr>
        </p:nvGraphicFramePr>
        <p:xfrm>
          <a:off x="5169218" y="3787699"/>
          <a:ext cx="5937250" cy="2234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Physical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Preventive</a:t>
                      </a:r>
                      <a:endParaRPr lang="en-US" sz="14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  <a:endParaRPr lang="en-US" sz="140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Mandate earthquake drills, safety precautions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Network Attacks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such as denial of service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Implement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Firewall specifically </a:t>
                      </a:r>
                      <a:r>
                        <a:rPr lang="en-US" sz="1600" baseline="0" dirty="0" err="1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Stateful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inspection Firewalls Or an Intrusion Detection System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546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Explosion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Implement non-flammable materials in the area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" y="221289"/>
            <a:ext cx="4127863" cy="2809294"/>
          </a:xfrm>
        </p:spPr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29" y="3319160"/>
            <a:ext cx="3030583" cy="1558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4. Control Analysis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42215"/>
              </p:ext>
            </p:extLst>
          </p:nvPr>
        </p:nvGraphicFramePr>
        <p:xfrm>
          <a:off x="5169218" y="3556349"/>
          <a:ext cx="5937250" cy="2567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Technical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Recovery</a:t>
                      </a:r>
                    </a:p>
                  </a:txBody>
                  <a:tcPr marL="68580" marR="68580" marT="0" marB="0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Back up data in another location in case an earthquake happens</a:t>
                      </a:r>
                    </a:p>
                  </a:txBody>
                  <a:tcPr marL="68580" marR="68580" marT="0" marB="0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Network Attacks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such as denial of service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None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?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861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Explosion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Back up data in another location in case an earthquake happens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59944"/>
              </p:ext>
            </p:extLst>
          </p:nvPr>
        </p:nvGraphicFramePr>
        <p:xfrm>
          <a:off x="5169218" y="428503"/>
          <a:ext cx="5937250" cy="26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650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Technical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Detective</a:t>
                      </a:r>
                    </a:p>
                  </a:txBody>
                  <a:tcPr marL="68580" marR="68580" marT="0" marB="0"/>
                </a:tc>
              </a:tr>
              <a:tr h="650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Be updated to the news forecast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650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Network Attacks</a:t>
                      </a:r>
                      <a:r>
                        <a:rPr lang="en-US" sz="1600" baseline="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 such as denial of service</a:t>
                      </a:r>
                      <a:endParaRPr lang="en-US" sz="14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Honeypot Implementation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68580" marR="68580" marT="0" marB="0"/>
                </a:tc>
              </a:tr>
              <a:tr h="650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Explosion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Implement fire alarms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5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. Likelihood Determination</a:t>
            </a:r>
          </a:p>
          <a:p>
            <a:pPr marL="457200" indent="-457200">
              <a:buAutoNum type="arabicPeriod"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Risks must be classified as high, medium or low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" y="221289"/>
            <a:ext cx="4127863" cy="2809294"/>
          </a:xfrm>
        </p:spPr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29" y="3291450"/>
            <a:ext cx="3030583" cy="15583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6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. Impact Analysis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5193"/>
              </p:ext>
            </p:extLst>
          </p:nvPr>
        </p:nvGraphicFramePr>
        <p:xfrm>
          <a:off x="4019687" y="221289"/>
          <a:ext cx="7580130" cy="6401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0065"/>
                <a:gridCol w="3790065"/>
              </a:tblGrid>
              <a:tr h="371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Risk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Risk Level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Floods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760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Unauthorized access of any person in the restricted place inside ITRO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Unauthorized network access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</a:tr>
              <a:tr h="1148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Infiltration of students who have knowledge on attacks that can be made through the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Destruction of ITRO equipment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Theft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messing with the desktops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</a:tr>
              <a:tr h="1148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installing other software in computers that can be harmful and that can cause computer to be slow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</a:tr>
              <a:tr h="3715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unplugging LAN cables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3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" y="221289"/>
            <a:ext cx="4127863" cy="2809294"/>
          </a:xfrm>
        </p:spPr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29" y="3291450"/>
            <a:ext cx="3030583" cy="1558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7. Risk Determination</a:t>
            </a:r>
          </a:p>
          <a:p>
            <a:pPr marL="749808" lvl="1" indent="-457200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/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87411"/>
              </p:ext>
            </p:extLst>
          </p:nvPr>
        </p:nvGraphicFramePr>
        <p:xfrm>
          <a:off x="4466532" y="114726"/>
          <a:ext cx="7120223" cy="6470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5855"/>
                <a:gridCol w="1309127"/>
                <a:gridCol w="1535858"/>
                <a:gridCol w="1371245"/>
                <a:gridCol w="708138"/>
              </a:tblGrid>
              <a:tr h="377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Threat Likelihood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Threat Level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Vulnerability</a:t>
                      </a:r>
                      <a:endParaRPr lang="en-US" sz="1600" dirty="0">
                        <a:effectLst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Impact Level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 </a:t>
                      </a:r>
                    </a:p>
                  </a:txBody>
                  <a:tcPr marL="44339" marR="44339" marT="0" marB="0"/>
                </a:tc>
              </a:tr>
              <a:tr h="318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Earthquake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18</a:t>
                      </a:r>
                    </a:p>
                  </a:txBody>
                  <a:tcPr marL="44339" marR="44339" marT="0" marB="0" anchor="ctr"/>
                </a:tc>
              </a:tr>
              <a:tr h="188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Floods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6</a:t>
                      </a:r>
                    </a:p>
                  </a:txBody>
                  <a:tcPr marL="44339" marR="44339" marT="0" marB="0" anchor="ctr"/>
                </a:tc>
              </a:tr>
              <a:tr h="188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Lightning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4</a:t>
                      </a:r>
                    </a:p>
                  </a:txBody>
                  <a:tcPr marL="44339" marR="44339" marT="0" marB="0" anchor="ctr"/>
                </a:tc>
              </a:tr>
              <a:tr h="566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Unauthorized network access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27</a:t>
                      </a:r>
                    </a:p>
                  </a:txBody>
                  <a:tcPr marL="44339" marR="44339" marT="0" marB="0" anchor="ctr"/>
                </a:tc>
              </a:tr>
              <a:tr h="1016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Infiltration of students who have knowledge on attacks that can be made through the network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12</a:t>
                      </a:r>
                    </a:p>
                  </a:txBody>
                  <a:tcPr marL="44339" marR="44339" marT="0" marB="0" anchor="ctr"/>
                </a:tc>
              </a:tr>
              <a:tr h="566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Destruction of ITRO Equipment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8</a:t>
                      </a:r>
                    </a:p>
                  </a:txBody>
                  <a:tcPr marL="44339" marR="44339" marT="0" marB="0" anchor="ctr"/>
                </a:tc>
              </a:tr>
              <a:tr h="188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Theft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18</a:t>
                      </a:r>
                    </a:p>
                  </a:txBody>
                  <a:tcPr marL="44339" marR="44339" marT="0" marB="0" anchor="ctr"/>
                </a:tc>
              </a:tr>
              <a:tr h="377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Fire or Explosions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3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27</a:t>
                      </a:r>
                    </a:p>
                  </a:txBody>
                  <a:tcPr marL="44339" marR="44339" marT="0" marB="0" anchor="ctr"/>
                </a:tc>
              </a:tr>
              <a:tr h="566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messing with the desktops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</a:tr>
              <a:tr h="595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installing other software in computers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2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8</a:t>
                      </a:r>
                    </a:p>
                  </a:txBody>
                  <a:tcPr marL="44339" marR="44339" marT="0" marB="0" anchor="ctr"/>
                </a:tc>
              </a:tr>
              <a:tr h="566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Students unplugging LAN Cables</a:t>
                      </a:r>
                    </a:p>
                  </a:txBody>
                  <a:tcPr marL="44339" marR="443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</a:t>
                      </a:r>
                    </a:p>
                  </a:txBody>
                  <a:tcPr marL="44339" marR="4433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8. Control Recommendation</a:t>
            </a:r>
          </a:p>
          <a:p>
            <a:pPr marL="457200" indent="-457200">
              <a:buAutoNum type="arabicPeriod"/>
            </a:pPr>
            <a:endParaRPr 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0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Earthquake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Risk mitigation - Backup data in another location in case an earthquake happens</a:t>
            </a:r>
          </a:p>
          <a:p>
            <a:pPr lvl="0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Unauthorized Network Access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Risk mitigation - Monitor network traffic frequently</a:t>
            </a:r>
          </a:p>
          <a:p>
            <a:pPr lvl="0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Fire or Explosion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Risk mitigation - Back up data in another location in case an earthquake happens</a:t>
            </a:r>
          </a:p>
        </p:txBody>
      </p:sp>
    </p:spTree>
    <p:extLst>
      <p:ext uri="{BB962C8B-B14F-4D97-AF65-F5344CB8AC3E}">
        <p14:creationId xmlns:p14="http://schemas.microsoft.com/office/powerpoint/2010/main" val="4785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9. Results and Documentation</a:t>
            </a:r>
          </a:p>
          <a:p>
            <a:pPr marL="0" indent="0">
              <a:buNone/>
            </a:pPr>
            <a:endParaRPr 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Official Report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CONCLUSION &amp; RECOMMENDATION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Backup servers are ready and maintained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Specific person to be in-charge of IT functions – network &amp;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Computer labs must have least privilege to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The Professor’s computer should’ve administrative rights to monitor students browsing activity.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2" y="267788"/>
            <a:ext cx="10946675" cy="1881051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American Typewriter" charset="0"/>
                <a:ea typeface="American Typewriter" charset="0"/>
                <a:cs typeface="American Typewriter" charset="0"/>
              </a:rPr>
              <a:t>Implementing NIST 800-30 </a:t>
            </a:r>
            <a:br>
              <a:rPr lang="en-US" sz="6000" b="1" i="1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6000" b="1" i="1" dirty="0" smtClean="0">
                <a:latin typeface="American Typewriter" charset="0"/>
                <a:ea typeface="American Typewriter" charset="0"/>
                <a:cs typeface="American Typewriter" charset="0"/>
              </a:rPr>
              <a:t>to APC’s ITRO</a:t>
            </a:r>
            <a:endParaRPr lang="en-US" sz="6000" b="1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77" y="5202238"/>
            <a:ext cx="3801292" cy="1655762"/>
          </a:xfrm>
        </p:spPr>
        <p:txBody>
          <a:bodyPr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Lazaro,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ouise Gabrielle D.</a:t>
            </a:r>
          </a:p>
          <a:p>
            <a:pPr algn="just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Miculob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K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ent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ichael P.</a:t>
            </a:r>
          </a:p>
          <a:p>
            <a:pPr algn="just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Siccion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J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ustine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ark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Tomas,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ener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Joseph G.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39" y="5447250"/>
            <a:ext cx="1082602" cy="10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446" y="469628"/>
            <a:ext cx="3433354" cy="1325563"/>
          </a:xfrm>
        </p:spPr>
        <p:txBody>
          <a:bodyPr>
            <a:normAutofit/>
          </a:bodyPr>
          <a:lstStyle/>
          <a:p>
            <a:r>
              <a:rPr lang="en-US" smtClean="0">
                <a:latin typeface="American Typewriter" charset="0"/>
                <a:ea typeface="American Typewriter" charset="0"/>
                <a:cs typeface="American Typewriter" charset="0"/>
              </a:rPr>
              <a:t>ABSTRACT</a:t>
            </a:r>
            <a:endParaRPr lang="en-US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7313"/>
            <a:ext cx="10515600" cy="15396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Management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NIST 800-30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Risk Management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18916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" y="0"/>
            <a:ext cx="1222375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17571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INTRODUCTION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Risk Management </a:t>
            </a:r>
          </a:p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APC’s ITRO </a:t>
            </a:r>
          </a:p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NIST 800-30 </a:t>
            </a:r>
          </a:p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5605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04" y="365125"/>
            <a:ext cx="7518792" cy="5811838"/>
          </a:xfrm>
        </p:spPr>
      </p:pic>
    </p:spTree>
    <p:extLst>
      <p:ext uri="{BB962C8B-B14F-4D97-AF65-F5344CB8AC3E}">
        <p14:creationId xmlns:p14="http://schemas.microsoft.com/office/powerpoint/2010/main" val="7597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20" y="365125"/>
            <a:ext cx="7266759" cy="5811838"/>
          </a:xfrm>
        </p:spPr>
      </p:pic>
    </p:spTree>
    <p:extLst>
      <p:ext uri="{BB962C8B-B14F-4D97-AF65-F5344CB8AC3E}">
        <p14:creationId xmlns:p14="http://schemas.microsoft.com/office/powerpoint/2010/main" val="4263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merican Typewriter" charset="0"/>
                <a:ea typeface="American Typewriter" charset="0"/>
                <a:cs typeface="American Typewriter" charset="0"/>
              </a:rPr>
              <a:t>PROBLEM STATEMENT</a:t>
            </a:r>
            <a:endParaRPr lang="en-US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77886"/>
            <a:ext cx="10058400" cy="319120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How do schools implement their risk management?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What factors to consider in managing risks in a school?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How to incorporate NIST 800-30 to APC’s ITRO?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Can NIST 800-30 really help ITRO in minimizing risks?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1. System Characterization</a:t>
            </a:r>
          </a:p>
          <a:p>
            <a:pPr marL="457200" indent="-457200">
              <a:buAutoNum type="arabicPeriod"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Hardware found inside ITRO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Software used by ITRO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Network of APC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Data and information that are found inside ITRO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People who work inside ITRO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RESULTS AND DISCUSSION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1. System Characterization</a:t>
            </a:r>
          </a:p>
          <a:p>
            <a:pPr marL="457200" indent="-457200">
              <a:buAutoNum type="arabicPeriod"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People who use the system of ITRO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Security Policies of ITRO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Physical security of ITRO</a:t>
            </a:r>
          </a:p>
          <a:p>
            <a:pPr marL="749808" lvl="1" indent="-457200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Environmental security implemented in ITRO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1030</Words>
  <Application>Microsoft Office PowerPoint</Application>
  <PresentationFormat>Custom</PresentationFormat>
  <Paragraphs>231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PowerPoint Presentation</vt:lpstr>
      <vt:lpstr>Implementing NIST 800-30  to APC’s ITRO</vt:lpstr>
      <vt:lpstr>ABSTRACT</vt:lpstr>
      <vt:lpstr>INTRODUCTION</vt:lpstr>
      <vt:lpstr>PowerPoint Presentation</vt:lpstr>
      <vt:lpstr>PowerPoint Presentation</vt:lpstr>
      <vt:lpstr>PROBLEM STATEMENT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 &amp; 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Gabrielle Lazaro</dc:creator>
  <cp:lastModifiedBy>Miculo b</cp:lastModifiedBy>
  <cp:revision>22</cp:revision>
  <dcterms:created xsi:type="dcterms:W3CDTF">2016-10-27T08:30:19Z</dcterms:created>
  <dcterms:modified xsi:type="dcterms:W3CDTF">2016-11-02T14:27:29Z</dcterms:modified>
</cp:coreProperties>
</file>