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62"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3" r:id="rId18"/>
    <p:sldId id="280" r:id="rId19"/>
    <p:sldId id="278" r:id="rId20"/>
    <p:sldId id="274" r:id="rId21"/>
    <p:sldId id="275" r:id="rId22"/>
    <p:sldId id="276" r:id="rId23"/>
    <p:sldId id="277" r:id="rId24"/>
    <p:sldId id="283" r:id="rId25"/>
    <p:sldId id="282" r:id="rId26"/>
    <p:sldId id="284" r:id="rId27"/>
    <p:sldId id="285" r:id="rId28"/>
    <p:sldId id="288" r:id="rId29"/>
    <p:sldId id="281" r:id="rId30"/>
    <p:sldId id="286" r:id="rId31"/>
    <p:sldId id="287"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32" autoAdjust="0"/>
    <p:restoredTop sz="94660"/>
  </p:normalViewPr>
  <p:slideViewPr>
    <p:cSldViewPr snapToGrid="0">
      <p:cViewPr varScale="1">
        <p:scale>
          <a:sx n="114" d="100"/>
          <a:sy n="114" d="100"/>
        </p:scale>
        <p:origin x="55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9E96F55-476F-4FBF-A88F-42E87486F748}" type="datetimeFigureOut">
              <a:rPr lang="en-US" smtClean="0"/>
              <a:t>8/17/2017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1DBE4E73-959F-4E6C-8ACD-B7923826B5E2}"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01384562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E96F55-476F-4FBF-A88F-42E87486F748}" type="datetimeFigureOut">
              <a:rPr lang="en-US"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E4E73-959F-4E6C-8ACD-B7923826B5E2}" type="slidenum">
              <a:rPr lang="en-US" smtClean="0"/>
              <a:t>‹#›</a:t>
            </a:fld>
            <a:endParaRPr lang="en-US"/>
          </a:p>
        </p:txBody>
      </p:sp>
    </p:spTree>
    <p:extLst>
      <p:ext uri="{BB962C8B-B14F-4D97-AF65-F5344CB8AC3E}">
        <p14:creationId xmlns:p14="http://schemas.microsoft.com/office/powerpoint/2010/main" val="3889547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E96F55-476F-4FBF-A88F-42E87486F748}" type="datetimeFigureOut">
              <a:rPr lang="en-US"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E4E73-959F-4E6C-8ACD-B7923826B5E2}" type="slidenum">
              <a:rPr lang="en-US" smtClean="0"/>
              <a:t>‹#›</a:t>
            </a:fld>
            <a:endParaRPr lang="en-US"/>
          </a:p>
        </p:txBody>
      </p:sp>
    </p:spTree>
    <p:extLst>
      <p:ext uri="{BB962C8B-B14F-4D97-AF65-F5344CB8AC3E}">
        <p14:creationId xmlns:p14="http://schemas.microsoft.com/office/powerpoint/2010/main" val="2513846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E96F55-476F-4FBF-A88F-42E87486F748}" type="datetimeFigureOut">
              <a:rPr lang="en-US" smtClean="0"/>
              <a:t>8/17/2017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BE4E73-959F-4E6C-8ACD-B7923826B5E2}" type="slidenum">
              <a:rPr lang="en-US" smtClean="0"/>
              <a:t>‹#›</a:t>
            </a:fld>
            <a:endParaRPr lang="en-US"/>
          </a:p>
        </p:txBody>
      </p:sp>
    </p:spTree>
    <p:extLst>
      <p:ext uri="{BB962C8B-B14F-4D97-AF65-F5344CB8AC3E}">
        <p14:creationId xmlns:p14="http://schemas.microsoft.com/office/powerpoint/2010/main" val="147176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9E96F55-476F-4FBF-A88F-42E87486F748}" type="datetimeFigureOut">
              <a:rPr lang="en-US" smtClean="0"/>
              <a:t>8/17/2017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1DBE4E73-959F-4E6C-8ACD-B7923826B5E2}"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9211038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E96F55-476F-4FBF-A88F-42E87486F748}" type="datetimeFigureOut">
              <a:rPr lang="en-US" smtClean="0"/>
              <a:t>8/17/2017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BE4E73-959F-4E6C-8ACD-B7923826B5E2}" type="slidenum">
              <a:rPr lang="en-US" smtClean="0"/>
              <a:t>‹#›</a:t>
            </a:fld>
            <a:endParaRPr lang="en-US"/>
          </a:p>
        </p:txBody>
      </p:sp>
    </p:spTree>
    <p:extLst>
      <p:ext uri="{BB962C8B-B14F-4D97-AF65-F5344CB8AC3E}">
        <p14:creationId xmlns:p14="http://schemas.microsoft.com/office/powerpoint/2010/main" val="309378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E96F55-476F-4FBF-A88F-42E87486F748}" type="datetimeFigureOut">
              <a:rPr lang="en-US" smtClean="0"/>
              <a:t>8/17/2017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BE4E73-959F-4E6C-8ACD-B7923826B5E2}" type="slidenum">
              <a:rPr lang="en-US" smtClean="0"/>
              <a:t>‹#›</a:t>
            </a:fld>
            <a:endParaRPr lang="en-US"/>
          </a:p>
        </p:txBody>
      </p:sp>
    </p:spTree>
    <p:extLst>
      <p:ext uri="{BB962C8B-B14F-4D97-AF65-F5344CB8AC3E}">
        <p14:creationId xmlns:p14="http://schemas.microsoft.com/office/powerpoint/2010/main" val="3825806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E96F55-476F-4FBF-A88F-42E87486F748}" type="datetimeFigureOut">
              <a:rPr lang="en-US" smtClean="0"/>
              <a:t>8/17/2017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BE4E73-959F-4E6C-8ACD-B7923826B5E2}" type="slidenum">
              <a:rPr lang="en-US" smtClean="0"/>
              <a:t>‹#›</a:t>
            </a:fld>
            <a:endParaRPr lang="en-US"/>
          </a:p>
        </p:txBody>
      </p:sp>
    </p:spTree>
    <p:extLst>
      <p:ext uri="{BB962C8B-B14F-4D97-AF65-F5344CB8AC3E}">
        <p14:creationId xmlns:p14="http://schemas.microsoft.com/office/powerpoint/2010/main" val="3049168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96F55-476F-4FBF-A88F-42E87486F748}" type="datetimeFigureOut">
              <a:rPr lang="en-US" smtClean="0"/>
              <a:t>8/17/2017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BE4E73-959F-4E6C-8ACD-B7923826B5E2}" type="slidenum">
              <a:rPr lang="en-US" smtClean="0"/>
              <a:t>‹#›</a:t>
            </a:fld>
            <a:endParaRPr lang="en-US"/>
          </a:p>
        </p:txBody>
      </p:sp>
    </p:spTree>
    <p:extLst>
      <p:ext uri="{BB962C8B-B14F-4D97-AF65-F5344CB8AC3E}">
        <p14:creationId xmlns:p14="http://schemas.microsoft.com/office/powerpoint/2010/main" val="3551971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9E96F55-476F-4FBF-A88F-42E87486F748}" type="datetimeFigureOut">
              <a:rPr lang="en-US" smtClean="0"/>
              <a:t>8/17/2017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DBE4E73-959F-4E6C-8ACD-B7923826B5E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4535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9E96F55-476F-4FBF-A88F-42E87486F748}" type="datetimeFigureOut">
              <a:rPr lang="en-US" smtClean="0"/>
              <a:t>8/17/2017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DBE4E73-959F-4E6C-8ACD-B7923826B5E2}"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71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9E96F55-476F-4FBF-A88F-42E87486F748}" type="datetimeFigureOut">
              <a:rPr lang="en-US" smtClean="0"/>
              <a:t>8/17/2017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DBE4E73-959F-4E6C-8ACD-B7923826B5E2}"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511921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Identifying fake news in </a:t>
            </a:r>
            <a:r>
              <a:rPr lang="en-US" dirty="0" err="1"/>
              <a:t>facebook</a:t>
            </a:r>
            <a:endParaRPr lang="en-US" dirty="0"/>
          </a:p>
        </p:txBody>
      </p:sp>
      <p:sp>
        <p:nvSpPr>
          <p:cNvPr id="3" name="Subtitle 2"/>
          <p:cNvSpPr>
            <a:spLocks noGrp="1"/>
          </p:cNvSpPr>
          <p:nvPr>
            <p:ph type="subTitle" idx="1"/>
          </p:nvPr>
        </p:nvSpPr>
        <p:spPr/>
        <p:txBody>
          <a:bodyPr>
            <a:normAutofit fontScale="70000" lnSpcReduction="20000"/>
          </a:bodyPr>
          <a:lstStyle/>
          <a:p>
            <a:r>
              <a:rPr lang="en-US" dirty="0"/>
              <a:t>Marc Nares</a:t>
            </a:r>
          </a:p>
          <a:p>
            <a:r>
              <a:rPr lang="en-US" dirty="0" err="1"/>
              <a:t>Aleo</a:t>
            </a:r>
            <a:r>
              <a:rPr lang="en-US" dirty="0"/>
              <a:t> De Leon</a:t>
            </a:r>
          </a:p>
          <a:p>
            <a:r>
              <a:rPr lang="en-US" dirty="0"/>
              <a:t>Wyatt </a:t>
            </a:r>
            <a:r>
              <a:rPr lang="en-US" dirty="0" err="1"/>
              <a:t>Holgado</a:t>
            </a:r>
            <a:endParaRPr lang="en-US" dirty="0"/>
          </a:p>
          <a:p>
            <a:r>
              <a:rPr lang="en-US" dirty="0"/>
              <a:t>Joshua Cruz</a:t>
            </a:r>
          </a:p>
        </p:txBody>
      </p:sp>
    </p:spTree>
    <p:extLst>
      <p:ext uri="{BB962C8B-B14F-4D97-AF65-F5344CB8AC3E}">
        <p14:creationId xmlns:p14="http://schemas.microsoft.com/office/powerpoint/2010/main" val="2756139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 we find the right hyperplane</a:t>
            </a:r>
            <a:br>
              <a:rPr lang="en-US" b="1" dirty="0"/>
            </a:br>
            <a:endParaRPr lang="en-US" dirty="0"/>
          </a:p>
        </p:txBody>
      </p:sp>
      <p:sp>
        <p:nvSpPr>
          <p:cNvPr id="3" name="Content Placeholder 2"/>
          <p:cNvSpPr>
            <a:spLocks noGrp="1"/>
          </p:cNvSpPr>
          <p:nvPr>
            <p:ph idx="1"/>
          </p:nvPr>
        </p:nvSpPr>
        <p:spPr/>
        <p:txBody>
          <a:bodyPr/>
          <a:lstStyle/>
          <a:p>
            <a:r>
              <a:rPr lang="en-US" dirty="0"/>
              <a:t>The distance between the hyperplane and the nearest data point from either set is known as the margin. </a:t>
            </a:r>
          </a:p>
          <a:p>
            <a:r>
              <a:rPr lang="en-US" dirty="0"/>
              <a:t>The goal is to choose a hyperplane with the greatest possible margin between the hyperplane and any point within the training set, giving a greater chance of new data being classified correctly.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3415" y="3775982"/>
            <a:ext cx="5143500" cy="2571750"/>
          </a:xfrm>
          <a:prstGeom prst="rect">
            <a:avLst/>
          </a:prstGeom>
        </p:spPr>
      </p:pic>
    </p:spTree>
    <p:extLst>
      <p:ext uri="{BB962C8B-B14F-4D97-AF65-F5344CB8AC3E}">
        <p14:creationId xmlns:p14="http://schemas.microsoft.com/office/powerpoint/2010/main" val="365648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98863"/>
          </a:xfrm>
        </p:spPr>
        <p:txBody>
          <a:bodyPr/>
          <a:lstStyle/>
          <a:p>
            <a:r>
              <a:rPr lang="en-US" dirty="0"/>
              <a:t>Design of the project</a:t>
            </a:r>
          </a:p>
        </p:txBody>
      </p:sp>
      <p:sp>
        <p:nvSpPr>
          <p:cNvPr id="3" name="Content Placeholder 2"/>
          <p:cNvSpPr>
            <a:spLocks noGrp="1"/>
          </p:cNvSpPr>
          <p:nvPr>
            <p:ph idx="1"/>
          </p:nvPr>
        </p:nvSpPr>
        <p:spPr>
          <a:xfrm>
            <a:off x="1371600" y="1384663"/>
            <a:ext cx="9601200" cy="4482737"/>
          </a:xfrm>
        </p:spPr>
        <p:txBody>
          <a:bodyPr>
            <a:normAutofit fontScale="40000" lnSpcReduction="20000"/>
          </a:bodyPr>
          <a:lstStyle/>
          <a:p>
            <a:r>
              <a:rPr lang="en-US" sz="4500" dirty="0"/>
              <a:t>The researchers will create a web extension that can identify fake news and will only run if the link is clicked in Facebook</a:t>
            </a:r>
          </a:p>
          <a:p>
            <a:r>
              <a:rPr lang="en-US" sz="4500" dirty="0"/>
              <a:t> The extension will be developed using HTML, CSS, PHP and JavaScript and it will be compatible to Google Chrome.</a:t>
            </a:r>
          </a:p>
          <a:p>
            <a:r>
              <a:rPr lang="en-US" sz="4500" dirty="0"/>
              <a:t>When the link is clicked, the system will compare the news link article from the list of fake news links and from the list of authentic news gathered by the team.</a:t>
            </a:r>
          </a:p>
          <a:p>
            <a:r>
              <a:rPr lang="en-US" sz="4500" dirty="0"/>
              <a:t>If the link is not in the list, the system then will get the data from the link to compare the following:</a:t>
            </a:r>
          </a:p>
          <a:p>
            <a:pPr lvl="0" fontAlgn="base"/>
            <a:r>
              <a:rPr lang="en-PH" sz="4500" b="1" dirty="0"/>
              <a:t>author</a:t>
            </a:r>
            <a:r>
              <a:rPr lang="en-PH" sz="4500" dirty="0"/>
              <a:t>: if there is an author</a:t>
            </a:r>
            <a:endParaRPr lang="en-US" sz="4500" dirty="0"/>
          </a:p>
          <a:p>
            <a:pPr lvl="0" fontAlgn="base"/>
            <a:r>
              <a:rPr lang="en-PH" sz="4500" b="1" dirty="0"/>
              <a:t>title</a:t>
            </a:r>
            <a:r>
              <a:rPr lang="en-PH" sz="4500" dirty="0"/>
              <a:t>: unusual formatting</a:t>
            </a:r>
            <a:endParaRPr lang="en-US" sz="4500" dirty="0"/>
          </a:p>
          <a:p>
            <a:pPr lvl="0" fontAlgn="base"/>
            <a:r>
              <a:rPr lang="en-PH" sz="4500" b="1" dirty="0" err="1"/>
              <a:t>site_url</a:t>
            </a:r>
            <a:r>
              <a:rPr lang="en-PH" sz="4500" dirty="0"/>
              <a:t> : link</a:t>
            </a:r>
            <a:endParaRPr lang="en-US" sz="4500" dirty="0"/>
          </a:p>
          <a:p>
            <a:pPr lvl="0" fontAlgn="base"/>
            <a:r>
              <a:rPr lang="en-PH" sz="4500" b="1" dirty="0"/>
              <a:t>likes</a:t>
            </a:r>
            <a:r>
              <a:rPr lang="en-PH" sz="4500" dirty="0"/>
              <a:t>: number of Facebook likes</a:t>
            </a:r>
            <a:endParaRPr lang="en-US" sz="4500" dirty="0"/>
          </a:p>
          <a:p>
            <a:pPr lvl="0" fontAlgn="base"/>
            <a:r>
              <a:rPr lang="en-PH" sz="4500" b="1" dirty="0"/>
              <a:t>comments</a:t>
            </a:r>
            <a:r>
              <a:rPr lang="en-PH" sz="4500" dirty="0"/>
              <a:t>: number of Facebook comments</a:t>
            </a:r>
            <a:endParaRPr lang="en-US" sz="4500" dirty="0"/>
          </a:p>
          <a:p>
            <a:pPr lvl="0" fontAlgn="base"/>
            <a:r>
              <a:rPr lang="en-PH" sz="4500" b="1" dirty="0"/>
              <a:t>shares</a:t>
            </a:r>
            <a:r>
              <a:rPr lang="en-PH" sz="4500" dirty="0"/>
              <a:t>: number of Facebook shares</a:t>
            </a:r>
            <a:endParaRPr lang="en-US" sz="4500" dirty="0"/>
          </a:p>
          <a:p>
            <a:endParaRPr lang="en-US" dirty="0"/>
          </a:p>
        </p:txBody>
      </p:sp>
    </p:spTree>
    <p:extLst>
      <p:ext uri="{BB962C8B-B14F-4D97-AF65-F5344CB8AC3E}">
        <p14:creationId xmlns:p14="http://schemas.microsoft.com/office/powerpoint/2010/main" val="4241798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of the project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8091" y="1687233"/>
            <a:ext cx="10566179" cy="4295555"/>
          </a:xfrm>
        </p:spPr>
      </p:pic>
    </p:spTree>
    <p:extLst>
      <p:ext uri="{BB962C8B-B14F-4D97-AF65-F5344CB8AC3E}">
        <p14:creationId xmlns:p14="http://schemas.microsoft.com/office/powerpoint/2010/main" val="2795635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of the project</a:t>
            </a:r>
          </a:p>
        </p:txBody>
      </p:sp>
      <p:sp>
        <p:nvSpPr>
          <p:cNvPr id="3" name="Content Placeholder 2"/>
          <p:cNvSpPr>
            <a:spLocks noGrp="1"/>
          </p:cNvSpPr>
          <p:nvPr>
            <p:ph idx="1"/>
          </p:nvPr>
        </p:nvSpPr>
        <p:spPr/>
        <p:txBody>
          <a:bodyPr/>
          <a:lstStyle/>
          <a:p>
            <a:pPr algn="just"/>
            <a:r>
              <a:rPr lang="en-US" dirty="0"/>
              <a:t>After comparing the link and confirming it the data will be saved to database for future preference.</a:t>
            </a:r>
          </a:p>
          <a:p>
            <a:pPr algn="just"/>
            <a:r>
              <a:rPr lang="en-US" dirty="0"/>
              <a:t>If the author is unknown the system will automatically flagged it as fake.</a:t>
            </a:r>
          </a:p>
          <a:p>
            <a:pPr algn="just"/>
            <a:r>
              <a:rPr lang="en-US" dirty="0"/>
              <a:t>If the link is confirmed fake the system will notify the user with a dialog box popped up, but if the link article is authentic the system will also notify the user. </a:t>
            </a:r>
          </a:p>
          <a:p>
            <a:pPr algn="just"/>
            <a:endParaRPr lang="en-US" dirty="0"/>
          </a:p>
        </p:txBody>
      </p:sp>
    </p:spTree>
    <p:extLst>
      <p:ext uri="{BB962C8B-B14F-4D97-AF65-F5344CB8AC3E}">
        <p14:creationId xmlns:p14="http://schemas.microsoft.com/office/powerpoint/2010/main" val="916866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p>
            <a:r>
              <a:rPr lang="en-US"/>
              <a:t>Use Case Diagram</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3157" y="1428750"/>
            <a:ext cx="5998086" cy="5353313"/>
          </a:xfrm>
        </p:spPr>
      </p:pic>
    </p:spTree>
    <p:extLst>
      <p:ext uri="{BB962C8B-B14F-4D97-AF65-F5344CB8AC3E}">
        <p14:creationId xmlns:p14="http://schemas.microsoft.com/office/powerpoint/2010/main" val="2093611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Full Description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60133533"/>
              </p:ext>
            </p:extLst>
          </p:nvPr>
        </p:nvGraphicFramePr>
        <p:xfrm>
          <a:off x="1371600" y="2266121"/>
          <a:ext cx="9601200" cy="3763617"/>
        </p:xfrm>
        <a:graphic>
          <a:graphicData uri="http://schemas.openxmlformats.org/drawingml/2006/table">
            <a:tbl>
              <a:tblPr firstRow="1" firstCol="1" bandRow="1">
                <a:tableStyleId>{5C22544A-7EE6-4342-B048-85BDC9FD1C3A}</a:tableStyleId>
              </a:tblPr>
              <a:tblGrid>
                <a:gridCol w="1741566">
                  <a:extLst>
                    <a:ext uri="{9D8B030D-6E8A-4147-A177-3AD203B41FA5}">
                      <a16:colId xmlns:a16="http://schemas.microsoft.com/office/drawing/2014/main" val="1093664539"/>
                    </a:ext>
                  </a:extLst>
                </a:gridCol>
                <a:gridCol w="7859634">
                  <a:extLst>
                    <a:ext uri="{9D8B030D-6E8A-4147-A177-3AD203B41FA5}">
                      <a16:colId xmlns:a16="http://schemas.microsoft.com/office/drawing/2014/main" val="3442545688"/>
                    </a:ext>
                  </a:extLst>
                </a:gridCol>
              </a:tblGrid>
              <a:tr h="531960">
                <a:tc>
                  <a:txBody>
                    <a:bodyPr/>
                    <a:lstStyle/>
                    <a:p>
                      <a:pPr algn="l">
                        <a:lnSpc>
                          <a:spcPct val="107000"/>
                        </a:lnSpc>
                        <a:spcAft>
                          <a:spcPts val="0"/>
                        </a:spcAft>
                      </a:pPr>
                      <a:r>
                        <a:rPr lang="en-PH" sz="1100">
                          <a:effectLst/>
                        </a:rPr>
                        <a:t>Use Case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PH" sz="1100">
                          <a:effectLst/>
                        </a:rPr>
                        <a:t>Clicks the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6252162"/>
                  </a:ext>
                </a:extLst>
              </a:tr>
              <a:tr h="539632">
                <a:tc>
                  <a:txBody>
                    <a:bodyPr/>
                    <a:lstStyle/>
                    <a:p>
                      <a:pPr algn="l">
                        <a:lnSpc>
                          <a:spcPct val="107000"/>
                        </a:lnSpc>
                        <a:spcAft>
                          <a:spcPts val="0"/>
                        </a:spcAft>
                        <a:tabLst>
                          <a:tab pos="691515" algn="l"/>
                        </a:tabLst>
                      </a:pPr>
                      <a:r>
                        <a:rPr lang="en-PH" sz="1100">
                          <a:effectLst/>
                        </a:rPr>
                        <a:t>Actor: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PH" sz="1100">
                          <a:effectLst/>
                        </a:rPr>
                        <a:t>User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8387757"/>
                  </a:ext>
                </a:extLst>
              </a:tr>
              <a:tr h="510222">
                <a:tc>
                  <a:txBody>
                    <a:bodyPr/>
                    <a:lstStyle/>
                    <a:p>
                      <a:pPr algn="l">
                        <a:lnSpc>
                          <a:spcPct val="107000"/>
                        </a:lnSpc>
                        <a:spcAft>
                          <a:spcPts val="0"/>
                        </a:spcAft>
                      </a:pPr>
                      <a:r>
                        <a:rPr lang="en-PH" sz="1100">
                          <a:effectLst/>
                        </a:rPr>
                        <a:t>Description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PH" sz="1200">
                          <a:effectLst/>
                        </a:rPr>
                        <a:t>The user clicks the link in his/her Facebook newsfeed.</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7559332"/>
                  </a:ext>
                </a:extLst>
              </a:tr>
              <a:tr h="1162639">
                <a:tc>
                  <a:txBody>
                    <a:bodyPr/>
                    <a:lstStyle/>
                    <a:p>
                      <a:pPr algn="l">
                        <a:lnSpc>
                          <a:spcPct val="107000"/>
                        </a:lnSpc>
                        <a:spcAft>
                          <a:spcPts val="0"/>
                        </a:spcAft>
                      </a:pPr>
                      <a:r>
                        <a:rPr lang="en-PH" sz="1100">
                          <a:effectLst/>
                        </a:rPr>
                        <a:t>Flow of Events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gn="l">
                        <a:lnSpc>
                          <a:spcPct val="107000"/>
                        </a:lnSpc>
                        <a:spcAft>
                          <a:spcPts val="0"/>
                        </a:spcAft>
                        <a:buFont typeface="+mj-lt"/>
                        <a:buAutoNum type="arabicPeriod"/>
                      </a:pPr>
                      <a:r>
                        <a:rPr lang="en-US" sz="1200">
                          <a:effectLst/>
                        </a:rPr>
                        <a:t>User clicks the link.</a:t>
                      </a:r>
                      <a:endParaRPr lang="en-PH" sz="1100">
                        <a:effectLst/>
                      </a:endParaRPr>
                    </a:p>
                    <a:p>
                      <a:pPr marL="342900" lvl="0" indent="-342900" algn="l">
                        <a:lnSpc>
                          <a:spcPct val="107000"/>
                        </a:lnSpc>
                        <a:spcAft>
                          <a:spcPts val="0"/>
                        </a:spcAft>
                        <a:buFont typeface="+mj-lt"/>
                        <a:buAutoNum type="arabicPeriod"/>
                      </a:pPr>
                      <a:r>
                        <a:rPr lang="en-US" sz="1200">
                          <a:effectLst/>
                        </a:rPr>
                        <a:t>The system runs.</a:t>
                      </a:r>
                      <a:endParaRPr lang="en-PH" sz="1100">
                        <a:effectLst/>
                      </a:endParaRPr>
                    </a:p>
                    <a:p>
                      <a:pPr marL="342900" lvl="0" indent="-342900" algn="l">
                        <a:lnSpc>
                          <a:spcPct val="107000"/>
                        </a:lnSpc>
                        <a:spcAft>
                          <a:spcPts val="0"/>
                        </a:spcAft>
                        <a:buFont typeface="+mj-lt"/>
                        <a:buAutoNum type="arabicPeriod"/>
                      </a:pPr>
                      <a:r>
                        <a:rPr lang="en-US" sz="1200">
                          <a:effectLst/>
                        </a:rPr>
                        <a:t>Use case ends.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75276980"/>
                  </a:ext>
                </a:extLst>
              </a:tr>
              <a:tr h="497434">
                <a:tc>
                  <a:txBody>
                    <a:bodyPr/>
                    <a:lstStyle/>
                    <a:p>
                      <a:pPr algn="l">
                        <a:lnSpc>
                          <a:spcPct val="107000"/>
                        </a:lnSpc>
                        <a:spcAft>
                          <a:spcPts val="0"/>
                        </a:spcAft>
                      </a:pPr>
                      <a:r>
                        <a:rPr lang="en-PH" sz="1100">
                          <a:effectLst/>
                        </a:rPr>
                        <a:t>Pre-condition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PH" sz="1200">
                          <a:effectLst/>
                        </a:rPr>
                        <a:t>The user should click the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9228413"/>
                  </a:ext>
                </a:extLst>
              </a:tr>
              <a:tr h="521730">
                <a:tc>
                  <a:txBody>
                    <a:bodyPr/>
                    <a:lstStyle/>
                    <a:p>
                      <a:pPr algn="l">
                        <a:lnSpc>
                          <a:spcPct val="107000"/>
                        </a:lnSpc>
                        <a:spcAft>
                          <a:spcPts val="0"/>
                        </a:spcAft>
                      </a:pPr>
                      <a:r>
                        <a:rPr lang="en-PH" sz="1100">
                          <a:effectLst/>
                        </a:rPr>
                        <a:t>Post-condition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PH" sz="1200" dirty="0">
                          <a:effectLst/>
                        </a:rPr>
                        <a:t>The system will run</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7113230"/>
                  </a:ext>
                </a:extLst>
              </a:tr>
            </a:tbl>
          </a:graphicData>
        </a:graphic>
      </p:graphicFrame>
    </p:spTree>
    <p:extLst>
      <p:ext uri="{BB962C8B-B14F-4D97-AF65-F5344CB8AC3E}">
        <p14:creationId xmlns:p14="http://schemas.microsoft.com/office/powerpoint/2010/main" val="2786650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Full Description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57806640"/>
              </p:ext>
            </p:extLst>
          </p:nvPr>
        </p:nvGraphicFramePr>
        <p:xfrm>
          <a:off x="1371600" y="2171699"/>
          <a:ext cx="9601200" cy="4295363"/>
        </p:xfrm>
        <a:graphic>
          <a:graphicData uri="http://schemas.openxmlformats.org/drawingml/2006/table">
            <a:tbl>
              <a:tblPr firstRow="1" firstCol="1" bandRow="1">
                <a:tableStyleId>{5C22544A-7EE6-4342-B048-85BDC9FD1C3A}</a:tableStyleId>
              </a:tblPr>
              <a:tblGrid>
                <a:gridCol w="1741566">
                  <a:extLst>
                    <a:ext uri="{9D8B030D-6E8A-4147-A177-3AD203B41FA5}">
                      <a16:colId xmlns:a16="http://schemas.microsoft.com/office/drawing/2014/main" val="152681131"/>
                    </a:ext>
                  </a:extLst>
                </a:gridCol>
                <a:gridCol w="7859634">
                  <a:extLst>
                    <a:ext uri="{9D8B030D-6E8A-4147-A177-3AD203B41FA5}">
                      <a16:colId xmlns:a16="http://schemas.microsoft.com/office/drawing/2014/main" val="2903498266"/>
                    </a:ext>
                  </a:extLst>
                </a:gridCol>
              </a:tblGrid>
              <a:tr h="898276">
                <a:tc>
                  <a:txBody>
                    <a:bodyPr/>
                    <a:lstStyle/>
                    <a:p>
                      <a:pPr>
                        <a:lnSpc>
                          <a:spcPct val="107000"/>
                        </a:lnSpc>
                        <a:spcAft>
                          <a:spcPts val="0"/>
                        </a:spcAft>
                        <a:tabLst>
                          <a:tab pos="1212215" algn="l"/>
                        </a:tabLst>
                      </a:pPr>
                      <a:r>
                        <a:rPr lang="en-PH" sz="1200">
                          <a:effectLst/>
                        </a:rPr>
                        <a:t>Use Case:	</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100">
                          <a:effectLst/>
                        </a:rPr>
                        <a:t>Comparing detected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3584834"/>
                  </a:ext>
                </a:extLst>
              </a:tr>
              <a:tr h="416930">
                <a:tc>
                  <a:txBody>
                    <a:bodyPr/>
                    <a:lstStyle/>
                    <a:p>
                      <a:pPr>
                        <a:lnSpc>
                          <a:spcPct val="107000"/>
                        </a:lnSpc>
                        <a:spcAft>
                          <a:spcPts val="0"/>
                        </a:spcAft>
                      </a:pPr>
                      <a:r>
                        <a:rPr lang="en-PH" sz="1200">
                          <a:effectLst/>
                        </a:rPr>
                        <a:t>Actor: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200">
                          <a:effectLst/>
                        </a:rPr>
                        <a:t>System</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7875236"/>
                  </a:ext>
                </a:extLst>
              </a:tr>
              <a:tr h="394206">
                <a:tc>
                  <a:txBody>
                    <a:bodyPr/>
                    <a:lstStyle/>
                    <a:p>
                      <a:pPr>
                        <a:lnSpc>
                          <a:spcPct val="107000"/>
                        </a:lnSpc>
                        <a:spcAft>
                          <a:spcPts val="0"/>
                        </a:spcAft>
                      </a:pPr>
                      <a:r>
                        <a:rPr lang="en-PH" sz="1200">
                          <a:effectLst/>
                        </a:rPr>
                        <a:t>Description: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200">
                          <a:effectLst/>
                        </a:rPr>
                        <a:t>The system will compare the detected links.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8404792"/>
                  </a:ext>
                </a:extLst>
              </a:tr>
              <a:tr h="1202772">
                <a:tc>
                  <a:txBody>
                    <a:bodyPr/>
                    <a:lstStyle/>
                    <a:p>
                      <a:pPr>
                        <a:lnSpc>
                          <a:spcPct val="107000"/>
                        </a:lnSpc>
                        <a:spcAft>
                          <a:spcPts val="0"/>
                        </a:spcAft>
                      </a:pPr>
                      <a:r>
                        <a:rPr lang="en-PH" sz="1200">
                          <a:effectLst/>
                        </a:rPr>
                        <a:t>Flow of Events: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mj-lt"/>
                        <a:buAutoNum type="arabicPeriod"/>
                      </a:pPr>
                      <a:r>
                        <a:rPr lang="en-US" sz="1200">
                          <a:effectLst/>
                        </a:rPr>
                        <a:t>The system request data from database</a:t>
                      </a:r>
                      <a:endParaRPr lang="en-PH" sz="1100">
                        <a:effectLst/>
                      </a:endParaRPr>
                    </a:p>
                    <a:p>
                      <a:pPr marL="342900" lvl="0" indent="-342900">
                        <a:lnSpc>
                          <a:spcPct val="107000"/>
                        </a:lnSpc>
                        <a:spcAft>
                          <a:spcPts val="0"/>
                        </a:spcAft>
                        <a:buFont typeface="+mj-lt"/>
                        <a:buAutoNum type="arabicPeriod"/>
                      </a:pPr>
                      <a:r>
                        <a:rPr lang="en-US" sz="1200">
                          <a:effectLst/>
                        </a:rPr>
                        <a:t>The system compares the detected link to the list of fake/authentic news in database.</a:t>
                      </a:r>
                      <a:endParaRPr lang="en-PH" sz="1100">
                        <a:effectLst/>
                      </a:endParaRPr>
                    </a:p>
                    <a:p>
                      <a:pPr marL="342900" lvl="0" indent="-342900">
                        <a:lnSpc>
                          <a:spcPct val="107000"/>
                        </a:lnSpc>
                        <a:spcAft>
                          <a:spcPts val="0"/>
                        </a:spcAft>
                        <a:buFont typeface="+mj-lt"/>
                        <a:buAutoNum type="arabicPeriod"/>
                      </a:pPr>
                      <a:r>
                        <a:rPr lang="en-US" sz="1200">
                          <a:effectLst/>
                        </a:rPr>
                        <a:t>Use case ends.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7050682"/>
                  </a:ext>
                </a:extLst>
              </a:tr>
              <a:tr h="561176">
                <a:tc>
                  <a:txBody>
                    <a:bodyPr/>
                    <a:lstStyle/>
                    <a:p>
                      <a:pPr>
                        <a:lnSpc>
                          <a:spcPct val="107000"/>
                        </a:lnSpc>
                        <a:spcAft>
                          <a:spcPts val="0"/>
                        </a:spcAft>
                      </a:pPr>
                      <a:r>
                        <a:rPr lang="en-PH" sz="1200">
                          <a:effectLst/>
                        </a:rPr>
                        <a:t>Pre-Condition: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200">
                          <a:effectLst/>
                        </a:rPr>
                        <a:t>The user should click the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7756217"/>
                  </a:ext>
                </a:extLst>
              </a:tr>
              <a:tr h="822003">
                <a:tc>
                  <a:txBody>
                    <a:bodyPr/>
                    <a:lstStyle/>
                    <a:p>
                      <a:pPr>
                        <a:lnSpc>
                          <a:spcPct val="107000"/>
                        </a:lnSpc>
                        <a:spcAft>
                          <a:spcPts val="0"/>
                        </a:spcAft>
                      </a:pPr>
                      <a:r>
                        <a:rPr lang="en-PH" sz="1200">
                          <a:effectLst/>
                        </a:rPr>
                        <a:t>Post-Condition: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200" dirty="0">
                          <a:effectLst/>
                        </a:rPr>
                        <a:t>The system compared the detected link.</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0261864"/>
                  </a:ext>
                </a:extLst>
              </a:tr>
            </a:tbl>
          </a:graphicData>
        </a:graphic>
      </p:graphicFrame>
    </p:spTree>
    <p:extLst>
      <p:ext uri="{BB962C8B-B14F-4D97-AF65-F5344CB8AC3E}">
        <p14:creationId xmlns:p14="http://schemas.microsoft.com/office/powerpoint/2010/main" val="2634147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Full Description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1408858"/>
              </p:ext>
            </p:extLst>
          </p:nvPr>
        </p:nvGraphicFramePr>
        <p:xfrm>
          <a:off x="1371600" y="2171700"/>
          <a:ext cx="9601200" cy="4335117"/>
        </p:xfrm>
        <a:graphic>
          <a:graphicData uri="http://schemas.openxmlformats.org/drawingml/2006/table">
            <a:tbl>
              <a:tblPr firstRow="1" firstCol="1" bandRow="1">
                <a:tableStyleId>{5C22544A-7EE6-4342-B048-85BDC9FD1C3A}</a:tableStyleId>
              </a:tblPr>
              <a:tblGrid>
                <a:gridCol w="1741566">
                  <a:extLst>
                    <a:ext uri="{9D8B030D-6E8A-4147-A177-3AD203B41FA5}">
                      <a16:colId xmlns:a16="http://schemas.microsoft.com/office/drawing/2014/main" val="3102181147"/>
                    </a:ext>
                  </a:extLst>
                </a:gridCol>
                <a:gridCol w="7859634">
                  <a:extLst>
                    <a:ext uri="{9D8B030D-6E8A-4147-A177-3AD203B41FA5}">
                      <a16:colId xmlns:a16="http://schemas.microsoft.com/office/drawing/2014/main" val="1573580668"/>
                    </a:ext>
                  </a:extLst>
                </a:gridCol>
              </a:tblGrid>
              <a:tr h="975761">
                <a:tc>
                  <a:txBody>
                    <a:bodyPr/>
                    <a:lstStyle/>
                    <a:p>
                      <a:pPr>
                        <a:lnSpc>
                          <a:spcPct val="107000"/>
                        </a:lnSpc>
                        <a:spcAft>
                          <a:spcPts val="0"/>
                        </a:spcAft>
                        <a:tabLst>
                          <a:tab pos="1212215" algn="l"/>
                        </a:tabLst>
                      </a:pPr>
                      <a:r>
                        <a:rPr lang="en-PH" sz="1200">
                          <a:effectLst/>
                        </a:rPr>
                        <a:t>Use Case:	</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100">
                          <a:effectLst/>
                        </a:rPr>
                        <a:t>Classifying detected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3757966"/>
                  </a:ext>
                </a:extLst>
              </a:tr>
              <a:tr h="452894">
                <a:tc>
                  <a:txBody>
                    <a:bodyPr/>
                    <a:lstStyle/>
                    <a:p>
                      <a:pPr>
                        <a:lnSpc>
                          <a:spcPct val="107000"/>
                        </a:lnSpc>
                        <a:spcAft>
                          <a:spcPts val="0"/>
                        </a:spcAft>
                      </a:pPr>
                      <a:r>
                        <a:rPr lang="en-PH" sz="1200">
                          <a:effectLst/>
                        </a:rPr>
                        <a:t>Actor: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200">
                          <a:effectLst/>
                        </a:rPr>
                        <a:t>System</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0654094"/>
                  </a:ext>
                </a:extLst>
              </a:tr>
              <a:tr h="428210">
                <a:tc>
                  <a:txBody>
                    <a:bodyPr/>
                    <a:lstStyle/>
                    <a:p>
                      <a:pPr>
                        <a:lnSpc>
                          <a:spcPct val="107000"/>
                        </a:lnSpc>
                        <a:spcAft>
                          <a:spcPts val="0"/>
                        </a:spcAft>
                      </a:pPr>
                      <a:r>
                        <a:rPr lang="en-PH" sz="1200">
                          <a:effectLst/>
                        </a:rPr>
                        <a:t>Description: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200">
                          <a:effectLst/>
                        </a:rPr>
                        <a:t>The system will classify the detected links.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7936057"/>
                  </a:ext>
                </a:extLst>
              </a:tr>
              <a:tr h="975761">
                <a:tc>
                  <a:txBody>
                    <a:bodyPr/>
                    <a:lstStyle/>
                    <a:p>
                      <a:pPr>
                        <a:lnSpc>
                          <a:spcPct val="107000"/>
                        </a:lnSpc>
                        <a:spcAft>
                          <a:spcPts val="0"/>
                        </a:spcAft>
                      </a:pPr>
                      <a:r>
                        <a:rPr lang="en-PH" sz="1200">
                          <a:effectLst/>
                        </a:rPr>
                        <a:t>Flow of Events: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200">
                          <a:effectLst/>
                        </a:rPr>
                        <a:t>  User clicks the link</a:t>
                      </a:r>
                      <a:endParaRPr lang="en-PH" sz="1100">
                        <a:effectLst/>
                      </a:endParaRPr>
                    </a:p>
                    <a:p>
                      <a:pPr marL="342900" lvl="0" indent="-342900">
                        <a:lnSpc>
                          <a:spcPct val="107000"/>
                        </a:lnSpc>
                        <a:spcAft>
                          <a:spcPts val="0"/>
                        </a:spcAft>
                        <a:buFont typeface="+mj-lt"/>
                        <a:buAutoNum type="arabicPeriod"/>
                      </a:pPr>
                      <a:r>
                        <a:rPr lang="en-US" sz="1200">
                          <a:effectLst/>
                        </a:rPr>
                        <a:t>The system will classify whether the compared link is fake or not.</a:t>
                      </a:r>
                      <a:endParaRPr lang="en-PH" sz="1100">
                        <a:effectLst/>
                      </a:endParaRPr>
                    </a:p>
                    <a:p>
                      <a:pPr marL="342900" lvl="0" indent="-342900">
                        <a:lnSpc>
                          <a:spcPct val="107000"/>
                        </a:lnSpc>
                        <a:spcAft>
                          <a:spcPts val="0"/>
                        </a:spcAft>
                        <a:buFont typeface="+mj-lt"/>
                        <a:buAutoNum type="arabicPeriod"/>
                      </a:pPr>
                      <a:r>
                        <a:rPr lang="en-US" sz="1200">
                          <a:effectLst/>
                        </a:rPr>
                        <a:t>Use case ends.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44447687"/>
                  </a:ext>
                </a:extLst>
              </a:tr>
              <a:tr h="609582">
                <a:tc>
                  <a:txBody>
                    <a:bodyPr/>
                    <a:lstStyle/>
                    <a:p>
                      <a:pPr>
                        <a:lnSpc>
                          <a:spcPct val="107000"/>
                        </a:lnSpc>
                        <a:spcAft>
                          <a:spcPts val="0"/>
                        </a:spcAft>
                      </a:pPr>
                      <a:r>
                        <a:rPr lang="en-PH" sz="1200">
                          <a:effectLst/>
                        </a:rPr>
                        <a:t>Pre-Condition: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200">
                          <a:effectLst/>
                        </a:rPr>
                        <a:t>The system should compare the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1448302"/>
                  </a:ext>
                </a:extLst>
              </a:tr>
              <a:tr h="892909">
                <a:tc>
                  <a:txBody>
                    <a:bodyPr/>
                    <a:lstStyle/>
                    <a:p>
                      <a:pPr>
                        <a:lnSpc>
                          <a:spcPct val="107000"/>
                        </a:lnSpc>
                        <a:spcAft>
                          <a:spcPts val="0"/>
                        </a:spcAft>
                      </a:pPr>
                      <a:r>
                        <a:rPr lang="en-PH" sz="1200">
                          <a:effectLst/>
                        </a:rPr>
                        <a:t>Post-Condition: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200" dirty="0">
                          <a:effectLst/>
                        </a:rPr>
                        <a:t>The system classified the detected link.</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7084801"/>
                  </a:ext>
                </a:extLst>
              </a:tr>
            </a:tbl>
          </a:graphicData>
        </a:graphic>
      </p:graphicFrame>
    </p:spTree>
    <p:extLst>
      <p:ext uri="{BB962C8B-B14F-4D97-AF65-F5344CB8AC3E}">
        <p14:creationId xmlns:p14="http://schemas.microsoft.com/office/powerpoint/2010/main" val="3014582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Full Description</a:t>
            </a:r>
            <a:endParaRPr lang="en-PH"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52415335"/>
              </p:ext>
            </p:extLst>
          </p:nvPr>
        </p:nvGraphicFramePr>
        <p:xfrm>
          <a:off x="1371600" y="2171700"/>
          <a:ext cx="9601200" cy="4308612"/>
        </p:xfrm>
        <a:graphic>
          <a:graphicData uri="http://schemas.openxmlformats.org/drawingml/2006/table">
            <a:tbl>
              <a:tblPr firstRow="1" firstCol="1" bandRow="1">
                <a:tableStyleId>{5C22544A-7EE6-4342-B048-85BDC9FD1C3A}</a:tableStyleId>
              </a:tblPr>
              <a:tblGrid>
                <a:gridCol w="1741566">
                  <a:extLst>
                    <a:ext uri="{9D8B030D-6E8A-4147-A177-3AD203B41FA5}">
                      <a16:colId xmlns:a16="http://schemas.microsoft.com/office/drawing/2014/main" val="3599137875"/>
                    </a:ext>
                  </a:extLst>
                </a:gridCol>
                <a:gridCol w="7859634">
                  <a:extLst>
                    <a:ext uri="{9D8B030D-6E8A-4147-A177-3AD203B41FA5}">
                      <a16:colId xmlns:a16="http://schemas.microsoft.com/office/drawing/2014/main" val="871392378"/>
                    </a:ext>
                  </a:extLst>
                </a:gridCol>
              </a:tblGrid>
              <a:tr h="1049901">
                <a:tc>
                  <a:txBody>
                    <a:bodyPr/>
                    <a:lstStyle/>
                    <a:p>
                      <a:pPr>
                        <a:lnSpc>
                          <a:spcPct val="107000"/>
                        </a:lnSpc>
                        <a:spcAft>
                          <a:spcPts val="0"/>
                        </a:spcAft>
                        <a:tabLst>
                          <a:tab pos="1212215" algn="l"/>
                        </a:tabLst>
                      </a:pPr>
                      <a:r>
                        <a:rPr lang="en-PH" sz="1200">
                          <a:effectLst/>
                        </a:rPr>
                        <a:t>Use Case:	</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100">
                          <a:effectLst/>
                        </a:rPr>
                        <a:t>Save to database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0125271"/>
                  </a:ext>
                </a:extLst>
              </a:tr>
              <a:tr h="487305">
                <a:tc>
                  <a:txBody>
                    <a:bodyPr/>
                    <a:lstStyle/>
                    <a:p>
                      <a:pPr>
                        <a:lnSpc>
                          <a:spcPct val="107000"/>
                        </a:lnSpc>
                        <a:spcAft>
                          <a:spcPts val="0"/>
                        </a:spcAft>
                      </a:pPr>
                      <a:r>
                        <a:rPr lang="en-PH" sz="1200">
                          <a:effectLst/>
                        </a:rPr>
                        <a:t>Actor: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200">
                          <a:effectLst/>
                        </a:rPr>
                        <a:t>System</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2886802"/>
                  </a:ext>
                </a:extLst>
              </a:tr>
              <a:tr h="460746">
                <a:tc>
                  <a:txBody>
                    <a:bodyPr/>
                    <a:lstStyle/>
                    <a:p>
                      <a:pPr>
                        <a:lnSpc>
                          <a:spcPct val="107000"/>
                        </a:lnSpc>
                        <a:spcAft>
                          <a:spcPts val="0"/>
                        </a:spcAft>
                      </a:pPr>
                      <a:r>
                        <a:rPr lang="en-PH" sz="1200">
                          <a:effectLst/>
                        </a:rPr>
                        <a:t>Description: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200">
                          <a:effectLst/>
                        </a:rPr>
                        <a:t>The system will save the classified link to the database.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8318149"/>
                  </a:ext>
                </a:extLst>
              </a:tr>
              <a:tr h="694007">
                <a:tc>
                  <a:txBody>
                    <a:bodyPr/>
                    <a:lstStyle/>
                    <a:p>
                      <a:pPr>
                        <a:lnSpc>
                          <a:spcPct val="107000"/>
                        </a:lnSpc>
                        <a:spcAft>
                          <a:spcPts val="0"/>
                        </a:spcAft>
                      </a:pPr>
                      <a:r>
                        <a:rPr lang="en-PH" sz="1200">
                          <a:effectLst/>
                        </a:rPr>
                        <a:t>Flow of Events: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0"/>
                        </a:spcAft>
                        <a:buFont typeface="+mj-lt"/>
                        <a:buAutoNum type="arabicPeriod"/>
                      </a:pPr>
                      <a:r>
                        <a:rPr lang="en-US" sz="1200">
                          <a:effectLst/>
                        </a:rPr>
                        <a:t> The system will save the classified link in database</a:t>
                      </a:r>
                      <a:endParaRPr lang="en-PH" sz="1100">
                        <a:effectLst/>
                      </a:endParaRPr>
                    </a:p>
                    <a:p>
                      <a:pPr marL="342900" lvl="0" indent="-342900">
                        <a:lnSpc>
                          <a:spcPct val="107000"/>
                        </a:lnSpc>
                        <a:spcAft>
                          <a:spcPts val="0"/>
                        </a:spcAft>
                        <a:buFont typeface="+mj-lt"/>
                        <a:buAutoNum type="arabicPeriod"/>
                      </a:pPr>
                      <a:r>
                        <a:rPr lang="en-US" sz="1200">
                          <a:effectLst/>
                        </a:rPr>
                        <a:t>Use case ends.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8830297"/>
                  </a:ext>
                </a:extLst>
              </a:tr>
              <a:tr h="655899">
                <a:tc>
                  <a:txBody>
                    <a:bodyPr/>
                    <a:lstStyle/>
                    <a:p>
                      <a:pPr>
                        <a:lnSpc>
                          <a:spcPct val="107000"/>
                        </a:lnSpc>
                        <a:spcAft>
                          <a:spcPts val="0"/>
                        </a:spcAft>
                      </a:pPr>
                      <a:r>
                        <a:rPr lang="en-PH" sz="1200">
                          <a:effectLst/>
                        </a:rPr>
                        <a:t>Pre-Condition: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200">
                          <a:effectLst/>
                        </a:rPr>
                        <a:t>The system must classify the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8432607"/>
                  </a:ext>
                </a:extLst>
              </a:tr>
              <a:tr h="960754">
                <a:tc>
                  <a:txBody>
                    <a:bodyPr/>
                    <a:lstStyle/>
                    <a:p>
                      <a:pPr>
                        <a:lnSpc>
                          <a:spcPct val="107000"/>
                        </a:lnSpc>
                        <a:spcAft>
                          <a:spcPts val="0"/>
                        </a:spcAft>
                      </a:pPr>
                      <a:r>
                        <a:rPr lang="en-PH" sz="1200">
                          <a:effectLst/>
                        </a:rPr>
                        <a:t>Post-Condition: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PH" sz="1200" dirty="0">
                          <a:effectLst/>
                        </a:rPr>
                        <a:t>The system saves the classified link to the database.</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7949108"/>
                  </a:ext>
                </a:extLst>
              </a:tr>
            </a:tbl>
          </a:graphicData>
        </a:graphic>
      </p:graphicFrame>
    </p:spTree>
    <p:extLst>
      <p:ext uri="{BB962C8B-B14F-4D97-AF65-F5344CB8AC3E}">
        <p14:creationId xmlns:p14="http://schemas.microsoft.com/office/powerpoint/2010/main" val="2246224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Table</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05457172"/>
              </p:ext>
            </p:extLst>
          </p:nvPr>
        </p:nvGraphicFramePr>
        <p:xfrm>
          <a:off x="1205946" y="1921566"/>
          <a:ext cx="10349949" cy="4200937"/>
        </p:xfrm>
        <a:graphic>
          <a:graphicData uri="http://schemas.openxmlformats.org/drawingml/2006/table">
            <a:tbl>
              <a:tblPr firstRow="1" firstCol="1" bandRow="1">
                <a:tableStyleId>{5C22544A-7EE6-4342-B048-85BDC9FD1C3A}</a:tableStyleId>
              </a:tblPr>
              <a:tblGrid>
                <a:gridCol w="2159482">
                  <a:extLst>
                    <a:ext uri="{9D8B030D-6E8A-4147-A177-3AD203B41FA5}">
                      <a16:colId xmlns:a16="http://schemas.microsoft.com/office/drawing/2014/main" val="3695488221"/>
                    </a:ext>
                  </a:extLst>
                </a:gridCol>
                <a:gridCol w="1386694">
                  <a:extLst>
                    <a:ext uri="{9D8B030D-6E8A-4147-A177-3AD203B41FA5}">
                      <a16:colId xmlns:a16="http://schemas.microsoft.com/office/drawing/2014/main" val="3847934268"/>
                    </a:ext>
                  </a:extLst>
                </a:gridCol>
                <a:gridCol w="1696890">
                  <a:extLst>
                    <a:ext uri="{9D8B030D-6E8A-4147-A177-3AD203B41FA5}">
                      <a16:colId xmlns:a16="http://schemas.microsoft.com/office/drawing/2014/main" val="4251175791"/>
                    </a:ext>
                  </a:extLst>
                </a:gridCol>
                <a:gridCol w="1689325">
                  <a:extLst>
                    <a:ext uri="{9D8B030D-6E8A-4147-A177-3AD203B41FA5}">
                      <a16:colId xmlns:a16="http://schemas.microsoft.com/office/drawing/2014/main" val="3373542548"/>
                    </a:ext>
                  </a:extLst>
                </a:gridCol>
                <a:gridCol w="1705537">
                  <a:extLst>
                    <a:ext uri="{9D8B030D-6E8A-4147-A177-3AD203B41FA5}">
                      <a16:colId xmlns:a16="http://schemas.microsoft.com/office/drawing/2014/main" val="1357168245"/>
                    </a:ext>
                  </a:extLst>
                </a:gridCol>
                <a:gridCol w="1712021">
                  <a:extLst>
                    <a:ext uri="{9D8B030D-6E8A-4147-A177-3AD203B41FA5}">
                      <a16:colId xmlns:a16="http://schemas.microsoft.com/office/drawing/2014/main" val="3236918046"/>
                    </a:ext>
                  </a:extLst>
                </a:gridCol>
              </a:tblGrid>
              <a:tr h="285856">
                <a:tc>
                  <a:txBody>
                    <a:bodyPr/>
                    <a:lstStyle/>
                    <a:p>
                      <a:pPr algn="ctr">
                        <a:lnSpc>
                          <a:spcPct val="115000"/>
                        </a:lnSpc>
                        <a:spcAft>
                          <a:spcPts val="0"/>
                        </a:spcAft>
                      </a:pPr>
                      <a:r>
                        <a:rPr lang="en-US" sz="1100">
                          <a:effectLst/>
                        </a:rPr>
                        <a:t>Event</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a:effectLst/>
                        </a:rPr>
                        <a:t>Trigger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a:effectLst/>
                        </a:rPr>
                        <a:t>Source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a:effectLst/>
                        </a:rPr>
                        <a:t>Use Case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a:effectLst/>
                        </a:rPr>
                        <a:t>Response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100">
                          <a:effectLst/>
                        </a:rPr>
                        <a:t>Destination</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0627251"/>
                  </a:ext>
                </a:extLst>
              </a:tr>
              <a:tr h="614560">
                <a:tc>
                  <a:txBody>
                    <a:bodyPr/>
                    <a:lstStyle/>
                    <a:p>
                      <a:pPr>
                        <a:lnSpc>
                          <a:spcPct val="115000"/>
                        </a:lnSpc>
                        <a:spcAft>
                          <a:spcPts val="0"/>
                        </a:spcAft>
                      </a:pPr>
                      <a:r>
                        <a:rPr lang="en-US" sz="1100">
                          <a:effectLst/>
                        </a:rPr>
                        <a:t>User clicks the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link was clicked</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User</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Clicks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System runs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System</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7561087"/>
                  </a:ext>
                </a:extLst>
              </a:tr>
              <a:tr h="1507333">
                <a:tc>
                  <a:txBody>
                    <a:bodyPr/>
                    <a:lstStyle/>
                    <a:p>
                      <a:pPr>
                        <a:lnSpc>
                          <a:spcPct val="115000"/>
                        </a:lnSpc>
                        <a:spcAft>
                          <a:spcPts val="0"/>
                        </a:spcAft>
                      </a:pPr>
                      <a:r>
                        <a:rPr lang="en-US" sz="1100">
                          <a:effectLst/>
                        </a:rPr>
                        <a:t>System compares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System compares the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System </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Compares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System compares the link to the list of fake news links</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dirty="0">
                          <a:effectLst/>
                        </a:rPr>
                        <a:t>System</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9574299"/>
                  </a:ext>
                </a:extLst>
              </a:tr>
              <a:tr h="896594">
                <a:tc>
                  <a:txBody>
                    <a:bodyPr/>
                    <a:lstStyle/>
                    <a:p>
                      <a:pPr>
                        <a:lnSpc>
                          <a:spcPct val="115000"/>
                        </a:lnSpc>
                        <a:spcAft>
                          <a:spcPts val="0"/>
                        </a:spcAft>
                      </a:pPr>
                      <a:r>
                        <a:rPr lang="en-US" sz="1100">
                          <a:effectLst/>
                        </a:rPr>
                        <a:t>System classifies the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System classifies the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System</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Classifies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System classifies the link</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System</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2533336"/>
                  </a:ext>
                </a:extLst>
              </a:tr>
              <a:tr h="896594">
                <a:tc>
                  <a:txBody>
                    <a:bodyPr/>
                    <a:lstStyle/>
                    <a:p>
                      <a:pPr>
                        <a:lnSpc>
                          <a:spcPct val="115000"/>
                        </a:lnSpc>
                        <a:spcAft>
                          <a:spcPts val="0"/>
                        </a:spcAft>
                      </a:pPr>
                      <a:r>
                        <a:rPr lang="en-US" sz="1100">
                          <a:effectLst/>
                        </a:rPr>
                        <a:t>System saves to database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System saves to database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System</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Saves to database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a:effectLst/>
                        </a:rPr>
                        <a:t>The classified link is saved to database</a:t>
                      </a:r>
                      <a:endParaRPr lang="en-PH"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100" dirty="0">
                          <a:effectLst/>
                        </a:rPr>
                        <a:t>Database</a:t>
                      </a:r>
                      <a:endParaRPr lang="en-PH"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2595562"/>
                  </a:ext>
                </a:extLst>
              </a:tr>
            </a:tbl>
          </a:graphicData>
        </a:graphic>
      </p:graphicFrame>
    </p:spTree>
    <p:extLst>
      <p:ext uri="{BB962C8B-B14F-4D97-AF65-F5344CB8AC3E}">
        <p14:creationId xmlns:p14="http://schemas.microsoft.com/office/powerpoint/2010/main" val="21851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Project</a:t>
            </a:r>
          </a:p>
        </p:txBody>
      </p:sp>
      <p:sp>
        <p:nvSpPr>
          <p:cNvPr id="3" name="Content Placeholder 2"/>
          <p:cNvSpPr>
            <a:spLocks noGrp="1"/>
          </p:cNvSpPr>
          <p:nvPr>
            <p:ph idx="1"/>
          </p:nvPr>
        </p:nvSpPr>
        <p:spPr/>
        <p:txBody>
          <a:bodyPr/>
          <a:lstStyle/>
          <a:p>
            <a:pPr algn="just"/>
            <a:r>
              <a:rPr lang="en-US" dirty="0"/>
              <a:t>In this project we will create a model that identifies if a link posted on Facebook leads to an article that is fake or not. We will use SVM algorithm for classifying the link and it will be implemented through a web extension that will only run on Facebook. </a:t>
            </a:r>
          </a:p>
        </p:txBody>
      </p:sp>
    </p:spTree>
    <p:extLst>
      <p:ext uri="{BB962C8B-B14F-4D97-AF65-F5344CB8AC3E}">
        <p14:creationId xmlns:p14="http://schemas.microsoft.com/office/powerpoint/2010/main" val="2652360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3166" y="1428750"/>
            <a:ext cx="9158068" cy="5181600"/>
          </a:xfrm>
        </p:spPr>
      </p:pic>
    </p:spTree>
    <p:extLst>
      <p:ext uri="{BB962C8B-B14F-4D97-AF65-F5344CB8AC3E}">
        <p14:creationId xmlns:p14="http://schemas.microsoft.com/office/powerpoint/2010/main" val="4076835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206" y="-62084"/>
            <a:ext cx="9601200" cy="1485900"/>
          </a:xfrm>
        </p:spPr>
        <p:txBody>
          <a:bodyPr/>
          <a:lstStyle/>
          <a:p>
            <a:r>
              <a:rPr lang="en-US" dirty="0"/>
              <a:t>Sequence Diagram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9964" y="680866"/>
            <a:ext cx="8592505" cy="6045704"/>
          </a:xfrm>
        </p:spPr>
      </p:pic>
    </p:spTree>
    <p:extLst>
      <p:ext uri="{BB962C8B-B14F-4D97-AF65-F5344CB8AC3E}">
        <p14:creationId xmlns:p14="http://schemas.microsoft.com/office/powerpoint/2010/main" val="3647324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Diagram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9102" y="2279375"/>
            <a:ext cx="8166195" cy="3309606"/>
          </a:xfrm>
        </p:spPr>
      </p:pic>
    </p:spTree>
    <p:extLst>
      <p:ext uri="{BB962C8B-B14F-4D97-AF65-F5344CB8AC3E}">
        <p14:creationId xmlns:p14="http://schemas.microsoft.com/office/powerpoint/2010/main" val="1294212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Diagram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2834309"/>
            <a:ext cx="9775875" cy="2553652"/>
          </a:xfrm>
        </p:spPr>
      </p:pic>
    </p:spTree>
    <p:extLst>
      <p:ext uri="{BB962C8B-B14F-4D97-AF65-F5344CB8AC3E}">
        <p14:creationId xmlns:p14="http://schemas.microsoft.com/office/powerpoint/2010/main" val="3786345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Component Diagram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5461" y="1428750"/>
            <a:ext cx="9773478" cy="4945546"/>
          </a:xfrm>
        </p:spPr>
      </p:pic>
    </p:spTree>
    <p:extLst>
      <p:ext uri="{BB962C8B-B14F-4D97-AF65-F5344CB8AC3E}">
        <p14:creationId xmlns:p14="http://schemas.microsoft.com/office/powerpoint/2010/main" val="3496343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Communication Diagram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821456"/>
            <a:ext cx="9199172" cy="4774813"/>
          </a:xfrm>
        </p:spPr>
      </p:pic>
    </p:spTree>
    <p:extLst>
      <p:ext uri="{BB962C8B-B14F-4D97-AF65-F5344CB8AC3E}">
        <p14:creationId xmlns:p14="http://schemas.microsoft.com/office/powerpoint/2010/main" val="2652646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Composite Diagram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428750"/>
            <a:ext cx="9501809" cy="5205391"/>
          </a:xfrm>
        </p:spPr>
      </p:pic>
    </p:spTree>
    <p:extLst>
      <p:ext uri="{BB962C8B-B14F-4D97-AF65-F5344CB8AC3E}">
        <p14:creationId xmlns:p14="http://schemas.microsoft.com/office/powerpoint/2010/main" val="1321981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Interaction Overview Diagram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8312" y="1428750"/>
            <a:ext cx="9157253" cy="5251569"/>
          </a:xfrm>
        </p:spPr>
      </p:pic>
    </p:spTree>
    <p:extLst>
      <p:ext uri="{BB962C8B-B14F-4D97-AF65-F5344CB8AC3E}">
        <p14:creationId xmlns:p14="http://schemas.microsoft.com/office/powerpoint/2010/main" val="966176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Deployment Diagram</a:t>
            </a:r>
          </a:p>
        </p:txBody>
      </p:sp>
      <p:pic>
        <p:nvPicPr>
          <p:cNvPr id="5" name="Content Placeholder 4">
            <a:extLst>
              <a:ext uri="{FF2B5EF4-FFF2-40B4-BE49-F238E27FC236}">
                <a16:creationId xmlns:a16="http://schemas.microsoft.com/office/drawing/2014/main" id="{94B040A3-F8E5-4288-B062-AF67D7FF23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5418" y="1567431"/>
            <a:ext cx="7361382" cy="4299969"/>
          </a:xfrm>
        </p:spPr>
      </p:pic>
    </p:spTree>
    <p:extLst>
      <p:ext uri="{BB962C8B-B14F-4D97-AF65-F5344CB8AC3E}">
        <p14:creationId xmlns:p14="http://schemas.microsoft.com/office/powerpoint/2010/main" val="597677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Class Diagram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9619" y="1720298"/>
            <a:ext cx="7347692" cy="4645990"/>
          </a:xfrm>
        </p:spPr>
      </p:pic>
    </p:spTree>
    <p:extLst>
      <p:ext uri="{BB962C8B-B14F-4D97-AF65-F5344CB8AC3E}">
        <p14:creationId xmlns:p14="http://schemas.microsoft.com/office/powerpoint/2010/main" val="4107217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this project</a:t>
            </a:r>
          </a:p>
        </p:txBody>
      </p:sp>
      <p:sp>
        <p:nvSpPr>
          <p:cNvPr id="3" name="Content Placeholder 2"/>
          <p:cNvSpPr>
            <a:spLocks noGrp="1"/>
          </p:cNvSpPr>
          <p:nvPr>
            <p:ph idx="1"/>
          </p:nvPr>
        </p:nvSpPr>
        <p:spPr/>
        <p:txBody>
          <a:bodyPr/>
          <a:lstStyle/>
          <a:p>
            <a:r>
              <a:rPr lang="en-US" dirty="0"/>
              <a:t>The purpose of this project is to prevent online users from being tricked by fake news</a:t>
            </a:r>
          </a:p>
        </p:txBody>
      </p:sp>
    </p:spTree>
    <p:extLst>
      <p:ext uri="{BB962C8B-B14F-4D97-AF65-F5344CB8AC3E}">
        <p14:creationId xmlns:p14="http://schemas.microsoft.com/office/powerpoint/2010/main" val="3715602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 Diagram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0017" y="1590260"/>
            <a:ext cx="9568070" cy="4941523"/>
          </a:xfrm>
        </p:spPr>
      </p:pic>
    </p:spTree>
    <p:extLst>
      <p:ext uri="{BB962C8B-B14F-4D97-AF65-F5344CB8AC3E}">
        <p14:creationId xmlns:p14="http://schemas.microsoft.com/office/powerpoint/2010/main" val="2364238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Package Diagram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9563" y="1928192"/>
            <a:ext cx="8965273" cy="4369248"/>
          </a:xfrm>
        </p:spPr>
      </p:pic>
    </p:spTree>
    <p:extLst>
      <p:ext uri="{BB962C8B-B14F-4D97-AF65-F5344CB8AC3E}">
        <p14:creationId xmlns:p14="http://schemas.microsoft.com/office/powerpoint/2010/main" val="2494861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and Recommendation</a:t>
            </a:r>
          </a:p>
        </p:txBody>
      </p:sp>
      <p:sp>
        <p:nvSpPr>
          <p:cNvPr id="3" name="Content Placeholder 2"/>
          <p:cNvSpPr>
            <a:spLocks noGrp="1"/>
          </p:cNvSpPr>
          <p:nvPr>
            <p:ph idx="1"/>
          </p:nvPr>
        </p:nvSpPr>
        <p:spPr/>
        <p:txBody>
          <a:bodyPr/>
          <a:lstStyle/>
          <a:p>
            <a:r>
              <a:rPr lang="en-US" dirty="0"/>
              <a:t>Fake news can be lessened or better yet eliminated, since people keep falling prey for such posts; it needs to be stopped. This paper is meant to do just that; the program we are proposing is meant to detect if the news posted in your social media websites, which would literally get marked as a fake if it is one. To identify a fake news one must check the author, URL, title, number of likes, number of shares and number of comments. This program will be a plugin for the users’ internet browsers, but will only work for Facebook, and will not detect if posted news are fake from other websites. </a:t>
            </a:r>
            <a:r>
              <a:rPr lang="en-US"/>
              <a:t>If this program could be implemented, there will definitely be a big change in how news would be spread, since users will no longer fall for faulty news articles and posts. </a:t>
            </a:r>
          </a:p>
          <a:p>
            <a:endParaRPr lang="en-US" dirty="0"/>
          </a:p>
        </p:txBody>
      </p:sp>
    </p:spTree>
    <p:extLst>
      <p:ext uri="{BB962C8B-B14F-4D97-AF65-F5344CB8AC3E}">
        <p14:creationId xmlns:p14="http://schemas.microsoft.com/office/powerpoint/2010/main" val="795938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p>
        </p:txBody>
      </p:sp>
      <p:sp>
        <p:nvSpPr>
          <p:cNvPr id="3" name="Content Placeholder 2"/>
          <p:cNvSpPr>
            <a:spLocks noGrp="1"/>
          </p:cNvSpPr>
          <p:nvPr>
            <p:ph idx="1"/>
          </p:nvPr>
        </p:nvSpPr>
        <p:spPr/>
        <p:txBody>
          <a:bodyPr/>
          <a:lstStyle/>
          <a:p>
            <a:r>
              <a:rPr lang="en-US" dirty="0"/>
              <a:t>Fake news misleads people and make the world less informed.</a:t>
            </a:r>
          </a:p>
          <a:p>
            <a:r>
              <a:rPr lang="en-US" dirty="0"/>
              <a:t>It harms the community and the industry in an alarming level.</a:t>
            </a:r>
          </a:p>
          <a:p>
            <a:pPr algn="just"/>
            <a:r>
              <a:rPr lang="en-US" dirty="0">
                <a:solidFill>
                  <a:srgbClr val="FF0000"/>
                </a:solidFill>
              </a:rPr>
              <a:t>Eric Trump, the son of Donald Trump, tweeted an article about paid protestors from the domain “abcnews.com.co” that reinforced right wing conspiracy theories. The article was completely fabricated, but it resembled the real ABC News enough to fool those who weren’t paying attention</a:t>
            </a:r>
          </a:p>
        </p:txBody>
      </p:sp>
    </p:spTree>
    <p:extLst>
      <p:ext uri="{BB962C8B-B14F-4D97-AF65-F5344CB8AC3E}">
        <p14:creationId xmlns:p14="http://schemas.microsoft.com/office/powerpoint/2010/main" val="267796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objectives</a:t>
            </a:r>
          </a:p>
        </p:txBody>
      </p:sp>
      <p:sp>
        <p:nvSpPr>
          <p:cNvPr id="3" name="Content Placeholder 2"/>
          <p:cNvSpPr>
            <a:spLocks noGrp="1"/>
          </p:cNvSpPr>
          <p:nvPr>
            <p:ph idx="1"/>
          </p:nvPr>
        </p:nvSpPr>
        <p:spPr/>
        <p:txBody>
          <a:bodyPr/>
          <a:lstStyle/>
          <a:p>
            <a:pPr lvl="0"/>
            <a:r>
              <a:rPr lang="en-US" dirty="0"/>
              <a:t>To create a classification model that determine whether a link leads to a fake news article or not. </a:t>
            </a:r>
          </a:p>
          <a:p>
            <a:pPr lvl="0"/>
            <a:r>
              <a:rPr lang="en-US" dirty="0"/>
              <a:t>To create a web extension for Facebook that can identify whether a link clicked by a user leads to a fake news article or not.</a:t>
            </a:r>
          </a:p>
          <a:p>
            <a:endParaRPr lang="en-US" dirty="0"/>
          </a:p>
        </p:txBody>
      </p:sp>
    </p:spTree>
    <p:extLst>
      <p:ext uri="{BB962C8B-B14F-4D97-AF65-F5344CB8AC3E}">
        <p14:creationId xmlns:p14="http://schemas.microsoft.com/office/powerpoint/2010/main" val="51999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and limitation</a:t>
            </a:r>
          </a:p>
        </p:txBody>
      </p:sp>
      <p:sp>
        <p:nvSpPr>
          <p:cNvPr id="3" name="Content Placeholder 2"/>
          <p:cNvSpPr>
            <a:spLocks noGrp="1"/>
          </p:cNvSpPr>
          <p:nvPr>
            <p:ph idx="1"/>
          </p:nvPr>
        </p:nvSpPr>
        <p:spPr/>
        <p:txBody>
          <a:bodyPr>
            <a:normAutofit lnSpcReduction="10000"/>
          </a:bodyPr>
          <a:lstStyle/>
          <a:p>
            <a:r>
              <a:rPr lang="en-US" dirty="0"/>
              <a:t>We will use JavaScript programming language to create a web extension for identifying fake news.</a:t>
            </a:r>
          </a:p>
          <a:p>
            <a:r>
              <a:rPr lang="en-US" dirty="0"/>
              <a:t>The gathered datasets will come from three online websites (Kaggle.com, cbcpwebsite.com, Primer.com).</a:t>
            </a:r>
          </a:p>
          <a:p>
            <a:r>
              <a:rPr lang="en-US" dirty="0"/>
              <a:t>The extension will only work on the latest and upcoming versions Google Chrome and it will not work on any other browsers.</a:t>
            </a:r>
          </a:p>
          <a:p>
            <a:r>
              <a:rPr lang="en-US" dirty="0"/>
              <a:t>This study is only limited on identifying fake news in Facebook and will not cover any microblogging sites.</a:t>
            </a:r>
          </a:p>
          <a:p>
            <a:r>
              <a:rPr lang="en-US" dirty="0"/>
              <a:t>The researchers will not use any classifier algorithm other than SVM. </a:t>
            </a:r>
            <a:br>
              <a:rPr lang="en-US" dirty="0"/>
            </a:br>
            <a:endParaRPr lang="en-US" dirty="0"/>
          </a:p>
          <a:p>
            <a:endParaRPr lang="en-US" dirty="0"/>
          </a:p>
        </p:txBody>
      </p:sp>
    </p:spTree>
    <p:extLst>
      <p:ext uri="{BB962C8B-B14F-4D97-AF65-F5344CB8AC3E}">
        <p14:creationId xmlns:p14="http://schemas.microsoft.com/office/powerpoint/2010/main" val="3472516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Support Vector Machine</a:t>
            </a:r>
          </a:p>
        </p:txBody>
      </p:sp>
      <p:sp>
        <p:nvSpPr>
          <p:cNvPr id="3" name="Content Placeholder 2"/>
          <p:cNvSpPr>
            <a:spLocks noGrp="1"/>
          </p:cNvSpPr>
          <p:nvPr>
            <p:ph idx="1"/>
          </p:nvPr>
        </p:nvSpPr>
        <p:spPr/>
        <p:txBody>
          <a:bodyPr/>
          <a:lstStyle/>
          <a:p>
            <a:r>
              <a:rPr lang="en-US" dirty="0"/>
              <a:t>A Support Vector Machine (SVM) is a supervised machine learning algorithm that can be employed for both classification and regression purposes. </a:t>
            </a:r>
          </a:p>
        </p:txBody>
      </p:sp>
    </p:spTree>
    <p:extLst>
      <p:ext uri="{BB962C8B-B14F-4D97-AF65-F5344CB8AC3E}">
        <p14:creationId xmlns:p14="http://schemas.microsoft.com/office/powerpoint/2010/main" val="1546931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SVM works</a:t>
            </a:r>
          </a:p>
        </p:txBody>
      </p:sp>
      <p:sp>
        <p:nvSpPr>
          <p:cNvPr id="3" name="Content Placeholder 2"/>
          <p:cNvSpPr>
            <a:spLocks noGrp="1"/>
          </p:cNvSpPr>
          <p:nvPr>
            <p:ph idx="1"/>
          </p:nvPr>
        </p:nvSpPr>
        <p:spPr/>
        <p:txBody>
          <a:bodyPr/>
          <a:lstStyle/>
          <a:p>
            <a:r>
              <a:rPr lang="en-US" dirty="0"/>
              <a:t>SVMs are based on the idea of finding a hyperplane that best divides a dataset into two classes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5689" y="2678702"/>
            <a:ext cx="6377396" cy="3188698"/>
          </a:xfrm>
          <a:prstGeom prst="rect">
            <a:avLst/>
          </a:prstGeom>
        </p:spPr>
      </p:pic>
    </p:spTree>
    <p:extLst>
      <p:ext uri="{BB962C8B-B14F-4D97-AF65-F5344CB8AC3E}">
        <p14:creationId xmlns:p14="http://schemas.microsoft.com/office/powerpoint/2010/main" val="4266138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SVM works</a:t>
            </a:r>
          </a:p>
        </p:txBody>
      </p:sp>
      <p:sp>
        <p:nvSpPr>
          <p:cNvPr id="3" name="Content Placeholder 2"/>
          <p:cNvSpPr>
            <a:spLocks noGrp="1"/>
          </p:cNvSpPr>
          <p:nvPr>
            <p:ph idx="1"/>
          </p:nvPr>
        </p:nvSpPr>
        <p:spPr/>
        <p:txBody>
          <a:bodyPr/>
          <a:lstStyle/>
          <a:p>
            <a:r>
              <a:rPr lang="en-US" dirty="0"/>
              <a:t>Hyperplane is a line that linearly separates and classifies a set of data.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4194" y="2929346"/>
            <a:ext cx="6453052" cy="3377456"/>
          </a:xfrm>
          <a:prstGeom prst="rect">
            <a:avLst/>
          </a:prstGeom>
        </p:spPr>
      </p:pic>
    </p:spTree>
    <p:extLst>
      <p:ext uri="{BB962C8B-B14F-4D97-AF65-F5344CB8AC3E}">
        <p14:creationId xmlns:p14="http://schemas.microsoft.com/office/powerpoint/2010/main" val="203952776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111</TotalTime>
  <Words>1177</Words>
  <Application>Microsoft Office PowerPoint</Application>
  <PresentationFormat>Widescreen</PresentationFormat>
  <Paragraphs>152</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Calibri</vt:lpstr>
      <vt:lpstr>Franklin Gothic Book</vt:lpstr>
      <vt:lpstr>Times New Roman</vt:lpstr>
      <vt:lpstr>Crop</vt:lpstr>
      <vt:lpstr>Identifying fake news in facebook</vt:lpstr>
      <vt:lpstr>Our Project</vt:lpstr>
      <vt:lpstr>Purpose of this project</vt:lpstr>
      <vt:lpstr>The problem</vt:lpstr>
      <vt:lpstr>Our objectives</vt:lpstr>
      <vt:lpstr>Scope and limitation</vt:lpstr>
      <vt:lpstr>What is Support Vector Machine</vt:lpstr>
      <vt:lpstr>How SVM works</vt:lpstr>
      <vt:lpstr>How SVM works</vt:lpstr>
      <vt:lpstr>How do we find the right hyperplane </vt:lpstr>
      <vt:lpstr>Design of the project</vt:lpstr>
      <vt:lpstr>Design of the project</vt:lpstr>
      <vt:lpstr>Design of the project</vt:lpstr>
      <vt:lpstr>Use Case Diagram</vt:lpstr>
      <vt:lpstr>Use Case Full Description</vt:lpstr>
      <vt:lpstr>Use Case Full Description</vt:lpstr>
      <vt:lpstr>Use Case Full Description</vt:lpstr>
      <vt:lpstr>Use Case Full Description</vt:lpstr>
      <vt:lpstr>Event Table</vt:lpstr>
      <vt:lpstr>Activity Diagram</vt:lpstr>
      <vt:lpstr>Sequence Diagram</vt:lpstr>
      <vt:lpstr>State Diagram</vt:lpstr>
      <vt:lpstr>Timing Diagram</vt:lpstr>
      <vt:lpstr>Component Diagram</vt:lpstr>
      <vt:lpstr>Communication Diagram</vt:lpstr>
      <vt:lpstr>Composite Diagram</vt:lpstr>
      <vt:lpstr>Interaction Overview Diagram</vt:lpstr>
      <vt:lpstr>Deployment Diagram</vt:lpstr>
      <vt:lpstr>Class Diagram</vt:lpstr>
      <vt:lpstr>Object Diagram</vt:lpstr>
      <vt:lpstr>Package Diagram</vt:lpstr>
      <vt:lpstr>Conclusion and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fake news in facebook</dc:title>
  <dc:creator>student</dc:creator>
  <cp:lastModifiedBy>Michelle Nares</cp:lastModifiedBy>
  <cp:revision>15</cp:revision>
  <dcterms:created xsi:type="dcterms:W3CDTF">2017-08-14T03:36:13Z</dcterms:created>
  <dcterms:modified xsi:type="dcterms:W3CDTF">2017-08-17T02:46:27Z</dcterms:modified>
</cp:coreProperties>
</file>